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64"/>
  </p:notesMasterIdLst>
  <p:handoutMasterIdLst>
    <p:handoutMasterId r:id="rId65"/>
  </p:handoutMasterIdLst>
  <p:sldIdLst>
    <p:sldId id="256" r:id="rId2"/>
    <p:sldId id="327" r:id="rId3"/>
    <p:sldId id="328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329" r:id="rId12"/>
    <p:sldId id="275" r:id="rId13"/>
    <p:sldId id="276" r:id="rId14"/>
    <p:sldId id="282" r:id="rId15"/>
    <p:sldId id="291" r:id="rId16"/>
    <p:sldId id="283" r:id="rId17"/>
    <p:sldId id="278" r:id="rId18"/>
    <p:sldId id="279" r:id="rId19"/>
    <p:sldId id="280" r:id="rId20"/>
    <p:sldId id="318" r:id="rId21"/>
    <p:sldId id="281" r:id="rId22"/>
    <p:sldId id="323" r:id="rId23"/>
    <p:sldId id="284" r:id="rId24"/>
    <p:sldId id="285" r:id="rId25"/>
    <p:sldId id="331" r:id="rId26"/>
    <p:sldId id="336" r:id="rId27"/>
    <p:sldId id="286" r:id="rId28"/>
    <p:sldId id="287" r:id="rId29"/>
    <p:sldId id="319" r:id="rId30"/>
    <p:sldId id="330" r:id="rId31"/>
    <p:sldId id="337" r:id="rId32"/>
    <p:sldId id="320" r:id="rId33"/>
    <p:sldId id="315" r:id="rId34"/>
    <p:sldId id="316" r:id="rId35"/>
    <p:sldId id="326" r:id="rId36"/>
    <p:sldId id="289" r:id="rId37"/>
    <p:sldId id="292" r:id="rId38"/>
    <p:sldId id="322" r:id="rId39"/>
    <p:sldId id="293" r:id="rId40"/>
    <p:sldId id="294" r:id="rId41"/>
    <p:sldId id="295" r:id="rId42"/>
    <p:sldId id="296" r:id="rId43"/>
    <p:sldId id="297" r:id="rId44"/>
    <p:sldId id="298" r:id="rId45"/>
    <p:sldId id="300" r:id="rId46"/>
    <p:sldId id="299" r:id="rId47"/>
    <p:sldId id="321" r:id="rId48"/>
    <p:sldId id="302" r:id="rId49"/>
    <p:sldId id="304" r:id="rId50"/>
    <p:sldId id="332" r:id="rId51"/>
    <p:sldId id="333" r:id="rId52"/>
    <p:sldId id="306" r:id="rId53"/>
    <p:sldId id="305" r:id="rId54"/>
    <p:sldId id="309" r:id="rId55"/>
    <p:sldId id="310" r:id="rId56"/>
    <p:sldId id="311" r:id="rId57"/>
    <p:sldId id="312" r:id="rId58"/>
    <p:sldId id="334" r:id="rId59"/>
    <p:sldId id="335" r:id="rId60"/>
    <p:sldId id="324" r:id="rId61"/>
    <p:sldId id="325" r:id="rId62"/>
    <p:sldId id="314" r:id="rId6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950C01"/>
    <a:srgbClr val="F81402"/>
    <a:srgbClr val="D41102"/>
    <a:srgbClr val="FE9890"/>
    <a:srgbClr val="FD2F1F"/>
    <a:srgbClr val="FD4335"/>
    <a:srgbClr val="FD685D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41" autoAdjust="0"/>
  </p:normalViewPr>
  <p:slideViewPr>
    <p:cSldViewPr>
      <p:cViewPr varScale="1">
        <p:scale>
          <a:sx n="109" d="100"/>
          <a:sy n="109" d="100"/>
        </p:scale>
        <p:origin x="16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03ABF95-CE41-4D31-B31F-497880DF10AC}" type="datetimeFigureOut">
              <a:rPr lang="en-US" smtClean="0"/>
              <a:pPr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670303-E9C2-455D-85C2-7CCA1344B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92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D1C2D4D-0B5D-4419-BBBE-EECEFE4FB209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CCC7711-408A-4398-8225-70C37B76D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633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CC7711-408A-4398-8225-70C37B76D0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17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CC7711-408A-4398-8225-70C37B76D03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4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DF743-734F-4E4A-83A4-29F5B48F1E34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B5FDA-B65B-458C-901C-F058EE3A4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A47DE-9DA2-4072-9E28-6A3E2FB4DACD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CFA1C-6398-452C-A61F-879EE7D5B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B465D-0AB7-49A1-AD6E-C6CBAD87370F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93373-5844-4D24-9200-7F3106E22F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45D145-F2F2-425F-876A-5AA2C3A178A0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2B17-DDB5-434A-B0E1-E371DC2BE2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54547-6209-42CC-97AF-6C6E3606249C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CD037-87C4-4BDC-8516-7D2A21DE58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4DEAF-1A14-453A-BA35-BCD057252BC4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F4B44-B967-4FAF-ABF6-160916FD8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95999-A21F-4FF7-85DF-EDBD1050A84F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FBD4C-AAB8-402E-979B-BD9FFD26B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1E566-0C8F-4BE8-8FB7-39C3B74C3F0D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7F666-CE5E-4012-92C1-65F25F4307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FC4E4-8F89-4F71-BEDF-BE3048833B53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1CA7D-5197-46F8-B45C-1F0487A46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7EB8D-C800-4017-8600-2FA303484488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5A836-F5A8-4128-B184-D80DDB4F9A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15078-6573-4E72-896F-00AF13F15C84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5C1161-5338-4198-A094-FD992E636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85CC37-BE63-485D-8663-88FBF67049D2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09208F-B4AB-44B1-B7C8-869837FF1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fontAlgn="base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3.gehealthcare.com/~/media/Downloads/us/Product/Reimbursement/Customer-Advisories/" TargetMode="Externa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64181524@N00/404383660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localhost/Volumes/CORSAIR/VSRT/MELANOMA%20AC.avi" TargetMode="External"/><Relationship Id="rId1" Type="http://schemas.microsoft.com/office/2007/relationships/media" Target="file://localhost/Volumes/CORSAIR/VSRT/MELANOMA%20AC.avi" TargetMode="Externa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ij.org/2009/2/e7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ech.snmjournals.org/cgi/content/full/38/1/24?maxtoshow=&amp;hits=10&amp;RESULTFORMAT=&amp;fulltext=PET+brown+fat'&amp;searchid=1&amp;FIRSTINDEX=0&amp;sortspec=relevance&amp;resourcetype=HWCIT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ech.snmjournals.org/cgi/content/full/33/3/156?maxtoshow=&amp;hits=10&amp;RESULTFORMAT=&amp;fulltext=attenuation+correction+PET&amp;andorexactfulltext=and&amp;searchid=1&amp;FIRSTINDEX=0&amp;sortspec=relevance&amp;resourcetype=HWCIT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tech.snmjournals.org/cgi/content/full/33/3/156?maxtoshow=&amp;hits=10&amp;RESULTFORMAT=&amp;fulltext=attenuation+correction+PET&amp;andorexactfulltext=and&amp;searchid=1&amp;FIRSTINDEX=0&amp;sortspec=relevance&amp;resourcetype=HWCIT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/imgres?imgurl=http://radiographics.rsna.org/content/23/2/315/F30.large.jpg&amp;imgrefurl=http://radiographics.rsna.org/content/23/2/315/F30.expansion&amp;usg=__si0lrEi60l3wEd32PZPHcsAGIvw=&amp;h=1800&amp;w=1019&amp;sz=192&amp;hl=en&amp;start=3&amp;um=1&amp;itbs=1&amp;tbn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jnm.snmjournals.org/cgi/content/full/43/1/21?maxtoshow=&amp;hits=10&amp;RESULTFORMAT=&amp;fulltext=PET+Alzheimer's+frontal+lobe&amp;searchid=1&amp;FIRSTINDEX=10&amp;sortspec=relevance&amp;resourcetype=HWCIT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://petnetsolutions.com/zportal/portals/pat/heart/cardiac_case_studies.ppt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.proxy.library.vcu.edu/science?_ob=ArticleURL&amp;_udi=B6WKC-4J6W7YY-C&amp;_user=709070&amp;_coverDate=02/28/2006&amp;_rdoc=1&amp;_fmt=high&amp;_orig=search&amp;_sort=d&amp;_docanchor=&amp;view=c&amp;_acct=C000039639&amp;_version=1&amp;_urlVersion=0&amp;_userid=709070&amp;md5=ed8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petnetsolutions.com/zportal/portals/pat/heart/cardiac_case_studies.ppt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scape.com/viewarticle/552180_2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people.vcu.edu/~mhcrosthwait/clrs%20417web/DOTATATE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3352800"/>
            <a:ext cx="6172200" cy="914400"/>
          </a:xfrm>
        </p:spPr>
        <p:txBody>
          <a:bodyPr>
            <a:noAutofit/>
          </a:bodyPr>
          <a:lstStyle/>
          <a:p>
            <a:pPr algn="l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sz="4400" dirty="0" smtClean="0">
                <a:solidFill>
                  <a:srgbClr val="CC0000"/>
                </a:solidFill>
              </a:rPr>
              <a:t>INTRODUCTION </a:t>
            </a:r>
            <a:br>
              <a:rPr lang="en-US" sz="4400" dirty="0" smtClean="0">
                <a:solidFill>
                  <a:srgbClr val="CC0000"/>
                </a:solidFill>
              </a:rPr>
            </a:br>
            <a:r>
              <a:rPr lang="en-US" sz="4400" dirty="0" smtClean="0">
                <a:solidFill>
                  <a:srgbClr val="CC0000"/>
                </a:solidFill>
              </a:rPr>
              <a:t>              TO pet/CT</a:t>
            </a:r>
            <a:endParaRPr lang="en-US" sz="4400" dirty="0">
              <a:solidFill>
                <a:srgbClr val="CC0000"/>
              </a:solidFill>
            </a:endParaRPr>
          </a:p>
        </p:txBody>
      </p:sp>
      <p:pic>
        <p:nvPicPr>
          <p:cNvPr id="14342" name="Picture 7" descr="layedvuc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05" y="88707"/>
            <a:ext cx="5853989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124200" y="6019800"/>
            <a:ext cx="5776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Mark H. Crosthwaite, M.Ed. CNMT, PET, FSNMMI-TS</a:t>
            </a:r>
          </a:p>
          <a:p>
            <a:r>
              <a:rPr lang="en-U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Program Director and Associate Professor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 descr="petctscann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297876"/>
            <a:ext cx="2438400" cy="1663893"/>
          </a:xfrm>
          <a:prstGeom prst="rect">
            <a:avLst/>
          </a:prstGeom>
        </p:spPr>
      </p:pic>
      <p:pic>
        <p:nvPicPr>
          <p:cNvPr id="8" name="Picture 7" descr="nucleaertestinginvert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228600"/>
            <a:ext cx="435292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Pathology of </a:t>
            </a:r>
            <a:r>
              <a:rPr lang="en-US" baseline="30000" dirty="0" smtClean="0">
                <a:solidFill>
                  <a:srgbClr val="CC0000"/>
                </a:solidFill>
              </a:rPr>
              <a:t>18</a:t>
            </a:r>
            <a:r>
              <a:rPr lang="en-US" dirty="0" smtClean="0">
                <a:solidFill>
                  <a:srgbClr val="CC0000"/>
                </a:solidFill>
              </a:rPr>
              <a:t>FDG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2771" name="TextBox 6"/>
          <p:cNvSpPr txBox="1">
            <a:spLocks noChangeArrowheads="1"/>
          </p:cNvSpPr>
          <p:nvPr/>
        </p:nvSpPr>
        <p:spPr bwMode="auto">
          <a:xfrm>
            <a:off x="0" y="5410200"/>
            <a:ext cx="8991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FDG enter the cell and phosphorylates via hexokinase (OH to PO</a:t>
            </a:r>
            <a:r>
              <a:rPr lang="en-US" sz="2200" baseline="-25000" dirty="0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marL="457200" indent="-457200">
              <a:buAutoNum type="arabicParenR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Since </a:t>
            </a:r>
            <a:r>
              <a:rPr lang="en-US" sz="22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F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replaced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the other OH  group, the second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PO</a:t>
            </a:r>
            <a:r>
              <a:rPr lang="en-US" sz="2200" baseline="-25000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cannot be exchanged on the carbon ring.  Process stops!  FDG is locked into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the cell</a:t>
            </a:r>
          </a:p>
        </p:txBody>
      </p:sp>
      <p:pic>
        <p:nvPicPr>
          <p:cNvPr id="6" name="Content Placeholder 5" descr="fdgpathcycleresizedmod30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524000"/>
            <a:ext cx="6096638" cy="37214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 Look at Other PET </a:t>
            </a:r>
            <a:r>
              <a:rPr lang="en-US" dirty="0" err="1" smtClean="0">
                <a:solidFill>
                  <a:srgbClr val="FF0000"/>
                </a:solidFill>
              </a:rPr>
              <a:t>Radiopharms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60" y="1600200"/>
            <a:ext cx="6741280" cy="4708525"/>
          </a:xfrm>
        </p:spPr>
      </p:pic>
    </p:spTree>
    <p:extLst>
      <p:ext uri="{BB962C8B-B14F-4D97-AF65-F5344CB8AC3E}">
        <p14:creationId xmlns:p14="http://schemas.microsoft.com/office/powerpoint/2010/main" val="2208356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Other PET Radiopharmaceuticals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58861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C-acetate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C-choline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C-palmitate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Fluorothymidine (FLT)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F-Fluoromisonidazole (FMISO)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O-water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82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Sr-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82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Rb generator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F-fluorodopa (FD)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41539"/>
            <a:ext cx="4038600" cy="4443285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1981200" y="5715000"/>
            <a:ext cx="25908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810000" y="5029200"/>
            <a:ext cx="7620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124200" y="4267200"/>
            <a:ext cx="14478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343400" y="2971800"/>
            <a:ext cx="228600" cy="457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667000" y="1752600"/>
            <a:ext cx="1905000" cy="762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667000" y="2209800"/>
            <a:ext cx="1828800" cy="121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round2radiophar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0275"/>
            <a:ext cx="91440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Let us Consider Resolution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35842" name="Content Placeholder 3" descr="petlorsinogra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71600" y="1600200"/>
            <a:ext cx="6350000" cy="3263900"/>
          </a:xfrm>
        </p:spPr>
      </p:pic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4462" y="5029200"/>
            <a:ext cx="905333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Lines of Response (LOR) instead of dots:  2 photons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are detected 180</a:t>
            </a:r>
            <a:r>
              <a:rPr lang="en-US" sz="20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reating an LOR.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acquired count occurred somewhere within the LOR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Data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is then stored as a sinogram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by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distance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the angle of projection on the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y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axis.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82738"/>
            <a:ext cx="8002823" cy="340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CC0000"/>
                </a:solidFill>
              </a:rPr>
              <a:t>Linograms</a:t>
            </a:r>
            <a:r>
              <a:rPr lang="en-US" dirty="0" smtClean="0">
                <a:solidFill>
                  <a:srgbClr val="CC0000"/>
                </a:solidFill>
              </a:rPr>
              <a:t> </a:t>
            </a:r>
            <a:r>
              <a:rPr lang="en-US" dirty="0">
                <a:solidFill>
                  <a:srgbClr val="CC0000"/>
                </a:solidFill>
              </a:rPr>
              <a:t>to </a:t>
            </a:r>
            <a:r>
              <a:rPr lang="en-US" dirty="0" err="1">
                <a:solidFill>
                  <a:srgbClr val="CC0000"/>
                </a:solidFill>
              </a:rPr>
              <a:t>Sinograms</a:t>
            </a:r>
            <a:r>
              <a:rPr lang="en-US" dirty="0">
                <a:solidFill>
                  <a:srgbClr val="CC0000"/>
                </a:solidFill>
              </a:rPr>
              <a:t> </a:t>
            </a:r>
          </a:p>
        </p:txBody>
      </p:sp>
      <p:pic>
        <p:nvPicPr>
          <p:cNvPr id="5" name="Content Placeholder 4" descr="petgantrywithsinogramslinescorrected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72795"/>
            <a:ext cx="8229600" cy="39633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Axial Resolution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533400" y="5334000"/>
            <a:ext cx="83150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In a whole body format resolution degrades on the extreme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ends of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Field of View (FOV). 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For this reason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whole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body segments overlap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Content Placeholder 5" descr="petwhilebodyexample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1200" y="1447800"/>
            <a:ext cx="5045752" cy="3811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Travel in the Extreme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39938" name="Content Placeholder 6" descr="annihilationintissu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1295400"/>
            <a:ext cx="6632575" cy="4191000"/>
          </a:xfrm>
        </p:spPr>
      </p:pic>
      <p:sp>
        <p:nvSpPr>
          <p:cNvPr id="39939" name="TextBox 8"/>
          <p:cNvSpPr txBox="1">
            <a:spLocks noChangeArrowheads="1"/>
          </p:cNvSpPr>
          <p:nvPr/>
        </p:nvSpPr>
        <p:spPr bwMode="auto">
          <a:xfrm>
            <a:off x="228600" y="5707698"/>
            <a:ext cx="90630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aseline="30000" dirty="0">
                <a:latin typeface="Arial" pitchFamily="34" charset="0"/>
                <a:cs typeface="Arial" pitchFamily="34" charset="0"/>
              </a:rPr>
              <a:t>18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F -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1/3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000" b="1" baseline="30000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2000" b="1" baseline="-25000" dirty="0">
                <a:latin typeface="Arial" pitchFamily="34" charset="0"/>
                <a:cs typeface="Arial" pitchFamily="34" charset="0"/>
              </a:rPr>
              <a:t>max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=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0.213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to 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0.64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 Max range in water  = 2.2 mm</a:t>
            </a:r>
          </a:p>
          <a:p>
            <a:r>
              <a:rPr lang="en-US" sz="2000" baseline="30000" dirty="0">
                <a:latin typeface="Arial" pitchFamily="34" charset="0"/>
                <a:cs typeface="Arial" pitchFamily="34" charset="0"/>
              </a:rPr>
              <a:t>82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Rb -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1/3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l-GR" sz="2000" b="1" dirty="0">
                <a:latin typeface="Arial" pitchFamily="34" charset="0"/>
                <a:cs typeface="Arial" pitchFamily="34" charset="0"/>
              </a:rPr>
              <a:t>β</a:t>
            </a:r>
            <a:r>
              <a:rPr lang="en-US" sz="2000" b="1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000" b="1" baseline="-25000" dirty="0" smtClean="0">
                <a:latin typeface="Arial" pitchFamily="34" charset="0"/>
                <a:cs typeface="Arial" pitchFamily="34" charset="0"/>
              </a:rPr>
              <a:t>max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1.12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to 3.35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meV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Max range in water = 15.5 mm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304800"/>
            <a:ext cx="8458200" cy="762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Coincidence of 2 Photons ≠ 180</a:t>
            </a:r>
            <a:r>
              <a:rPr lang="en-US" baseline="30000" dirty="0" smtClean="0">
                <a:solidFill>
                  <a:srgbClr val="CC0000"/>
                </a:solidFill>
              </a:rPr>
              <a:t>o</a:t>
            </a:r>
            <a:r>
              <a:rPr lang="en-US" dirty="0" smtClean="0">
                <a:solidFill>
                  <a:srgbClr val="CC0000"/>
                </a:solidFill>
              </a:rPr>
              <a:t>?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28600" y="1196181"/>
            <a:ext cx="4191000" cy="5334000"/>
          </a:xfrm>
        </p:spPr>
        <p:txBody>
          <a:bodyPr>
            <a:noAutofit/>
          </a:bodyPr>
          <a:lstStyle/>
          <a:p>
            <a:pPr marL="48006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Annihilation at rest mass e</a:t>
            </a:r>
            <a:r>
              <a:rPr lang="en-US" sz="2300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el-GR" sz="2300" dirty="0" smtClean="0">
                <a:latin typeface="Arial" pitchFamily="34" charset="0"/>
                <a:cs typeface="Arial" pitchFamily="34" charset="0"/>
              </a:rPr>
              <a:t>β</a:t>
            </a:r>
            <a:r>
              <a:rPr lang="en-US" sz="23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= “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death spiral” </a:t>
            </a:r>
            <a:endParaRPr lang="en-US" sz="2300" dirty="0" smtClean="0">
              <a:latin typeface="Arial" pitchFamily="34" charset="0"/>
              <a:cs typeface="Arial" pitchFamily="34" charset="0"/>
            </a:endParaRPr>
          </a:p>
          <a:p>
            <a:pPr marL="48006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This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causes a ±0.25</a:t>
            </a:r>
            <a:r>
              <a:rPr lang="en-US" sz="23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variation from 180</a:t>
            </a:r>
            <a:r>
              <a:rPr lang="en-US" sz="2300" baseline="30000" dirty="0" smtClean="0">
                <a:latin typeface="Arial" pitchFamily="34" charset="0"/>
                <a:cs typeface="Arial" pitchFamily="34" charset="0"/>
              </a:rPr>
              <a:t>o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 photons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that generate the LOR</a:t>
            </a:r>
            <a:endParaRPr lang="en-US" sz="2300" dirty="0" smtClean="0">
              <a:latin typeface="Arial" pitchFamily="34" charset="0"/>
              <a:cs typeface="Arial" pitchFamily="34" charset="0"/>
            </a:endParaRPr>
          </a:p>
          <a:p>
            <a:pPr marL="48006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As distance increases away from the event the resolution continues to  degrade. </a:t>
            </a:r>
            <a:endParaRPr lang="en-US" sz="2300" dirty="0" smtClean="0">
              <a:latin typeface="Arial" pitchFamily="34" charset="0"/>
              <a:cs typeface="Arial" pitchFamily="34" charset="0"/>
            </a:endParaRPr>
          </a:p>
          <a:p>
            <a:pPr marL="48006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Events that occur a the center of the FOV (70 cm) there maybe up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to 2.1 mm </a:t>
            </a:r>
            <a:r>
              <a:rPr lang="en-US" sz="2300" dirty="0" smtClean="0">
                <a:latin typeface="Arial" pitchFamily="34" charset="0"/>
                <a:cs typeface="Arial" pitchFamily="34" charset="0"/>
              </a:rPr>
              <a:t>variation</a:t>
            </a:r>
            <a:endParaRPr lang="en-US" sz="23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3" name="Content Placeholder 6" descr="photondeathsprial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532063"/>
            <a:ext cx="4038600" cy="26622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9445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Question?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41986" name="Picture 7" descr="humanimagi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295400"/>
            <a:ext cx="3298825" cy="152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8" descr="mouseimagi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724400"/>
            <a:ext cx="3657600" cy="169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9"/>
          <p:cNvSpPr txBox="1">
            <a:spLocks noChangeArrowheads="1"/>
          </p:cNvSpPr>
          <p:nvPr/>
        </p:nvSpPr>
        <p:spPr bwMode="auto">
          <a:xfrm>
            <a:off x="107950" y="1524000"/>
            <a:ext cx="55402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Arial" pitchFamily="34" charset="0"/>
                <a:cs typeface="Arial" pitchFamily="34" charset="0"/>
              </a:rPr>
              <a:t>Consider imaging a mouse or a </a:t>
            </a: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human, 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which system has better </a:t>
            </a:r>
          </a:p>
          <a:p>
            <a:r>
              <a:rPr lang="en-US" sz="2800" dirty="0">
                <a:latin typeface="Arial" pitchFamily="34" charset="0"/>
                <a:cs typeface="Arial" pitchFamily="34" charset="0"/>
              </a:rPr>
              <a:t>resolution and why?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0" y="3429000"/>
            <a:ext cx="5334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lphaUcParenR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Human system, consider the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amount PMTs and crystal surface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lphaUcParenR" startAt="2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Human system,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since it can image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a larger 3D volume/area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C)  Mouse system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because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	  non-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colinearity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is less of an issue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lphaUcParenR" startAt="4"/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 difference either systems is equal</a:t>
            </a:r>
            <a:r>
              <a:rPr lang="en-US" sz="2400" dirty="0" smtClean="0">
                <a:latin typeface="+mn-lt"/>
              </a:rPr>
              <a:t>  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Let’s start of with a Question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6525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an electron and a positron annihilate, causing a coincidence of energy heading in opposite directions, what does the PET system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acquire?</a:t>
            </a:r>
          </a:p>
          <a:p>
            <a:pPr marL="136525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Is it 2 – 511 keV gammas scintillating the crystal at the same time?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 algn="ctr">
              <a:buNone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6525" indent="0" algn="ctr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Just a thought are they really gamma rays?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3430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Timing Window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3010" name="Content Placeholder 14"/>
          <p:cNvSpPr>
            <a:spLocks noGrp="1"/>
          </p:cNvSpPr>
          <p:nvPr>
            <p:ph sz="half" idx="1"/>
          </p:nvPr>
        </p:nvSpPr>
        <p:spPr>
          <a:xfrm>
            <a:off x="304800" y="1417638"/>
            <a:ext cx="4343400" cy="49530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Recording the Coincidence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 order to record an LOR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Detectors at both ends must record the photon at the “same” time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Acceptance range 4 -12 nsec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Scatter can still be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recorded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Reducing the timing window will reduce scatter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011" name="Content Placeholder 4" descr="petrecordedevent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34000" y="2438400"/>
            <a:ext cx="3200400" cy="3060700"/>
          </a:xfrm>
        </p:spPr>
      </p:pic>
      <p:sp>
        <p:nvSpPr>
          <p:cNvPr id="5" name="Rectangle 4"/>
          <p:cNvSpPr/>
          <p:nvPr/>
        </p:nvSpPr>
        <p:spPr>
          <a:xfrm>
            <a:off x="5334000" y="5791200"/>
            <a:ext cx="32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↓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timing window = ↓ scatter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Scatter and Random Events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44034" name="Picture 2" descr="PETscattervsrandom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1676400"/>
            <a:ext cx="552291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TextBox 3"/>
          <p:cNvSpPr txBox="1">
            <a:spLocks noChangeArrowheads="1"/>
          </p:cNvSpPr>
          <p:nvPr/>
        </p:nvSpPr>
        <p:spPr bwMode="auto">
          <a:xfrm>
            <a:off x="1447800" y="5105400"/>
            <a:ext cx="653255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dirty="0" smtClean="0">
                <a:latin typeface="Arial" pitchFamily="34" charset="0"/>
                <a:cs typeface="Arial" pitchFamily="34" charset="0"/>
              </a:rPr>
              <a:t>Other issues on system resolution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1)  Where does scattered photons come from?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2)  How do random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events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occur?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CC0000"/>
                </a:solidFill>
              </a:rPr>
              <a:t>PHA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35223"/>
            <a:ext cx="8229600" cy="47085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LLD and ULD settings are greater than 20%!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Typically the window is set to 60%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LLD = 350 keV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ULD = 650 keV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Food for thought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Reducing the window will improve energy resolution and decrease scatter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However, this will reduce counting efficiency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PET has 2 rejection circuits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PHA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Timing Window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Radial Elongation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5058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5181600"/>
          </a:xfrm>
        </p:spPr>
        <p:txBody>
          <a:bodyPr/>
          <a:lstStyle/>
          <a:p>
            <a:pPr>
              <a:buFont typeface="Wingdings" charset="2"/>
              <a:buChar char="Ø"/>
            </a:pPr>
            <a:r>
              <a:rPr lang="en-US" sz="2300" dirty="0" smtClean="0">
                <a:latin typeface="Arial" pitchFamily="34" charset="0"/>
                <a:cs typeface="Arial" pitchFamily="34" charset="0"/>
              </a:rPr>
              <a:t>When a coincident event is recorded at the edge of the detector block the photons arrive at its tangent,  causing the event to be recorded by two blocks</a:t>
            </a:r>
          </a:p>
          <a:p>
            <a:pPr>
              <a:buFont typeface="Wingdings" charset="2"/>
              <a:buChar char="Ø"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charset="2"/>
              <a:buChar char="Ø"/>
            </a:pPr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Influencing Factors 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Smaller FOV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Further away from the center  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</a:p>
          <a:p>
            <a:pPr lvl="1">
              <a:buFont typeface="Wingdings" charset="2"/>
              <a:buChar char="Ø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Thicker crystals </a:t>
            </a:r>
            <a:r>
              <a:rPr lang="en-US" sz="2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endParaRPr lang="en-US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 descr="petradiallongationfi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17787" y="2438400"/>
            <a:ext cx="4497614" cy="2819400"/>
          </a:xfrm>
        </p:spPr>
      </p:pic>
      <p:cxnSp>
        <p:nvCxnSpPr>
          <p:cNvPr id="9" name="Straight Arrow Connector 8"/>
          <p:cNvCxnSpPr/>
          <p:nvPr/>
        </p:nvCxnSpPr>
        <p:spPr>
          <a:xfrm rot="5400000" flipH="1" flipV="1">
            <a:off x="191294" y="5448300"/>
            <a:ext cx="990600" cy="1588"/>
          </a:xfrm>
          <a:prstGeom prst="straightConnector1">
            <a:avLst/>
          </a:prstGeom>
          <a:ln w="254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2-D </a:t>
            </a:r>
            <a:r>
              <a:rPr lang="en-US" dirty="0" err="1" smtClean="0">
                <a:solidFill>
                  <a:srgbClr val="CC0000"/>
                </a:solidFill>
              </a:rPr>
              <a:t>vs</a:t>
            </a:r>
            <a:r>
              <a:rPr lang="en-US" dirty="0" smtClean="0">
                <a:solidFill>
                  <a:srgbClr val="CC0000"/>
                </a:solidFill>
              </a:rPr>
              <a:t> 3-D Acquisition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46082" name="Content Placeholder 9" descr="2dvs3dcollimationandpet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54872" y="2590800"/>
            <a:ext cx="4660528" cy="28194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038600" cy="4525963"/>
          </a:xfrm>
        </p:spPr>
        <p:txBody>
          <a:bodyPr>
            <a:normAutofit fontScale="92500"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2-D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Lead annulars (septa) are 1mm thick and 7 – 10 mm long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reduces cross talk to about 5 rings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Reduces scatter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3-D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Greatly increases counts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Counts from scatter   can reach 30 – 40%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Gamma Camera vs PET Imaging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81000" y="1417638"/>
            <a:ext cx="8229600" cy="4708525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Does increasing your distance from the patient increase scatter?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 PET do we use a 20% window?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 doing whole body how is the table and camera synchronized?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Which system has the better sensitivity?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Which system has greater counts?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What about spatial resolution in PET vs SPECT?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Backprojection vs Iterative reconstruction</a:t>
            </a:r>
            <a:r>
              <a:rPr lang="en-US" dirty="0" smtClean="0"/>
              <a:t>.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8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8398"/>
            <a:ext cx="4114800" cy="2105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90505"/>
            <a:ext cx="3849632" cy="640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4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Factors Of Contrast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343400" cy="4953000"/>
          </a:xfrm>
        </p:spPr>
        <p:txBody>
          <a:bodyPr>
            <a:normAutofit fontScale="925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b="1" u="sng" dirty="0" smtClean="0">
                <a:latin typeface="Arial" pitchFamily="34" charset="0"/>
                <a:cs typeface="Arial" pitchFamily="34" charset="0"/>
              </a:rPr>
              <a:t>Effected By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Patient motion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Count/cm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2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Lesion – size and counts 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Hot with low BKG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Cold with high BKG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Noise and statistics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Scatter effect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Count density depends on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Dose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Injection vs. scanning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Acquisition time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Detector efficiency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47107" name="Content Placeholder 8" descr="contrastformulaenlarged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562600" y="2209800"/>
            <a:ext cx="1993605" cy="1143000"/>
          </a:xfrm>
        </p:spPr>
      </p:pic>
      <p:sp>
        <p:nvSpPr>
          <p:cNvPr id="47108" name="TextBox 9"/>
          <p:cNvSpPr txBox="1">
            <a:spLocks noChangeArrowheads="1"/>
          </p:cNvSpPr>
          <p:nvPr/>
        </p:nvSpPr>
        <p:spPr bwMode="auto">
          <a:xfrm>
            <a:off x="4724400" y="3657600"/>
            <a:ext cx="41232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C – Contrast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N – Count density normal tissue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A – Count density abnormal tissue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The Type of Crystal/Design</a:t>
            </a:r>
            <a:endParaRPr lang="en-US" dirty="0">
              <a:solidFill>
                <a:srgbClr val="CC0000"/>
              </a:solidFill>
            </a:endParaRPr>
          </a:p>
        </p:txBody>
      </p:sp>
      <p:graphicFrame>
        <p:nvGraphicFramePr>
          <p:cNvPr id="48165" name="Group 37"/>
          <p:cNvGraphicFramePr>
            <a:graphicFrameLocks noGrp="1"/>
          </p:cNvGraphicFramePr>
          <p:nvPr>
            <p:ph sz="half" idx="1"/>
          </p:nvPr>
        </p:nvGraphicFramePr>
        <p:xfrm>
          <a:off x="533400" y="1676400"/>
          <a:ext cx="4735830" cy="1857375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3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Properties</a:t>
                      </a:r>
                      <a:endPara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NaI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BGO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LSO</a:t>
                      </a:r>
                      <a:endParaRPr kumimoji="0" 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gm/cm</a:t>
                      </a:r>
                      <a:r>
                        <a:rPr kumimoji="0" lang="en-US" sz="1800" u="none" strike="noStrike" cap="none" normalizeH="0" baseline="3000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18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3.7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7.1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Scintillation Decay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231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300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7.4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Light Output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75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%E Resolution-511keV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6.6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8162" name="Content Placeholder 4" descr="blockdetector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4114800"/>
            <a:ext cx="3848100" cy="2514600"/>
          </a:xfrm>
        </p:spPr>
      </p:pic>
      <p:sp>
        <p:nvSpPr>
          <p:cNvPr id="48163" name="TextBox 6"/>
          <p:cNvSpPr txBox="1">
            <a:spLocks noChangeArrowheads="1"/>
          </p:cNvSpPr>
          <p:nvPr/>
        </p:nvSpPr>
        <p:spPr bwMode="auto">
          <a:xfrm>
            <a:off x="457200" y="4267200"/>
            <a:ext cx="417152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Crystal evaluation in PET – should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consider then following: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Density 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Scintillation Decay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Light Output</a:t>
            </a:r>
          </a:p>
          <a:p>
            <a:pPr marL="457200" indent="-457200">
              <a:buAutoNum type="arabicParenR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Energy resolution</a:t>
            </a:r>
          </a:p>
        </p:txBody>
      </p:sp>
      <p:sp>
        <p:nvSpPr>
          <p:cNvPr id="3" name="Up Arrow 2"/>
          <p:cNvSpPr/>
          <p:nvPr/>
        </p:nvSpPr>
        <p:spPr>
          <a:xfrm>
            <a:off x="1981200" y="4953000"/>
            <a:ext cx="1524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Up Arrow 6"/>
          <p:cNvSpPr/>
          <p:nvPr/>
        </p:nvSpPr>
        <p:spPr>
          <a:xfrm rot="10800000">
            <a:off x="3200400" y="5326380"/>
            <a:ext cx="1524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3124200" y="5867400"/>
            <a:ext cx="1524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Up Arrow 10"/>
          <p:cNvSpPr/>
          <p:nvPr/>
        </p:nvSpPr>
        <p:spPr>
          <a:xfrm>
            <a:off x="2466763" y="5556736"/>
            <a:ext cx="152400" cy="2286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Let us Consider Time of Flight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038600" cy="4724400"/>
          </a:xfrm>
        </p:spPr>
        <p:txBody>
          <a:bodyPr>
            <a:normAutofit fontScale="92500" lnSpcReduction="20000"/>
          </a:bodyPr>
          <a:lstStyle/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Would resolution improved if we could determine the exact spot of the coincident event along the LOR? </a:t>
            </a:r>
          </a:p>
          <a:p>
            <a:pPr marL="137160" indent="0" fontAlgn="auto">
              <a:lnSpc>
                <a:spcPct val="170000"/>
              </a:lnSpc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TOF Formula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9 cm segment  of the LOR – from 70 cm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LSO/LYSO crystal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0.6 nsec timing window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Consider a bariatric patient and S/N</a:t>
            </a:r>
            <a:endParaRPr lang="en-US" dirty="0" smtClean="0"/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49155" name="Content Placeholder 4" descr="lorandtof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05438" y="2057400"/>
            <a:ext cx="3067050" cy="3068638"/>
          </a:xfrm>
        </p:spPr>
      </p:pic>
      <p:sp>
        <p:nvSpPr>
          <p:cNvPr id="49156" name="TextBox 5"/>
          <p:cNvSpPr txBox="1">
            <a:spLocks noChangeArrowheads="1"/>
          </p:cNvSpPr>
          <p:nvPr/>
        </p:nvSpPr>
        <p:spPr bwMode="auto">
          <a:xfrm>
            <a:off x="1219200" y="6248400"/>
            <a:ext cx="66865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↓ </a:t>
            </a:r>
            <a:r>
              <a:rPr lang="en-US" b="1" dirty="0" err="1">
                <a:latin typeface="Arial" pitchFamily="34" charset="0"/>
                <a:cs typeface="Arial" pitchFamily="34" charset="0"/>
              </a:rPr>
              <a:t>Deadtime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 + ↓Timing Window +↑ light out = Improved S/N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7400" y="5257800"/>
            <a:ext cx="21146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cs typeface="Arial" pitchFamily="34" charset="0"/>
              </a:rPr>
              <a:t>Grey LOR = 70 cm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Red LOR = 9cm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Generating a Positron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91000" cy="452596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Comes for Proton Rich Nuclei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3000" b="1" baseline="30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----&gt; N</a:t>
            </a:r>
            <a:r>
              <a:rPr lang="en-US" sz="3000" b="1" baseline="30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3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+ </a:t>
            </a:r>
            <a:r>
              <a:rPr lang="el-GR" sz="3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β</a:t>
            </a:r>
            <a:r>
              <a:rPr lang="en-US" sz="3000" b="1" baseline="300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3000" b="1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 + v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Positron l losses energy as it attracting e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baseline="30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 s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At rest mass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annihilation reaction occurs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Content Placeholder 18" descr="betaplusionization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38800" y="2286000"/>
            <a:ext cx="2755179" cy="27432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00"/>
            <a:ext cx="423153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1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PET and CT and Image Fusion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Content Placeholder 8" descr="partialvolumeissueinPETC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298" b="-44298"/>
          <a:stretch>
            <a:fillRect/>
          </a:stretch>
        </p:blipFill>
        <p:spPr>
          <a:xfrm>
            <a:off x="609600" y="609600"/>
            <a:ext cx="8229600" cy="4724400"/>
          </a:xfrm>
        </p:spPr>
      </p:pic>
      <p:sp>
        <p:nvSpPr>
          <p:cNvPr id="11" name="TextBox 10"/>
          <p:cNvSpPr txBox="1"/>
          <p:nvPr/>
        </p:nvSpPr>
        <p:spPr>
          <a:xfrm>
            <a:off x="1828800" y="4953000"/>
            <a:ext cx="589135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Partial Volume Effect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Physiology and Anatomy come together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128 matrix vs. 512 matrix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400" dirty="0" smtClean="0"/>
              <a:t>Where is the lesion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906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09800"/>
            <a:ext cx="5219700" cy="260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1371600"/>
            <a:ext cx="6667500" cy="47625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Attenuation Effect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0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Filtered Backprojection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304800" y="3810000"/>
            <a:ext cx="8229600" cy="2590800"/>
          </a:xfrm>
        </p:spPr>
        <p:txBody>
          <a:bodyPr/>
          <a:lstStyle/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Filtered Back-Projection looks at all the angles (360 degrees) and collects the data</a:t>
            </a:r>
          </a:p>
          <a:p>
            <a:pPr lvl="1">
              <a:buFont typeface="Wingdings" charset="2"/>
              <a:buChar char="Ø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A hot spots translates to a “sum of the rays” or angles that display the hotspot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Goal is to filter out the rays by removing low frequency </a:t>
            </a:r>
          </a:p>
          <a:p>
            <a:pPr lvl="1"/>
            <a:r>
              <a:rPr lang="en-US" sz="2000" dirty="0" smtClean="0">
                <a:latin typeface="Arial" pitchFamily="34" charset="0"/>
                <a:cs typeface="Arial" pitchFamily="34" charset="0"/>
              </a:rPr>
              <a:t>In PET it is difficult to filter out all the rays.  Consider the amount of hot spots</a:t>
            </a:r>
          </a:p>
        </p:txBody>
      </p:sp>
      <p:pic>
        <p:nvPicPr>
          <p:cNvPr id="4" name="Picture 3" descr="spectfilteredbackprojectionmodified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5000" y="990600"/>
            <a:ext cx="5132108" cy="306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82562"/>
            <a:ext cx="8229600" cy="8842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The Iterative Approach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4191000"/>
            <a:ext cx="8458200" cy="2438400"/>
          </a:xfrm>
        </p:spPr>
        <p:txBody>
          <a:bodyPr/>
          <a:lstStyle/>
          <a:p>
            <a:pPr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Iterative reconstruction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Goal is to determine the amount of LORs in each voxel 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More the iterations the closer the estimates 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MLEM - Maximum Likelihood Expectation Maximization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OSEM – Ordered Subset Expectation Maximization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66800"/>
            <a:ext cx="7645400" cy="314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Reconstruction - FBP vs IR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FBP exaggerates hot spots  showing increase in rays 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MLEM removes to rays and improves contrast</a:t>
            </a:r>
          </a:p>
          <a:p>
            <a:pPr>
              <a:buFont typeface="Wingdings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Since FDG  is “hot spots” imaging .. which reconstruction method would you prefer? 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Content Placeholder 11" descr="filteringmlevsfpg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824" y="1600200"/>
            <a:ext cx="3809352" cy="4525963"/>
          </a:xfrm>
        </p:spPr>
      </p:pic>
      <p:sp>
        <p:nvSpPr>
          <p:cNvPr id="13" name="TextBox 12"/>
          <p:cNvSpPr txBox="1"/>
          <p:nvPr/>
        </p:nvSpPr>
        <p:spPr>
          <a:xfrm>
            <a:off x="381000" y="6248400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Results of a Clinical Receiver Operating Characteristic Study Comparing Filtered </a:t>
            </a:r>
            <a:r>
              <a:rPr lang="en-US" sz="1200" dirty="0" err="1" smtClean="0"/>
              <a:t>Backprojection</a:t>
            </a:r>
            <a:r>
              <a:rPr lang="en-US" sz="1200" dirty="0" smtClean="0"/>
              <a:t> and Maximum Likelihood</a:t>
            </a:r>
          </a:p>
          <a:p>
            <a:r>
              <a:rPr lang="en-US" sz="1200" dirty="0" smtClean="0"/>
              <a:t>Estimator Images in FDG PET Studies/ J. </a:t>
            </a:r>
            <a:r>
              <a:rPr lang="en-US" sz="1200" dirty="0" err="1" smtClean="0"/>
              <a:t>Llacer</a:t>
            </a:r>
            <a:r>
              <a:rPr lang="en-US" sz="1200" dirty="0" smtClean="0"/>
              <a:t>, et. al., JNM Vol. 34, No. 7, July 1993 (Figure 2)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Intermission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scary!!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3513" y="1600200"/>
            <a:ext cx="6278562" cy="4708525"/>
          </a:xfrm>
        </p:spPr>
      </p:pic>
    </p:spTree>
    <p:extLst>
      <p:ext uri="{BB962C8B-B14F-4D97-AF65-F5344CB8AC3E}">
        <p14:creationId xmlns:p14="http://schemas.microsoft.com/office/powerpoint/2010/main" val="2151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7" descr="round3clinicalpe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0275"/>
            <a:ext cx="91440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Oncology, FDG, and Reimbursement 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Type of Cancer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75088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PET’s Role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2"/>
          </p:nvPr>
        </p:nvSpPr>
        <p:spPr/>
        <p:txBody>
          <a:bodyPr>
            <a:normAutofit fontScale="92500"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Breast:  A - D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Colorectal: A - C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Esophageal: A - C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Lung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Single nodule: B</a:t>
            </a:r>
          </a:p>
          <a:p>
            <a:pPr marL="868680" lvl="1" indent="-283464" fontAlgn="auto">
              <a:spcAft>
                <a:spcPts val="0"/>
              </a:spcAft>
              <a:buFont typeface="Wingdings 2"/>
              <a:buChar char="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NSCLC: A - C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Head and Neck: A - C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Lymphoma: A - C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Melanoma: A – C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*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Thyroid: C – and (-)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131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 smtClean="0"/>
          </a:p>
          <a:p>
            <a:pPr marL="868680" lvl="1" indent="-283464" fontAlgn="auto">
              <a:spcAft>
                <a:spcPts val="0"/>
              </a:spcAft>
              <a:buFont typeface="Wingdings 2"/>
              <a:buNone/>
              <a:defRPr/>
            </a:pPr>
            <a:endParaRPr lang="en-US" dirty="0"/>
          </a:p>
        </p:txBody>
      </p:sp>
      <p:sp>
        <p:nvSpPr>
          <p:cNvPr id="51205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A)  Diagnosis</a:t>
            </a:r>
          </a:p>
          <a:p>
            <a:pPr>
              <a:buFont typeface="Wingdings 2" pitchFamily="18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B)  Staging </a:t>
            </a:r>
          </a:p>
          <a:p>
            <a:pPr>
              <a:buFont typeface="Wingdings 2" pitchFamily="18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C)  Re-staging</a:t>
            </a:r>
          </a:p>
          <a:p>
            <a:pPr>
              <a:buFont typeface="Wingdings 2" pitchFamily="18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D)  Pre-Post therapy</a:t>
            </a:r>
          </a:p>
          <a:p>
            <a:pPr>
              <a:buFont typeface="Wingdings 2" pitchFamily="18" charset="2"/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* - not covered for regional nodes</a:t>
            </a:r>
          </a:p>
        </p:txBody>
      </p:sp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76200" y="6183448"/>
            <a:ext cx="82933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  <a:hlinkClick r:id="rId2"/>
              </a:rPr>
              <a:t>http://www3.gehealthcare.com/~/</a:t>
            </a:r>
            <a:r>
              <a:rPr lang="en-US" sz="1400" dirty="0" smtClean="0">
                <a:latin typeface="Arial" pitchFamily="34" charset="0"/>
                <a:cs typeface="Arial" pitchFamily="34" charset="0"/>
                <a:hlinkClick r:id="rId2"/>
              </a:rPr>
              <a:t>media/Downloads/us/Product/Reimbursement/Customer-Advisories/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  <a:hlinkClick r:id="rId2"/>
              </a:rPr>
              <a:t>GEHealthcare-Customer-Advisory_Position-Emission-Tomography-PET-Reimbursement-Info-2014.pdf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What is Normal FDG Uptake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57346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Brain uses only  glucose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Heart runs on either fatty acids or glucose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Muscle uptake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GI track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Spine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Kidney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Key – What parts of the human system is metabolically active?</a:t>
            </a:r>
          </a:p>
        </p:txBody>
      </p:sp>
      <p:pic>
        <p:nvPicPr>
          <p:cNvPr id="57347" name="Content Placeholder 6" descr="PETnomraluptake1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03578" y="2133600"/>
            <a:ext cx="3712334" cy="3048000"/>
          </a:xfrm>
        </p:spPr>
      </p:pic>
      <p:sp>
        <p:nvSpPr>
          <p:cNvPr id="5" name="Rectangle 4"/>
          <p:cNvSpPr/>
          <p:nvPr/>
        </p:nvSpPr>
        <p:spPr>
          <a:xfrm>
            <a:off x="4495800" y="5715000"/>
            <a:ext cx="403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http://www.flickr.com/photos/64181524@N00/404383660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Metabolically Active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fontScale="85000"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Melanoma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Cancer must be metabolically active</a:t>
            </a:r>
          </a:p>
          <a:p>
            <a:pPr marL="928116" lvl="1" indent="-342900" fontAlgn="auto"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 a general rule - Greater the uptake in the tumor the more metabolically active the disease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After hexokinase glycolysis stop and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FDG is locked into the cell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Less active cancers may blend in with the BKG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Standard Uptake Value (SUV)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17" name="MELANOMA AC.avi">
            <a:hlinkClick r:id="" action="ppaction://media"/>
          </p:cNvPr>
          <p:cNvPicPr>
            <a:picLocks noGrp="1" noRot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943600" y="1676400"/>
            <a:ext cx="2228850" cy="4561367"/>
          </a:xfrm>
        </p:spPr>
      </p:pic>
      <p:sp>
        <p:nvSpPr>
          <p:cNvPr id="2" name="Right Arrow 1"/>
          <p:cNvSpPr/>
          <p:nvPr/>
        </p:nvSpPr>
        <p:spPr>
          <a:xfrm>
            <a:off x="2057400" y="6172200"/>
            <a:ext cx="609600" cy="86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7" descr="round1radiophar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30275"/>
            <a:ext cx="9144000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Facts about SUV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>
            <a:normAutofit fontScale="85000" lnSpcReduction="2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To make SUV work Consider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Always measure the patient’s height and weight vs. asking, “How much to you weigh?” 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Measure remaining activity in the syringe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Focus on time and record the time correctly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the patient returns for another scan .. Keep the cooking time and dose the same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Keep the PET scanner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QC’ed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!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1" name="Content Placeholder 4" descr="suvformula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29200" y="3429000"/>
            <a:ext cx="3622675" cy="839788"/>
          </a:xfrm>
        </p:spPr>
      </p:pic>
      <p:sp>
        <p:nvSpPr>
          <p:cNvPr id="4" name="TextBox 3"/>
          <p:cNvSpPr txBox="1"/>
          <p:nvPr/>
        </p:nvSpPr>
        <p:spPr>
          <a:xfrm>
            <a:off x="4805120" y="5169113"/>
            <a:ext cx="4237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general (SUV) – the hotter the tumor </a:t>
            </a:r>
          </a:p>
          <a:p>
            <a:r>
              <a:rPr lang="en-US" dirty="0" smtClean="0"/>
              <a:t>The more metabolically active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76400"/>
            <a:ext cx="4968240" cy="4416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1" y="1643433"/>
            <a:ext cx="8965977" cy="44491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Pre-Post IV FDG - Consider 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54274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No heavy exercise prior to the scan (24 hrs)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Fast for at least 4 hours prior to exam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Medications can be taken prior to the scan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Glucose level should be &lt;200 mg/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dL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Keep the patient warm – brown fat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Keep movement to a minimum after the FDG injection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The hardest thing for me is to stop talking with the patient after his/her injection</a:t>
            </a:r>
          </a:p>
          <a:p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71600"/>
            <a:ext cx="5791200" cy="482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153875"/>
            <a:ext cx="5989331" cy="5704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What Caused </a:t>
            </a:r>
            <a:r>
              <a:rPr lang="en-US" dirty="0" err="1" smtClean="0">
                <a:solidFill>
                  <a:srgbClr val="CC0000"/>
                </a:solidFill>
              </a:rPr>
              <a:t>Pectoralis</a:t>
            </a:r>
            <a:r>
              <a:rPr lang="en-US" dirty="0" smtClean="0">
                <a:solidFill>
                  <a:srgbClr val="CC0000"/>
                </a:solidFill>
              </a:rPr>
              <a:t> take? 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55298" name="Content Placeholder 3" descr="pectoralismajorupatk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949450"/>
            <a:ext cx="4038600" cy="3827463"/>
          </a:xfr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34290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Pt had surgical removal of melanoma from the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ankle.  Six years later disease was found in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Rt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inguinal node.  PET was ordered.  What happen?</a:t>
            </a:r>
          </a:p>
          <a:p>
            <a:pPr marL="34290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34290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AutoNum type="alphaUcParenR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Patient didn’t fast</a:t>
            </a:r>
          </a:p>
          <a:p>
            <a:pPr marL="34290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AutoNum type="alphaUcParenR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Exercise</a:t>
            </a:r>
          </a:p>
          <a:p>
            <a:pPr marL="34290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AutoNum type="alphaUcParenR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Metastatic disease</a:t>
            </a:r>
          </a:p>
          <a:p>
            <a:pPr marL="342900" indent="-3429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AutoNum type="alphaUcParenR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Increased BUN level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876800" y="3962400"/>
            <a:ext cx="3505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1" name="TextBox 10"/>
          <p:cNvSpPr txBox="1">
            <a:spLocks noChangeArrowheads="1"/>
          </p:cNvSpPr>
          <p:nvPr/>
        </p:nvSpPr>
        <p:spPr bwMode="auto">
          <a:xfrm>
            <a:off x="762000" y="6324600"/>
            <a:ext cx="3147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  <a:hlinkClick r:id="rId3"/>
              </a:rPr>
              <a:t>http://www.biij.org/2009/2/e7/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8001000" cy="51366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00000"/>
                </a:solidFill>
              </a:rPr>
              <a:t>What’s the Uptake?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PET scan was ordered on a patient with known breast cancer.  What are we looking at?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651510" indent="-51435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A)  Extensive lymphatic involvement</a:t>
            </a:r>
          </a:p>
          <a:p>
            <a:pPr marL="651510" indent="-51435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B)  Too much exercise</a:t>
            </a:r>
          </a:p>
          <a:p>
            <a:pPr marL="651510" indent="-51435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C)  Not fasting</a:t>
            </a:r>
          </a:p>
          <a:p>
            <a:pPr marL="651510" indent="-51435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None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D)  BAT sign</a:t>
            </a:r>
          </a:p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endParaRPr lang="en-US" dirty="0"/>
          </a:p>
        </p:txBody>
      </p:sp>
      <p:pic>
        <p:nvPicPr>
          <p:cNvPr id="56323" name="Content Placeholder 4" descr="nobatbutthereis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48300" y="1843088"/>
            <a:ext cx="2438400" cy="4040187"/>
          </a:xfrm>
        </p:spPr>
      </p:pic>
      <p:sp>
        <p:nvSpPr>
          <p:cNvPr id="56325" name="TextBox 7"/>
          <p:cNvSpPr txBox="1">
            <a:spLocks noChangeArrowheads="1"/>
          </p:cNvSpPr>
          <p:nvPr/>
        </p:nvSpPr>
        <p:spPr bwMode="auto">
          <a:xfrm>
            <a:off x="76200" y="6096000"/>
            <a:ext cx="451117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Arial" pitchFamily="34" charset="0"/>
                <a:cs typeface="Arial" pitchFamily="34" charset="0"/>
                <a:hlinkClick r:id="rId3"/>
              </a:rPr>
              <a:t>Prevention of Brown Adipose Tissue Activation  in </a:t>
            </a:r>
            <a:r>
              <a:rPr lang="en-US" sz="1200" b="1" baseline="30000" dirty="0">
                <a:latin typeface="Arial" pitchFamily="34" charset="0"/>
                <a:cs typeface="Arial" pitchFamily="34" charset="0"/>
                <a:hlinkClick r:id="rId3"/>
              </a:rPr>
              <a:t>18</a:t>
            </a:r>
            <a:r>
              <a:rPr lang="en-US" sz="1200" b="1" dirty="0">
                <a:latin typeface="Arial" pitchFamily="34" charset="0"/>
                <a:cs typeface="Arial" pitchFamily="34" charset="0"/>
                <a:hlinkClick r:id="rId3"/>
              </a:rPr>
              <a:t>F-FDG</a:t>
            </a:r>
          </a:p>
          <a:p>
            <a:r>
              <a:rPr lang="en-US" sz="1200" b="1" dirty="0">
                <a:latin typeface="Arial" pitchFamily="34" charset="0"/>
                <a:cs typeface="Arial" pitchFamily="34" charset="0"/>
                <a:hlinkClick r:id="rId3"/>
              </a:rPr>
              <a:t> PET/CT of Breast Cancer  Patients Receiving </a:t>
            </a:r>
            <a:r>
              <a:rPr lang="en-US" sz="1200" b="1" dirty="0" err="1">
                <a:latin typeface="Arial" pitchFamily="34" charset="0"/>
                <a:cs typeface="Arial" pitchFamily="34" charset="0"/>
                <a:hlinkClick r:id="rId3"/>
              </a:rPr>
              <a:t>Neoadjuvant</a:t>
            </a:r>
            <a:r>
              <a:rPr lang="en-US" sz="1200" b="1" dirty="0">
                <a:latin typeface="Arial" pitchFamily="34" charset="0"/>
                <a:cs typeface="Arial" pitchFamily="34" charset="0"/>
                <a:hlinkClick r:id="rId3"/>
              </a:rPr>
              <a:t> </a:t>
            </a:r>
          </a:p>
          <a:p>
            <a:r>
              <a:rPr lang="en-US" sz="1200" b="1" dirty="0">
                <a:latin typeface="Arial" pitchFamily="34" charset="0"/>
                <a:cs typeface="Arial" pitchFamily="34" charset="0"/>
                <a:hlinkClick r:id="rId3"/>
              </a:rPr>
              <a:t>Systemic. Therapy, TS </a:t>
            </a:r>
            <a:r>
              <a:rPr lang="en-US" sz="1200" b="1" dirty="0" err="1">
                <a:latin typeface="Arial" pitchFamily="34" charset="0"/>
                <a:cs typeface="Arial" pitchFamily="34" charset="0"/>
                <a:hlinkClick r:id="rId3"/>
              </a:rPr>
              <a:t>Aukema</a:t>
            </a:r>
            <a:r>
              <a:rPr lang="en-US" sz="1200" b="1" dirty="0">
                <a:latin typeface="Arial" pitchFamily="34" charset="0"/>
                <a:cs typeface="Arial" pitchFamily="34" charset="0"/>
                <a:hlinkClick r:id="rId3"/>
              </a:rPr>
              <a:t>, et. Al. JNMT 109.065557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838200" y="3505200"/>
            <a:ext cx="35052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noB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81600" y="1447800"/>
            <a:ext cx="3810868" cy="4661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Attenuation Correction with CT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58370" name="Content Placeholder 6" descr="petattenuationandof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33600" y="1676400"/>
            <a:ext cx="5118100" cy="2871788"/>
          </a:xfrm>
        </p:spPr>
      </p:pic>
      <p:sp>
        <p:nvSpPr>
          <p:cNvPr id="58371" name="TextBox 7"/>
          <p:cNvSpPr txBox="1">
            <a:spLocks noChangeArrowheads="1"/>
          </p:cNvSpPr>
          <p:nvPr/>
        </p:nvSpPr>
        <p:spPr bwMode="auto">
          <a:xfrm>
            <a:off x="228600" y="4800600"/>
            <a:ext cx="861004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→ With and without attenuation correction is displayed</a:t>
            </a: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→ Chang filter can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be applied if surrounding </a:t>
            </a:r>
            <a:r>
              <a:rPr lang="en-US" dirty="0">
                <a:latin typeface="Arial" pitchFamily="34" charset="0"/>
                <a:cs typeface="Arial" pitchFamily="34" charset="0"/>
              </a:rPr>
              <a:t>density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does not  vary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		</a:t>
            </a:r>
            <a:r>
              <a:rPr lang="en-US" u="sng" dirty="0" smtClean="0">
                <a:latin typeface="Arial" pitchFamily="34" charset="0"/>
                <a:cs typeface="Arial" pitchFamily="34" charset="0"/>
              </a:rPr>
              <a:t>Role of CT</a:t>
            </a:r>
          </a:p>
          <a:p>
            <a:pPr lvl="4">
              <a:buFontTx/>
              <a:buChar char="-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latin typeface="Arial" pitchFamily="34" charset="0"/>
                <a:cs typeface="Arial" pitchFamily="34" charset="0"/>
              </a:rPr>
              <a:t>CT finds ↑ density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adds photons to the PET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image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4">
              <a:buFontTx/>
              <a:buChar char="-"/>
            </a:pPr>
            <a:r>
              <a:rPr lang="en-US" dirty="0">
                <a:latin typeface="Arial" pitchFamily="34" charset="0"/>
                <a:cs typeface="Arial" pitchFamily="34" charset="0"/>
              </a:rPr>
              <a:t> CT finds↓ density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and subtracts photons from the PET image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AC or Lack of in PET/CT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600200"/>
            <a:ext cx="4267200" cy="4525963"/>
          </a:xfrm>
        </p:spPr>
        <p:txBody>
          <a:bodyPr>
            <a:normAutofit lnSpcReduction="10000"/>
          </a:bodyPr>
          <a:lstStyle/>
          <a:p>
            <a:pPr marL="548640" indent="-41148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None/>
              <a:defRPr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Application of AC – Part I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CT notes a shiny object on the breast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 shows increased uptake in the same area.  Mimicking disease.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AC off - arrow shows no disease. 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Object was a nipple ring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0419" name="Content Placeholder 4" descr="petctcorrectionwithmetalringonnippl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48200" y="2495550"/>
            <a:ext cx="4038600" cy="2735263"/>
          </a:xfrm>
        </p:spPr>
      </p:pic>
      <p:sp>
        <p:nvSpPr>
          <p:cNvPr id="60420" name="TextBox 5"/>
          <p:cNvSpPr txBox="1">
            <a:spLocks noChangeArrowheads="1"/>
          </p:cNvSpPr>
          <p:nvPr/>
        </p:nvSpPr>
        <p:spPr bwMode="auto">
          <a:xfrm>
            <a:off x="609600" y="6324600"/>
            <a:ext cx="599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  <a:hlinkClick r:id="rId3"/>
              </a:rPr>
              <a:t>PET/CT 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Imaging Artifacts. W </a:t>
            </a:r>
            <a:r>
              <a:rPr lang="en-US" sz="1400" dirty="0" err="1">
                <a:latin typeface="Arial" pitchFamily="34" charset="0"/>
                <a:cs typeface="Arial" pitchFamily="34" charset="0"/>
                <a:hlinkClick r:id="rId3"/>
              </a:rPr>
              <a:t>Sureshbabu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, JNMT </a:t>
            </a:r>
            <a:r>
              <a:rPr lang="en-US" sz="1400" dirty="0" err="1">
                <a:latin typeface="Arial" pitchFamily="34" charset="0"/>
                <a:cs typeface="Arial" pitchFamily="34" charset="0"/>
                <a:hlinkClick r:id="rId3"/>
              </a:rPr>
              <a:t>Vol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 33, Number 3, 2005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0207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AC or Lack of in PET/CT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59394" name="Content Placeholder 4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4267200" cy="4525963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Application of AC – Part 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 – Corrects for attenuation in diaphragm Problem is CT was acquired with breath hold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- PET was acquired with patient breathing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-  Therefore, CT subtracts excess PET count at the base of the liver/lung, removing counts – But where is the lesion really located?  </a:t>
            </a:r>
          </a:p>
        </p:txBody>
      </p:sp>
      <p:pic>
        <p:nvPicPr>
          <p:cNvPr id="59395" name="Content Placeholder 6" descr="petctbreathingmotionwithlesio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105400" y="2133600"/>
            <a:ext cx="3462338" cy="3074988"/>
          </a:xfrm>
        </p:spPr>
      </p:pic>
      <p:sp>
        <p:nvSpPr>
          <p:cNvPr id="59396" name="TextBox 7"/>
          <p:cNvSpPr txBox="1">
            <a:spLocks noChangeArrowheads="1"/>
          </p:cNvSpPr>
          <p:nvPr/>
        </p:nvSpPr>
        <p:spPr bwMode="auto">
          <a:xfrm>
            <a:off x="5334000" y="5334000"/>
            <a:ext cx="304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A – AC is on     B – AC is off</a:t>
            </a:r>
          </a:p>
        </p:txBody>
      </p:sp>
      <p:sp>
        <p:nvSpPr>
          <p:cNvPr id="59397" name="TextBox 8"/>
          <p:cNvSpPr txBox="1">
            <a:spLocks noChangeArrowheads="1"/>
          </p:cNvSpPr>
          <p:nvPr/>
        </p:nvSpPr>
        <p:spPr bwMode="auto">
          <a:xfrm>
            <a:off x="1905000" y="6400800"/>
            <a:ext cx="5994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  <a:hlinkClick r:id="rId3"/>
              </a:rPr>
              <a:t>PET/CT 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Imaging Artifacts. W </a:t>
            </a:r>
            <a:r>
              <a:rPr lang="en-US" sz="1400" dirty="0" err="1">
                <a:latin typeface="Arial" pitchFamily="34" charset="0"/>
                <a:cs typeface="Arial" pitchFamily="34" charset="0"/>
                <a:hlinkClick r:id="rId3"/>
              </a:rPr>
              <a:t>Sureshbabu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, JNMT </a:t>
            </a:r>
            <a:r>
              <a:rPr lang="en-US" sz="1400" dirty="0" err="1">
                <a:latin typeface="Arial" pitchFamily="34" charset="0"/>
                <a:cs typeface="Arial" pitchFamily="34" charset="0"/>
                <a:hlinkClick r:id="rId3"/>
              </a:rPr>
              <a:t>Vol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 33, Number 3, 2005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5791200"/>
            <a:ext cx="3702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 off defines the lesion’s location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Truncation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Content Placeholder 6" descr="truncatio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7400" y="1524000"/>
            <a:ext cx="4587412" cy="3581400"/>
          </a:xfrm>
        </p:spPr>
      </p:pic>
      <p:sp>
        <p:nvSpPr>
          <p:cNvPr id="8" name="TextBox 7"/>
          <p:cNvSpPr txBox="1"/>
          <p:nvPr/>
        </p:nvSpPr>
        <p:spPr>
          <a:xfrm>
            <a:off x="152400" y="5233254"/>
            <a:ext cx="89821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en-US" sz="2000" dirty="0" smtClean="0"/>
              <a:t>This artifact occurs when the body habitus is outside the CT’s FOV but within</a:t>
            </a:r>
          </a:p>
          <a:p>
            <a:r>
              <a:rPr lang="en-US" sz="2000" dirty="0" smtClean="0"/>
              <a:t>  the PET FOV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Beyond the AC range, increased tissue uptake is seen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Might there be an issue if the patient had excessive skin uptake and r/o </a:t>
            </a:r>
          </a:p>
          <a:p>
            <a:r>
              <a:rPr lang="en-US" sz="2000" dirty="0" smtClean="0"/>
              <a:t>     melanoma?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Abnormal Bone Marrow Uptake?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61442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1600"/>
            <a:ext cx="4038600" cy="452596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Chemotherapy may cause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myelosuppression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Granulocyte-stimulating factor (G-CSF) is administered to increase leukocyte production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Hence, where there is active marrow there is active FDG uptake </a:t>
            </a:r>
          </a:p>
        </p:txBody>
      </p:sp>
      <p:pic>
        <p:nvPicPr>
          <p:cNvPr id="61443" name="Content Placeholder 5" descr="bonemarrowuptak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5000" y="1981200"/>
            <a:ext cx="2362200" cy="4171950"/>
          </a:xfrm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609600" y="6096000"/>
            <a:ext cx="4572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Clinical Role of FDG PET in Evaluation of Cancer Patients.  L </a:t>
            </a:r>
            <a:r>
              <a:rPr lang="en-US" sz="1400" dirty="0" err="1">
                <a:latin typeface="Arial" pitchFamily="34" charset="0"/>
                <a:cs typeface="Arial" pitchFamily="34" charset="0"/>
                <a:hlinkClick r:id="rId3"/>
              </a:rPr>
              <a:t>Kostakoglu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, et al.  </a:t>
            </a:r>
            <a:r>
              <a:rPr lang="en-US" sz="1400" dirty="0" err="1">
                <a:latin typeface="Arial" pitchFamily="34" charset="0"/>
                <a:cs typeface="Arial" pitchFamily="34" charset="0"/>
                <a:hlinkClick r:id="rId3"/>
              </a:rPr>
              <a:t>RadioGraphics</a:t>
            </a:r>
            <a:r>
              <a:rPr lang="en-US" sz="1400" dirty="0">
                <a:latin typeface="Arial" pitchFamily="34" charset="0"/>
                <a:cs typeface="Arial" pitchFamily="34" charset="0"/>
                <a:hlinkClick r:id="rId3"/>
              </a:rPr>
              <a:t>, March 2003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PET’s Role in Dementia 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itchFamily="34" charset="0"/>
              </a:rPr>
              <a:t>Sixty-six percent sensitive in finding AH in its early stage - Eventually all false-negative become positive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itchFamily="34" charset="0"/>
              </a:rPr>
              <a:t>Cortical atrophy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AH is usually first seen in temporal and parietal lobes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Over time it effects the frontal lobe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5" name="Content Placeholder 4" descr="temporallobe.pn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1219200" y="990600"/>
            <a:ext cx="2819400" cy="2971800"/>
          </a:xfrm>
        </p:spPr>
      </p:pic>
      <p:pic>
        <p:nvPicPr>
          <p:cNvPr id="6" name="Picture 5" descr="fronallo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914400"/>
            <a:ext cx="2914940" cy="30806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6248400"/>
            <a:ext cx="8077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hlinkClick r:id="rId4"/>
              </a:rPr>
              <a:t>Direct Comparison of Spatially Normalized PET and SPECT Scans in Alzheimer’s Disease. K </a:t>
            </a:r>
            <a:r>
              <a:rPr lang="en-US" sz="1400" dirty="0" err="1" smtClean="0">
                <a:hlinkClick r:id="rId4"/>
              </a:rPr>
              <a:t>Herholz</a:t>
            </a:r>
            <a:r>
              <a:rPr lang="en-US" sz="1400" dirty="0" smtClean="0">
                <a:hlinkClick r:id="rId4"/>
              </a:rPr>
              <a:t>, et al., JNMT Vol. 43 No. 1 21-26, 2002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Making of a Positron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27650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pt-BR" u="sng" dirty="0" smtClean="0">
                <a:latin typeface="Arial" pitchFamily="34" charset="0"/>
                <a:cs typeface="Arial" pitchFamily="34" charset="0"/>
              </a:rPr>
              <a:t>Positrons and Half-Lifes</a:t>
            </a:r>
            <a:endParaRPr lang="pt-BR" u="sng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</a:pPr>
            <a:endParaRPr lang="pt-BR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11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C - 20.3 minutes</a:t>
            </a:r>
          </a:p>
          <a:p>
            <a:pPr>
              <a:buFont typeface="Wingdings 2" pitchFamily="18" charset="2"/>
              <a:buNone/>
            </a:pPr>
            <a:endParaRPr lang="pt-BR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N - 10 minutes </a:t>
            </a: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13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NH</a:t>
            </a:r>
            <a:r>
              <a:rPr lang="pt-BR" baseline="-25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 (ammonia)</a:t>
            </a:r>
          </a:p>
          <a:p>
            <a:endParaRPr lang="pt-BR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15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O - 2 minutes</a:t>
            </a:r>
          </a:p>
          <a:p>
            <a:pPr>
              <a:buFont typeface="Wingdings 2" pitchFamily="18" charset="2"/>
              <a:buNone/>
            </a:pPr>
            <a:endParaRPr lang="pt-BR" baseline="300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pt-BR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pt-BR" dirty="0" smtClean="0">
                <a:latin typeface="Arial" pitchFamily="34" charset="0"/>
                <a:cs typeface="Arial" pitchFamily="34" charset="0"/>
              </a:rPr>
              <a:t>F - 109.75 minutes</a:t>
            </a:r>
          </a:p>
          <a:p>
            <a:pPr>
              <a:buFont typeface="Wingdings 2" pitchFamily="18" charset="2"/>
              <a:buNone/>
            </a:pPr>
            <a:endParaRPr lang="pt-BR" dirty="0" smtClean="0"/>
          </a:p>
          <a:p>
            <a:endParaRPr lang="en-US" dirty="0" smtClean="0"/>
          </a:p>
        </p:txBody>
      </p:sp>
      <p:pic>
        <p:nvPicPr>
          <p:cNvPr id="27651" name="Content Placeholder 8" descr="makingofapositron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57800" y="1905000"/>
            <a:ext cx="3168907" cy="3733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AD imaging with FDG and Amyvid (</a:t>
            </a:r>
            <a:r>
              <a:rPr lang="en-US" dirty="0" err="1" smtClean="0">
                <a:solidFill>
                  <a:srgbClr val="C00000"/>
                </a:solidFill>
              </a:rPr>
              <a:t>florbetapir</a:t>
            </a:r>
            <a:r>
              <a:rPr lang="en-US" dirty="0" smtClean="0">
                <a:solidFill>
                  <a:srgbClr val="C00000"/>
                </a:solidFill>
              </a:rPr>
              <a:t>)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476" y="1696488"/>
            <a:ext cx="3657648" cy="204748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4114800"/>
            <a:ext cx="3683000" cy="2438400"/>
          </a:xfrm>
        </p:spPr>
      </p:pic>
      <p:sp>
        <p:nvSpPr>
          <p:cNvPr id="13" name="TextBox 12"/>
          <p:cNvSpPr txBox="1"/>
          <p:nvPr/>
        </p:nvSpPr>
        <p:spPr>
          <a:xfrm>
            <a:off x="1143000" y="1905000"/>
            <a:ext cx="37240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vs AD with FDG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Atrophy causes reduced sugar </a:t>
            </a:r>
          </a:p>
          <a:p>
            <a:r>
              <a:rPr lang="en-US" dirty="0" smtClean="0"/>
              <a:t>      uptake</a:t>
            </a:r>
          </a:p>
          <a:p>
            <a:r>
              <a:rPr lang="en-US" dirty="0" smtClean="0"/>
              <a:t>2.  Result shows decreased FDG 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58416" y="4267200"/>
            <a:ext cx="349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Normal vs AD with Amyvid </a:t>
            </a:r>
          </a:p>
          <a:p>
            <a:pPr marL="342900" indent="-342900">
              <a:buAutoNum type="arabicPeriod"/>
            </a:pPr>
            <a:r>
              <a:rPr lang="en-US" dirty="0" smtClean="0"/>
              <a:t>Seeks out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-Amyloid Plaque</a:t>
            </a:r>
          </a:p>
          <a:p>
            <a:pPr marL="342900" indent="-342900">
              <a:buAutoNum type="arabicPeriod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Shows reverse uptake when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     compared to FDG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55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Prostate Imaging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Axumin (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Fluciclovine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 will uptake in prostate-specific membrane antigen (PMSA)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Tagged to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Uptake varies when compared to FDG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157347"/>
            <a:ext cx="4038600" cy="3411669"/>
          </a:xfrm>
        </p:spPr>
      </p:pic>
    </p:spTree>
    <p:extLst>
      <p:ext uri="{BB962C8B-B14F-4D97-AF65-F5344CB8AC3E}">
        <p14:creationId xmlns:p14="http://schemas.microsoft.com/office/powerpoint/2010/main" val="31842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0000"/>
                </a:solidFill>
              </a:rPr>
              <a:t>Cardiac Physiology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</a:rPr>
              <a:t>Preferred metabolic pathway of the heart is the  oxidation of fatty acid – occurs when the a person is fasting</a:t>
            </a:r>
          </a:p>
          <a:p>
            <a:r>
              <a:rPr lang="en-US" dirty="0" smtClean="0">
                <a:latin typeface="Arial" pitchFamily="34" charset="0"/>
              </a:rPr>
              <a:t>Heart converts to glucose metabolism</a:t>
            </a:r>
          </a:p>
          <a:p>
            <a:pPr lvl="1"/>
            <a:r>
              <a:rPr lang="en-US" dirty="0" smtClean="0">
                <a:latin typeface="Arial" pitchFamily="34" charset="0"/>
              </a:rPr>
              <a:t>After eating</a:t>
            </a:r>
          </a:p>
          <a:p>
            <a:pPr lvl="1"/>
            <a:r>
              <a:rPr lang="en-US" dirty="0" smtClean="0">
                <a:latin typeface="Arial" pitchFamily="34" charset="0"/>
              </a:rPr>
              <a:t>Resulting in high glucose levels in the blood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5" name="Content Placeholder 4" descr="heart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68699" y="2440457"/>
            <a:ext cx="2197601" cy="2845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Myocardial Viability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112846"/>
            <a:ext cx="8229600" cy="251459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Arial" pitchFamily="34" charset="0"/>
              </a:rPr>
              <a:t>Myocardial viability and the use of FDG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itchFamily="34" charset="0"/>
              </a:rPr>
              <a:t>Patient must be NPO for at least 4-6 hours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itchFamily="34" charset="0"/>
              </a:rPr>
              <a:t>Administer 50 mg or more of glucose PO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itchFamily="34" charset="0"/>
              </a:rPr>
              <a:t>Start taking blood glucose levels at 1 hour post administration and then every 15 minutes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Arial" pitchFamily="34" charset="0"/>
              </a:rPr>
              <a:t>When the sugar level begins to drop administer your FDG dose and scan 1 hour later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57800" y="6550223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Images from </a:t>
            </a:r>
            <a:r>
              <a:rPr lang="en-US" sz="1400" dirty="0" smtClean="0">
                <a:hlinkClick r:id="rId2"/>
              </a:rPr>
              <a:t>PETNET Solutions</a:t>
            </a:r>
            <a:endParaRPr lang="en-US" sz="1400" dirty="0"/>
          </a:p>
        </p:txBody>
      </p:sp>
      <p:pic>
        <p:nvPicPr>
          <p:cNvPr id="14" name="Picture 13" descr="cardiacvaiable.f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838200"/>
            <a:ext cx="4876800" cy="325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>
                <a:solidFill>
                  <a:srgbClr val="CC0000"/>
                </a:solidFill>
              </a:rPr>
              <a:t>82m</a:t>
            </a:r>
            <a:r>
              <a:rPr lang="en-US" dirty="0" smtClean="0">
                <a:solidFill>
                  <a:srgbClr val="CC0000"/>
                </a:solidFill>
              </a:rPr>
              <a:t>Rb/</a:t>
            </a:r>
            <a:r>
              <a:rPr lang="en-US" baseline="30000" dirty="0" smtClean="0">
                <a:solidFill>
                  <a:srgbClr val="CC0000"/>
                </a:solidFill>
              </a:rPr>
              <a:t>82</a:t>
            </a:r>
            <a:r>
              <a:rPr lang="en-US" dirty="0" smtClean="0">
                <a:solidFill>
                  <a:srgbClr val="CC0000"/>
                </a:solidFill>
              </a:rPr>
              <a:t>Sr Generator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7" name="Content Placeholder 6" descr="petrb82generato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1676400"/>
            <a:ext cx="6141547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>
                <a:solidFill>
                  <a:srgbClr val="CC0000"/>
                </a:solidFill>
              </a:rPr>
              <a:t>82</a:t>
            </a:r>
            <a:r>
              <a:rPr lang="en-US" dirty="0" smtClean="0">
                <a:solidFill>
                  <a:srgbClr val="CC0000"/>
                </a:solidFill>
              </a:rPr>
              <a:t>Rb Cardiac Protocol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4" name="Content Placeholder 3" descr="Rb82timelineusingfirework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1905000"/>
            <a:ext cx="8626664" cy="2133600"/>
          </a:xfrm>
        </p:spPr>
      </p:pic>
      <p:sp>
        <p:nvSpPr>
          <p:cNvPr id="5" name="TextBox 4"/>
          <p:cNvSpPr txBox="1"/>
          <p:nvPr/>
        </p:nvSpPr>
        <p:spPr>
          <a:xfrm>
            <a:off x="1066800" y="4495800"/>
            <a:ext cx="732771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/>
              <a:t>Rb</a:t>
            </a:r>
            <a:r>
              <a:rPr lang="en-US" b="1" u="sng" dirty="0" smtClean="0"/>
              <a:t> Advantage</a:t>
            </a:r>
          </a:p>
          <a:p>
            <a:r>
              <a:rPr lang="en-US" dirty="0" smtClean="0"/>
              <a:t> - Greater throughput </a:t>
            </a:r>
          </a:p>
          <a:p>
            <a:r>
              <a:rPr lang="en-US" dirty="0" smtClean="0"/>
              <a:t>-  Above timeline uses adenosine as the pharmacological stress agent</a:t>
            </a:r>
          </a:p>
          <a:p>
            <a:pPr>
              <a:buFontTx/>
              <a:buChar char="-"/>
            </a:pPr>
            <a:r>
              <a:rPr lang="en-US" dirty="0" smtClean="0"/>
              <a:t>  Reduced attenuation artifacts when compared to SPECT</a:t>
            </a:r>
          </a:p>
          <a:p>
            <a:pPr>
              <a:buFontTx/>
              <a:buChar char="-"/>
            </a:pPr>
            <a:r>
              <a:rPr lang="en-US" dirty="0" smtClean="0"/>
              <a:t>  </a:t>
            </a:r>
            <a:r>
              <a:rPr lang="en-US" dirty="0" smtClean="0">
                <a:hlinkClick r:id="rId3"/>
              </a:rPr>
              <a:t>Bateman TM</a:t>
            </a:r>
            <a:r>
              <a:rPr lang="en-US" dirty="0" smtClean="0"/>
              <a:t>, et. al. identify the superiority of PET over SPECT</a:t>
            </a:r>
          </a:p>
          <a:p>
            <a:pPr>
              <a:buFontTx/>
              <a:buChar char="-"/>
            </a:pPr>
            <a:r>
              <a:rPr lang="en-US" dirty="0" smtClean="0"/>
              <a:t>Improved stenosis threshold</a:t>
            </a:r>
          </a:p>
          <a:p>
            <a:pPr>
              <a:buFontTx/>
              <a:buChar char="-"/>
            </a:pPr>
            <a:r>
              <a:rPr lang="en-US" dirty="0" smtClean="0"/>
              <a:t>More accurate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baseline="30000" dirty="0" smtClean="0">
                <a:solidFill>
                  <a:srgbClr val="CC0000"/>
                </a:solidFill>
              </a:rPr>
              <a:t>82</a:t>
            </a:r>
            <a:r>
              <a:rPr lang="en-US" dirty="0" smtClean="0">
                <a:solidFill>
                  <a:srgbClr val="CC0000"/>
                </a:solidFill>
              </a:rPr>
              <a:t>Rb Images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16" name="Content Placeholder 15" descr="rb82imag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95400"/>
            <a:ext cx="7894664" cy="4708525"/>
          </a:xfrm>
        </p:spPr>
      </p:pic>
      <p:sp>
        <p:nvSpPr>
          <p:cNvPr id="17" name="TextBox 16"/>
          <p:cNvSpPr txBox="1"/>
          <p:nvPr/>
        </p:nvSpPr>
        <p:spPr>
          <a:xfrm>
            <a:off x="5334000" y="6400800"/>
            <a:ext cx="3581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Images from </a:t>
            </a:r>
            <a:r>
              <a:rPr lang="en-US" sz="1400" dirty="0" smtClean="0">
                <a:hlinkClick r:id="rId3"/>
              </a:rPr>
              <a:t>PETNET Solutions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Comment on Cardiac </a:t>
            </a:r>
            <a:r>
              <a:rPr lang="en-US" dirty="0" err="1" smtClean="0">
                <a:solidFill>
                  <a:srgbClr val="CC0000"/>
                </a:solidFill>
              </a:rPr>
              <a:t>Resoluiton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Cardiac phantom data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Compares the resolution of different radionuclides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</a:rPr>
              <a:t>Can you match the right image to the correct radioactive element?</a:t>
            </a:r>
          </a:p>
          <a:p>
            <a:pPr>
              <a:buNone/>
            </a:pPr>
            <a:r>
              <a:rPr lang="en-US" baseline="30000" dirty="0" smtClean="0">
                <a:latin typeface="Arial" pitchFamily="34" charset="0"/>
              </a:rPr>
              <a:t>99m</a:t>
            </a:r>
            <a:r>
              <a:rPr lang="en-US" dirty="0" smtClean="0">
                <a:latin typeface="Arial" pitchFamily="34" charset="0"/>
              </a:rPr>
              <a:t>Tc _______</a:t>
            </a:r>
          </a:p>
          <a:p>
            <a:pPr>
              <a:buNone/>
            </a:pPr>
            <a:r>
              <a:rPr lang="en-US" dirty="0" smtClean="0">
                <a:latin typeface="Arial" pitchFamily="34" charset="0"/>
              </a:rPr>
              <a:t>     </a:t>
            </a:r>
            <a:r>
              <a:rPr lang="en-US" baseline="30000" dirty="0" smtClean="0">
                <a:latin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</a:rPr>
              <a:t>F _______</a:t>
            </a:r>
          </a:p>
          <a:p>
            <a:pPr>
              <a:buNone/>
            </a:pPr>
            <a:r>
              <a:rPr lang="en-US" dirty="0" smtClean="0">
                <a:latin typeface="Arial" pitchFamily="34" charset="0"/>
              </a:rPr>
              <a:t>  </a:t>
            </a:r>
            <a:r>
              <a:rPr lang="en-US" baseline="30000" dirty="0" smtClean="0">
                <a:latin typeface="Arial" pitchFamily="34" charset="0"/>
              </a:rPr>
              <a:t>82</a:t>
            </a:r>
            <a:r>
              <a:rPr lang="en-US" dirty="0" smtClean="0">
                <a:latin typeface="Arial" pitchFamily="34" charset="0"/>
              </a:rPr>
              <a:t>Rb _______</a:t>
            </a:r>
            <a:endParaRPr lang="en-US" dirty="0">
              <a:latin typeface="Arial" pitchFamily="34" charset="0"/>
            </a:endParaRPr>
          </a:p>
        </p:txBody>
      </p:sp>
      <p:pic>
        <p:nvPicPr>
          <p:cNvPr id="11" name="Content Placeholder 10" descr="cardiacquestoin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062776"/>
            <a:ext cx="4038600" cy="3600811"/>
          </a:xfrm>
        </p:spPr>
      </p:pic>
      <p:sp>
        <p:nvSpPr>
          <p:cNvPr id="12" name="Rectangle 11"/>
          <p:cNvSpPr/>
          <p:nvPr/>
        </p:nvSpPr>
        <p:spPr>
          <a:xfrm>
            <a:off x="3581400" y="6324600"/>
            <a:ext cx="5257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hlinkClick r:id="rId3"/>
              </a:rPr>
              <a:t>Comparison of 18F SPECT With PET in Myocardial Imaging : Methods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Targeted Therapy - Theranostics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 generator is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eluated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and produces 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68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Ga and tagged to DOTATATE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DOTATATE has an affinity for neuroendocrine tumors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Once neuroendocrine tumors are identified the patient undergoes therapy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177Lu-DOTATATE used beta particles to kill the neuroendocrine tumor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Example – see next page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http://people.vcu.edu/~mhcrosthwait/clrs%20417web/DOTATATE.html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4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00000"/>
                </a:solidFill>
              </a:rPr>
              <a:t>Imaging and Therapy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7708900" cy="42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79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8" y="258762"/>
            <a:ext cx="8229600" cy="10366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Negative Cyclotron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143000"/>
            <a:ext cx="4191000" cy="5562600"/>
          </a:xfrm>
        </p:spPr>
        <p:txBody>
          <a:bodyPr>
            <a:normAutofit fontScale="92500" lnSpcReduction="20000"/>
          </a:bodyPr>
          <a:lstStyle/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>
                <a:latin typeface="Arial" pitchFamily="34" charset="0"/>
                <a:cs typeface="Arial" pitchFamily="34" charset="0"/>
              </a:rPr>
              <a:t>Most commercial cyclotrons are between 12 - 18 MeV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Need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 charged particle  Get a H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/ H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-2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Goal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- Electron gets pulled through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the system gaining energy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u="sng" dirty="0" smtClean="0">
                <a:latin typeface="Arial" pitchFamily="34" charset="0"/>
                <a:cs typeface="Arial" pitchFamily="34" charset="0"/>
              </a:rPr>
              <a:t>Dee's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change polarity ~ 3.0 x 10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-6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/second, increase speed of the ion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~200 cycles, at the edge of the Dees </a:t>
            </a: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Alters H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path and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electron is stripped by the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extraction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foil 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marL="594360" indent="-457200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hits the target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5" name="Content Placeholder 4" descr="cycltron2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1905000"/>
            <a:ext cx="4387051" cy="3657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Eligibility Requirement - NMTCB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8525"/>
          </a:xfrm>
        </p:spPr>
        <p:txBody>
          <a:bodyPr/>
          <a:lstStyle/>
          <a:p>
            <a:pPr marL="136525" indent="0">
              <a:buNone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you want to be certified in PET and your not a Nuke then the following criteria is required: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Active certification with ARRT or CAMRT:  radiography or therapy</a:t>
            </a:r>
          </a:p>
          <a:p>
            <a:pPr marL="136525" indent="0">
              <a:buNone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Complete 700 clinical PET hours with a certified NM technologist and a Board certified physician </a:t>
            </a:r>
          </a:p>
          <a:p>
            <a:pPr marL="136525" indent="0">
              <a:buNone/>
            </a:pPr>
            <a:endParaRPr lang="en-US" sz="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15 CE hours (each area):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adiopharamcy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NM Instrumentation, and Radiation Safety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9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State Requirements for PET/CT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7085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Operating with ionizing radiation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License required if institution is not JRC accredited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Technologist must pass national registry or certification in Radiography or Radiation Therapy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Nuclear Medicine and Radiation Therapy can apply for State license but there currently no specific statement states this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18VAC85-101-110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The radiologic technologist's responsibilities are to administer and document procedures within the limit of his professional knowledge, judgment and skills. </a:t>
            </a:r>
          </a:p>
          <a:p>
            <a:pPr marL="136525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	http</a:t>
            </a:r>
            <a:r>
              <a:rPr lang="en-US" sz="1400" dirty="0"/>
              <a:t>://www.dhp.virginia.gov/medicine/medicine_laws_regs.htm</a:t>
            </a:r>
          </a:p>
        </p:txBody>
      </p:sp>
    </p:spTree>
    <p:extLst>
      <p:ext uri="{BB962C8B-B14F-4D97-AF65-F5344CB8AC3E}">
        <p14:creationId xmlns:p14="http://schemas.microsoft.com/office/powerpoint/2010/main" val="318027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Now For Some Island Time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7" name="Picture 6" descr="question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6096000"/>
            <a:ext cx="3352800" cy="762000"/>
          </a:xfrm>
          <a:prstGeom prst="rect">
            <a:avLst/>
          </a:prstGeom>
        </p:spPr>
      </p:pic>
      <p:pic>
        <p:nvPicPr>
          <p:cNvPr id="9" name="Content Placeholder 8" descr="fishes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80679" y="1447800"/>
            <a:ext cx="6382641" cy="462027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792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The </a:t>
            </a:r>
            <a:r>
              <a:rPr lang="en-US" baseline="30000" dirty="0" smtClean="0">
                <a:solidFill>
                  <a:srgbClr val="CC0000"/>
                </a:solidFill>
              </a:rPr>
              <a:t>18</a:t>
            </a:r>
            <a:r>
              <a:rPr lang="en-US" dirty="0" smtClean="0">
                <a:solidFill>
                  <a:srgbClr val="CC0000"/>
                </a:solidFill>
              </a:rPr>
              <a:t>O Target Makes </a:t>
            </a:r>
            <a:r>
              <a:rPr lang="en-US" baseline="30000" dirty="0" smtClean="0">
                <a:solidFill>
                  <a:srgbClr val="CC0000"/>
                </a:solidFill>
              </a:rPr>
              <a:t>18</a:t>
            </a:r>
            <a:r>
              <a:rPr lang="en-US" dirty="0" smtClean="0">
                <a:solidFill>
                  <a:srgbClr val="CC0000"/>
                </a:solidFill>
              </a:rPr>
              <a:t>F</a:t>
            </a:r>
            <a:endParaRPr lang="en-US" dirty="0">
              <a:solidFill>
                <a:srgbClr val="CC0000"/>
              </a:solidFill>
            </a:endParaRPr>
          </a:p>
        </p:txBody>
      </p:sp>
      <p:pic>
        <p:nvPicPr>
          <p:cNvPr id="29698" name="Picture 6" descr="f18target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00" y="914400"/>
            <a:ext cx="50815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7"/>
          <p:cNvSpPr>
            <a:spLocks noChangeArrowheads="1"/>
          </p:cNvSpPr>
          <p:nvPr/>
        </p:nvSpPr>
        <p:spPr bwMode="auto">
          <a:xfrm>
            <a:off x="304800" y="3200400"/>
            <a:ext cx="861060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Once the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leaves the extraction fold it heads to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the target 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Beam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passes through a He gas and slams into 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The following chemical reaction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occurs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2400" dirty="0">
                <a:latin typeface="Arial" pitchFamily="34" charset="0"/>
                <a:cs typeface="Arial" pitchFamily="34" charset="0"/>
              </a:rPr>
              <a:t>			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18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O  (p,n)  </a:t>
            </a:r>
            <a:r>
              <a:rPr lang="en-US" sz="2800" b="1" baseline="30000" dirty="0">
                <a:latin typeface="Arial" pitchFamily="34" charset="0"/>
                <a:cs typeface="Arial" pitchFamily="34" charset="0"/>
              </a:rPr>
              <a:t>18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F</a:t>
            </a:r>
          </a:p>
          <a:p>
            <a:pPr>
              <a:buFont typeface="Wingdings" pitchFamily="2" charset="2"/>
              <a:buChar char="Ø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Production and extraction of 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takes between 2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to 3 hours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 =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2000 -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3000 mCi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in solution …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Process is repeated to create more 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CC0000"/>
                </a:solidFill>
              </a:rPr>
              <a:t>How Many </a:t>
            </a:r>
            <a:r>
              <a:rPr lang="en-US" dirty="0" err="1" smtClean="0">
                <a:solidFill>
                  <a:srgbClr val="CC0000"/>
                </a:solidFill>
              </a:rPr>
              <a:t>mCi</a:t>
            </a:r>
            <a:r>
              <a:rPr lang="en-US" dirty="0" smtClean="0">
                <a:solidFill>
                  <a:srgbClr val="CC0000"/>
                </a:solidFill>
              </a:rPr>
              <a:t> in the Calibrated Dose?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30722" name="Content Placeholder 5"/>
          <p:cNvSpPr>
            <a:spLocks noGrp="1"/>
          </p:cNvSpPr>
          <p:nvPr>
            <p:ph idx="1"/>
          </p:nvPr>
        </p:nvSpPr>
        <p:spPr>
          <a:xfrm>
            <a:off x="449580" y="2362200"/>
            <a:ext cx="8229600" cy="430466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Assume you are getting ready to inject a 15 mCi dose of </a:t>
            </a:r>
            <a:r>
              <a:rPr lang="en-US" baseline="30000" dirty="0" smtClean="0">
                <a:latin typeface="Arial" pitchFamily="34" charset="0"/>
                <a:cs typeface="Arial" pitchFamily="34" charset="0"/>
              </a:rPr>
              <a:t>18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FDG at 11:00am that came from a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4 am calibration. 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How many mCi were in the pre-calibrated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syringe at 4 am? 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042988" lvl="1" indent="-457200">
              <a:buAutoNum type="alphaU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75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042988" lvl="1" indent="-457200">
              <a:buAutoNum type="alphaU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142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042988" lvl="1" indent="-457200">
              <a:buAutoNum type="alphaU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197mCi</a:t>
            </a:r>
          </a:p>
          <a:p>
            <a:pPr marL="1042988" lvl="1" indent="-457200">
              <a:buAutoNum type="alphaU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213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042988" lvl="1" indent="-457200">
              <a:buAutoNum type="alphaUcParenR"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264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mCi</a:t>
            </a: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1042988" lvl="1" indent="-45720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amountof18f6hrsag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63976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baseline="30000" dirty="0" smtClean="0">
                <a:solidFill>
                  <a:srgbClr val="C00000"/>
                </a:solidFill>
              </a:rPr>
              <a:t>18</a:t>
            </a:r>
            <a:r>
              <a:rPr lang="en-US" sz="4000" dirty="0" smtClean="0">
                <a:solidFill>
                  <a:srgbClr val="C00000"/>
                </a:solidFill>
              </a:rPr>
              <a:t>F                   </a:t>
            </a:r>
            <a:r>
              <a:rPr lang="en-US" sz="4000" baseline="30000" dirty="0" smtClean="0">
                <a:solidFill>
                  <a:srgbClr val="C00000"/>
                </a:solidFill>
              </a:rPr>
              <a:t>18</a:t>
            </a:r>
            <a:r>
              <a:rPr lang="en-US" sz="4000" dirty="0" smtClean="0">
                <a:solidFill>
                  <a:srgbClr val="C00000"/>
                </a:solidFill>
              </a:rPr>
              <a:t>FDG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31746" name="Picture 4" descr="markingFD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1643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609600" y="3581400"/>
            <a:ext cx="78486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371600" lvl="2" indent="-457200">
              <a:buFontTx/>
              <a:buAutoNum type="arabicParenBoth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Starts with Mannose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Triflate </a:t>
            </a:r>
          </a:p>
          <a:p>
            <a:pPr marL="1371600" lvl="2" indent="-457200">
              <a:buFontTx/>
              <a:buAutoNum type="arabicParenBoth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Via Nucleophilic substitution Trimethly sulfate (OSO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CF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 leaves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carbon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ring and </a:t>
            </a:r>
            <a:r>
              <a:rPr lang="en-US" sz="2000" baseline="30000" dirty="0">
                <a:latin typeface="Arial" pitchFamily="34" charset="0"/>
                <a:cs typeface="Arial" pitchFamily="34" charset="0"/>
              </a:rPr>
              <a:t>18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F replaces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it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pPr marL="1371600" lvl="2" indent="-457200">
              <a:buFontTx/>
              <a:buAutoNum type="arabicParenBoth"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Acetal groups (H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COCO and OCOCH</a:t>
            </a:r>
            <a:r>
              <a:rPr lang="en-US" sz="2000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) are removed and replaced with OH via hydrolysis  using HCl or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NaOH</a:t>
            </a:r>
          </a:p>
          <a:p>
            <a:pPr marL="1371600" lvl="2" indent="-457200">
              <a:buFontTx/>
              <a:buAutoNum type="arabicParenBoth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The final Component is FDG.  Acetone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and </a:t>
            </a:r>
            <a:r>
              <a:rPr lang="en-US" sz="2000" dirty="0" smtClean="0"/>
              <a:t>acetonitrile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are used to remove any impurities.  Solution is then sent through a microspore filter   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124200" y="455612"/>
            <a:ext cx="2133600" cy="158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4945</TotalTime>
  <Words>2657</Words>
  <Application>Microsoft Office PowerPoint</Application>
  <PresentationFormat>On-screen Show (4:3)</PresentationFormat>
  <Paragraphs>408</Paragraphs>
  <Slides>62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</vt:lpstr>
      <vt:lpstr>Book Antiqua</vt:lpstr>
      <vt:lpstr>Calibri</vt:lpstr>
      <vt:lpstr>Lucida Sans</vt:lpstr>
      <vt:lpstr>Times New Roman</vt:lpstr>
      <vt:lpstr>Wingdings</vt:lpstr>
      <vt:lpstr>Wingdings 2</vt:lpstr>
      <vt:lpstr>Wingdings 3</vt:lpstr>
      <vt:lpstr>Apex</vt:lpstr>
      <vt:lpstr>INTRODUCTION                TO pet/CT</vt:lpstr>
      <vt:lpstr>Let’s start of with a Question</vt:lpstr>
      <vt:lpstr>Generating a Positron</vt:lpstr>
      <vt:lpstr>PowerPoint Presentation</vt:lpstr>
      <vt:lpstr>Making of a Positron</vt:lpstr>
      <vt:lpstr>Negative Cyclotron</vt:lpstr>
      <vt:lpstr>The 18O Target Makes 18F</vt:lpstr>
      <vt:lpstr>How Many mCi in the Calibrated Dose?</vt:lpstr>
      <vt:lpstr>18F                   18FDG</vt:lpstr>
      <vt:lpstr>Pathology of 18FDG</vt:lpstr>
      <vt:lpstr>A Look at Other PET Radiopharms</vt:lpstr>
      <vt:lpstr>Other PET Radiopharmaceuticals</vt:lpstr>
      <vt:lpstr>PowerPoint Presentation</vt:lpstr>
      <vt:lpstr>Let us Consider Resolution</vt:lpstr>
      <vt:lpstr>Linograms to Sinograms </vt:lpstr>
      <vt:lpstr>Axial Resolution</vt:lpstr>
      <vt:lpstr>Travel in the Extreme</vt:lpstr>
      <vt:lpstr>Coincidence of 2 Photons ≠ 180o?</vt:lpstr>
      <vt:lpstr>Question?</vt:lpstr>
      <vt:lpstr>Timing Window</vt:lpstr>
      <vt:lpstr>Scatter and Random Events</vt:lpstr>
      <vt:lpstr>PHA</vt:lpstr>
      <vt:lpstr>Radial Elongation</vt:lpstr>
      <vt:lpstr>2-D vs 3-D Acquisition</vt:lpstr>
      <vt:lpstr>Gamma Camera vs PET Imaging </vt:lpstr>
      <vt:lpstr>PowerPoint Presentation</vt:lpstr>
      <vt:lpstr>Factors Of Contrast</vt:lpstr>
      <vt:lpstr>The Type of Crystal/Design</vt:lpstr>
      <vt:lpstr>Let us Consider Time of Flight</vt:lpstr>
      <vt:lpstr>PET and CT and Image Fusion</vt:lpstr>
      <vt:lpstr>Attenuation Effect</vt:lpstr>
      <vt:lpstr>Filtered Backprojection</vt:lpstr>
      <vt:lpstr>The Iterative Approach</vt:lpstr>
      <vt:lpstr>Reconstruction - FBP vs IR</vt:lpstr>
      <vt:lpstr>Intermission</vt:lpstr>
      <vt:lpstr>PowerPoint Presentation</vt:lpstr>
      <vt:lpstr>Oncology, FDG, and Reimbursement </vt:lpstr>
      <vt:lpstr>What is Normal FDG Uptake</vt:lpstr>
      <vt:lpstr>Metabolically Active</vt:lpstr>
      <vt:lpstr>Facts about SUV</vt:lpstr>
      <vt:lpstr>Pre-Post IV FDG - Consider </vt:lpstr>
      <vt:lpstr>What Caused Pectoralis take? </vt:lpstr>
      <vt:lpstr>What’s the Uptake?</vt:lpstr>
      <vt:lpstr>Attenuation Correction with CT</vt:lpstr>
      <vt:lpstr>AC or Lack of in PET/CT</vt:lpstr>
      <vt:lpstr>AC or Lack of in PET/CT</vt:lpstr>
      <vt:lpstr>Truncation </vt:lpstr>
      <vt:lpstr>Abnormal Bone Marrow Uptake?</vt:lpstr>
      <vt:lpstr>PET’s Role in Dementia </vt:lpstr>
      <vt:lpstr>AD imaging with FDG and Amyvid (florbetapir)</vt:lpstr>
      <vt:lpstr>Prostate Imaging</vt:lpstr>
      <vt:lpstr>Cardiac Physiology</vt:lpstr>
      <vt:lpstr>Myocardial Viability</vt:lpstr>
      <vt:lpstr>82mRb/82Sr Generator</vt:lpstr>
      <vt:lpstr>82Rb Cardiac Protocol</vt:lpstr>
      <vt:lpstr>82Rb Images</vt:lpstr>
      <vt:lpstr>Comment on Cardiac Resoluiton</vt:lpstr>
      <vt:lpstr>Targeted Therapy - Theranostics</vt:lpstr>
      <vt:lpstr>Imaging and Therapy</vt:lpstr>
      <vt:lpstr>Eligibility Requirement - NMTCB</vt:lpstr>
      <vt:lpstr>State Requirements for PET/CT</vt:lpstr>
      <vt:lpstr>Now For Some Island Time</vt:lpstr>
    </vt:vector>
  </TitlesOfParts>
  <Company>VCU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Review of the Specialty Exam In PET</dc:title>
  <dc:creator>Mark Crosthwaite</dc:creator>
  <cp:lastModifiedBy>Mark H Crosthwaite</cp:lastModifiedBy>
  <cp:revision>307</cp:revision>
  <dcterms:created xsi:type="dcterms:W3CDTF">2010-03-17T18:34:38Z</dcterms:created>
  <dcterms:modified xsi:type="dcterms:W3CDTF">2021-07-12T15:15:38Z</dcterms:modified>
</cp:coreProperties>
</file>