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865" r:id="rId2"/>
  </p:sldMasterIdLst>
  <p:notesMasterIdLst>
    <p:notesMasterId r:id="rId64"/>
  </p:notesMasterIdLst>
  <p:handoutMasterIdLst>
    <p:handoutMasterId r:id="rId65"/>
  </p:handoutMasterIdLst>
  <p:sldIdLst>
    <p:sldId id="263" r:id="rId3"/>
    <p:sldId id="345" r:id="rId4"/>
    <p:sldId id="266" r:id="rId5"/>
    <p:sldId id="405" r:id="rId6"/>
    <p:sldId id="267" r:id="rId7"/>
    <p:sldId id="384" r:id="rId8"/>
    <p:sldId id="347" r:id="rId9"/>
    <p:sldId id="346" r:id="rId10"/>
    <p:sldId id="372" r:id="rId11"/>
    <p:sldId id="385" r:id="rId12"/>
    <p:sldId id="349" r:id="rId13"/>
    <p:sldId id="387" r:id="rId14"/>
    <p:sldId id="386" r:id="rId15"/>
    <p:sldId id="373" r:id="rId16"/>
    <p:sldId id="350" r:id="rId17"/>
    <p:sldId id="388" r:id="rId18"/>
    <p:sldId id="389" r:id="rId19"/>
    <p:sldId id="351" r:id="rId20"/>
    <p:sldId id="390" r:id="rId21"/>
    <p:sldId id="319" r:id="rId22"/>
    <p:sldId id="354" r:id="rId23"/>
    <p:sldId id="392" r:id="rId24"/>
    <p:sldId id="391" r:id="rId25"/>
    <p:sldId id="355" r:id="rId26"/>
    <p:sldId id="375" r:id="rId27"/>
    <p:sldId id="394" r:id="rId28"/>
    <p:sldId id="393" r:id="rId29"/>
    <p:sldId id="356" r:id="rId30"/>
    <p:sldId id="406" r:id="rId31"/>
    <p:sldId id="395" r:id="rId32"/>
    <p:sldId id="396" r:id="rId33"/>
    <p:sldId id="359" r:id="rId34"/>
    <p:sldId id="360" r:id="rId35"/>
    <p:sldId id="376" r:id="rId36"/>
    <p:sldId id="361" r:id="rId37"/>
    <p:sldId id="397" r:id="rId38"/>
    <p:sldId id="362" r:id="rId39"/>
    <p:sldId id="363" r:id="rId40"/>
    <p:sldId id="365" r:id="rId41"/>
    <p:sldId id="398" r:id="rId42"/>
    <p:sldId id="366" r:id="rId43"/>
    <p:sldId id="399" r:id="rId44"/>
    <p:sldId id="367" r:id="rId45"/>
    <p:sldId id="400" r:id="rId46"/>
    <p:sldId id="368" r:id="rId47"/>
    <p:sldId id="401" r:id="rId48"/>
    <p:sldId id="377" r:id="rId49"/>
    <p:sldId id="402" r:id="rId50"/>
    <p:sldId id="378" r:id="rId51"/>
    <p:sldId id="369" r:id="rId52"/>
    <p:sldId id="403" r:id="rId53"/>
    <p:sldId id="370" r:id="rId54"/>
    <p:sldId id="380" r:id="rId55"/>
    <p:sldId id="381" r:id="rId56"/>
    <p:sldId id="382" r:id="rId57"/>
    <p:sldId id="383" r:id="rId58"/>
    <p:sldId id="371" r:id="rId59"/>
    <p:sldId id="404" r:id="rId60"/>
    <p:sldId id="408" r:id="rId61"/>
    <p:sldId id="407" r:id="rId62"/>
    <p:sldId id="265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7C68C-7CF6-4602-9A0F-A74CF5ED37C9}" type="datetimeFigureOut">
              <a:rPr lang="en-US"/>
              <a:pPr>
                <a:defRPr/>
              </a:pPr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06DC60-FEDC-45F7-8C9E-2232F9D63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94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6D593E-AA03-410A-B376-9B7BA40C56E6}" type="datetimeFigureOut">
              <a:rPr lang="en-US"/>
              <a:pPr>
                <a:defRPr/>
              </a:pPr>
              <a:t>10/9/2012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A9C7ED-FA95-4AD9-AE3D-C8A3C181CB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71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533DE12F-E2E6-4778-A5EB-CAB648D21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4DBDF-D4AE-4276-93F1-E9065438D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9E2B-ADB2-4990-87C8-E07BD2D66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6-</a:t>
            </a:r>
            <a:fld id="{19C76A0C-30E4-4D50-AFD8-44D631928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953000" y="6408738"/>
            <a:ext cx="2590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408738"/>
            <a:ext cx="7080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13148AC8-B9AA-4833-94D9-F41AE6FBF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2A5B1DE1-DE1D-4B02-BB2F-048D0118E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31A1623D-32D0-4520-BB7E-D8634F2D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9B1B3A8E-3324-4494-913E-A46B507A3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4ECCE268-4D5E-47F6-8BB6-C4204A465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1702FC65-D0E5-4549-B74A-FD684F913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B2FA5FA3-7286-4E4B-9000-53DFB8799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3EE0D03B-7CA2-4D1B-91A6-2AB036AE7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379913" y="6408738"/>
            <a:ext cx="31638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941A9A76-73A4-4421-80EC-212F0C34E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FBECB74C-C92B-4405-B82C-0F2095FF3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26E7C562-0A96-4CD2-9504-4EB41E32A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619379E2-C871-4ED4-8869-1E30C165B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FA3C4FF8-14F1-434C-8DFA-405F7FD30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1D190-76D9-4DA8-B1AD-481B97F19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07275-02AF-49F0-877B-B19B57397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F38B6-3B49-41DE-BA2E-D31DEC3C2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83D20760-E351-4F84-9C7C-E11B5CC61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E2F6F-3CA2-4B42-992C-7B640DA4B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3D099-586E-46F0-B7EA-894F7E464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DA40CFDD-6C4B-4695-A383-A598ACDB2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7" r:id="rId2"/>
    <p:sldLayoutId id="2147483886" r:id="rId3"/>
    <p:sldLayoutId id="2147483889" r:id="rId4"/>
    <p:sldLayoutId id="2147483890" r:id="rId5"/>
    <p:sldLayoutId id="2147483891" r:id="rId6"/>
    <p:sldLayoutId id="2147483885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2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3087687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82000" y="6408738"/>
            <a:ext cx="63182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7-</a:t>
            </a:r>
            <a:fld id="{CB965C4F-E045-4989-B224-F7C33106A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pitchFamily="-72" charset="-128"/>
          <a:cs typeface="ＭＳ Ｐゴシック" pitchFamily="-7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-72" charset="2"/>
        <a:buChar char=""/>
        <a:defRPr sz="27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-72" charset="0"/>
        <a:buChar char="◦"/>
        <a:defRPr sz="23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-72" charset="2"/>
        <a:buChar char=""/>
        <a:defRPr sz="21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sz="19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3.pd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45.pd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600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Chapter 8: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Predictive Modeling and Analysis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609600" y="2971800"/>
            <a:ext cx="5068888" cy="1228725"/>
          </a:xfrm>
          <a:prstGeom prst="rect">
            <a:avLst/>
          </a:prstGeom>
          <a:solidFill>
            <a:schemeClr val="bg2">
              <a:alpha val="30196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82880" tIns="182880" rIns="182880" bIns="182880" anchor="ctr">
            <a:prstTxWarp prst="textNoShape">
              <a:avLst/>
            </a:prstTxWarp>
            <a:spAutoFit/>
          </a:bodyPr>
          <a:lstStyle/>
          <a:p>
            <a:r>
              <a:rPr lang="en-US" sz="2800" i="1"/>
              <a:t>Business Analytics</a:t>
            </a:r>
            <a:r>
              <a:rPr lang="en-US" sz="2800"/>
              <a:t>, 1</a:t>
            </a:r>
            <a:r>
              <a:rPr lang="en-US" sz="2800" baseline="30000"/>
              <a:t>st</a:t>
            </a:r>
            <a:r>
              <a:rPr lang="en-US" sz="2800"/>
              <a:t> edition</a:t>
            </a:r>
          </a:p>
          <a:p>
            <a:r>
              <a:rPr lang="en-US" sz="2800"/>
              <a:t>James R. Evans</a:t>
            </a:r>
          </a:p>
        </p:txBody>
      </p:sp>
      <p:sp>
        <p:nvSpPr>
          <p:cNvPr id="28675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28676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143B7A3B-0E08-46B5-A8BB-DF039FEC87B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864100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8.2 (continued)  A Profit Model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3568700" y="5805488"/>
            <a:ext cx="8286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8.2a</a:t>
            </a:r>
          </a:p>
        </p:txBody>
      </p:sp>
      <p:sp>
        <p:nvSpPr>
          <p:cNvPr id="37892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7893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F6D40DAD-576E-4883-8B1B-4BF8E6BE71F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16113"/>
            <a:ext cx="373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7467600" y="5784850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8.2b</a:t>
            </a:r>
          </a:p>
        </p:txBody>
      </p:sp>
      <p:pic>
        <p:nvPicPr>
          <p:cNvPr id="378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3788" y="1908175"/>
            <a:ext cx="33718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8.3  New-Product Development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Moore Pharmaceuticals needs to decide whether to conduct clinical trials and seek FDA approval for a newly developed drug.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Estimated figures</a:t>
            </a:r>
            <a:r>
              <a:rPr lang="en-US" dirty="0" smtClean="0">
                <a:ea typeface="+mn-ea"/>
                <a:cs typeface="+mn-cs"/>
              </a:rPr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R&amp;D cost = $700 million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Clinical trials cost = $150 million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Market size = 2 million people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Market size growth = 3% per year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3891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8916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9C580F97-40CD-41A3-802A-E41ED90C219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8.3 (continued) New-Product Development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Additional estimated figures</a:t>
            </a: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Market share = 8%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Market share growth = 20% per year (for 5 years)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Revenue from a monthly prescription = $130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Variable cost for a monthly prescription = $40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Discount rate for net present value = 9%</a:t>
            </a:r>
          </a:p>
          <a:p>
            <a:pPr marL="109728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Moore Pharmaceuticals wants to determine net present value for the next 5 years and to determine how long it will take to recover fixed costs.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3993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9940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CE2E5ABE-80EA-466F-95C0-AEE06E2E599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8.3 (continued) New-Product Development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6738938" y="5924550"/>
            <a:ext cx="828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8.3b</a:t>
            </a:r>
          </a:p>
        </p:txBody>
      </p:sp>
      <p:sp>
        <p:nvSpPr>
          <p:cNvPr id="40964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0965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3A231DC0-0B3C-4F4C-8E93-B8247B5D496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70038"/>
            <a:ext cx="5891213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8.3 (continued) New-Product Development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6462713" y="5903913"/>
            <a:ext cx="8286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8.3a</a:t>
            </a:r>
          </a:p>
        </p:txBody>
      </p:sp>
      <p:sp>
        <p:nvSpPr>
          <p:cNvPr id="41988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1989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9BC0BA75-331D-430B-BC99-CF84A9DD1A5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925" y="1514475"/>
            <a:ext cx="5605463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Box 2"/>
          <p:cNvSpPr txBox="1">
            <a:spLocks noChangeArrowheads="1"/>
          </p:cNvSpPr>
          <p:nvPr/>
        </p:nvSpPr>
        <p:spPr bwMode="auto">
          <a:xfrm>
            <a:off x="7620000" y="5257800"/>
            <a:ext cx="1271588" cy="646113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Profitable in 4</a:t>
            </a:r>
            <a:r>
              <a:rPr lang="en-US" sz="1800" baseline="30000"/>
              <a:t>th</a:t>
            </a:r>
            <a:r>
              <a:rPr lang="en-US" sz="1800"/>
              <a:t> year</a:t>
            </a:r>
          </a:p>
        </p:txBody>
      </p:sp>
      <p:sp>
        <p:nvSpPr>
          <p:cNvPr id="41992" name="TextBox 9"/>
          <p:cNvSpPr txBox="1">
            <a:spLocks noChangeArrowheads="1"/>
          </p:cNvSpPr>
          <p:nvPr/>
        </p:nvSpPr>
        <p:spPr bwMode="auto">
          <a:xfrm>
            <a:off x="7543800" y="4419600"/>
            <a:ext cx="1447800" cy="646113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NPV =</a:t>
            </a:r>
          </a:p>
          <a:p>
            <a:r>
              <a:rPr lang="en-US" sz="1800"/>
              <a:t>$185 million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Single-Period Purchase Decisions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One-time purchase decisions often must be made in the face of uncertain demand.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Newsvendor Problem</a:t>
            </a:r>
            <a:r>
              <a:rPr lang="en-US" dirty="0" smtClean="0">
                <a:ea typeface="+mn-ea"/>
                <a:cs typeface="+mn-cs"/>
              </a:rPr>
              <a:t>: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How many newspapers to purchase each day?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C</a:t>
            </a:r>
            <a:r>
              <a:rPr lang="en-US" dirty="0" smtClean="0">
                <a:ea typeface="+mn-ea"/>
                <a:cs typeface="+mn-cs"/>
              </a:rPr>
              <a:t> = cost to purchase a newspaper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>
                <a:ea typeface="+mn-ea"/>
                <a:cs typeface="+mn-cs"/>
              </a:rPr>
              <a:t>Q</a:t>
            </a:r>
            <a:r>
              <a:rPr lang="en-US" dirty="0">
                <a:ea typeface="+mn-ea"/>
                <a:cs typeface="+mn-cs"/>
              </a:rPr>
              <a:t> = number of newspapers </a:t>
            </a:r>
            <a:r>
              <a:rPr lang="en-US" dirty="0" smtClean="0">
                <a:ea typeface="+mn-ea"/>
                <a:cs typeface="+mn-cs"/>
              </a:rPr>
              <a:t>the vendor purchases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>
                <a:ea typeface="+mn-ea"/>
                <a:cs typeface="+mn-cs"/>
              </a:rPr>
              <a:t>D</a:t>
            </a:r>
            <a:r>
              <a:rPr lang="en-US" dirty="0">
                <a:ea typeface="+mn-ea"/>
                <a:cs typeface="+mn-cs"/>
              </a:rPr>
              <a:t> = number of newspapers </a:t>
            </a:r>
            <a:r>
              <a:rPr lang="en-US" dirty="0" smtClean="0">
                <a:ea typeface="+mn-ea"/>
                <a:cs typeface="+mn-cs"/>
              </a:rPr>
              <a:t>demanded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R</a:t>
            </a:r>
            <a:r>
              <a:rPr lang="en-US" dirty="0" smtClean="0">
                <a:ea typeface="+mn-ea"/>
                <a:cs typeface="+mn-cs"/>
              </a:rPr>
              <a:t> = revenue from selling a newspaper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S</a:t>
            </a:r>
            <a:r>
              <a:rPr lang="en-US" dirty="0" smtClean="0">
                <a:ea typeface="+mn-ea"/>
                <a:cs typeface="+mn-cs"/>
              </a:rPr>
              <a:t> = salvage value of unsold newspapers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Net profit = </a:t>
            </a:r>
            <a:r>
              <a:rPr lang="en-US" i="1" dirty="0" smtClean="0">
                <a:ea typeface="+mn-ea"/>
                <a:cs typeface="+mn-cs"/>
              </a:rPr>
              <a:t>R</a:t>
            </a:r>
            <a:r>
              <a:rPr lang="en-US" i="1" dirty="0">
                <a:ea typeface="+mn-ea"/>
                <a:cs typeface="+mn-cs"/>
              </a:rPr>
              <a:t>(</a:t>
            </a:r>
            <a:r>
              <a:rPr lang="en-US" dirty="0">
                <a:ea typeface="+mn-ea"/>
                <a:cs typeface="+mn-cs"/>
              </a:rPr>
              <a:t>min</a:t>
            </a:r>
            <a:r>
              <a:rPr lang="en-US" i="1" dirty="0">
                <a:ea typeface="+mn-ea"/>
                <a:cs typeface="+mn-cs"/>
              </a:rPr>
              <a:t>{Q,D}) </a:t>
            </a:r>
            <a:r>
              <a:rPr lang="en-US" i="1" dirty="0" smtClean="0">
                <a:ea typeface="+mn-ea"/>
                <a:cs typeface="+mn-cs"/>
              </a:rPr>
              <a:t>+ S(</a:t>
            </a:r>
            <a:r>
              <a:rPr lang="en-US" dirty="0" smtClean="0">
                <a:ea typeface="+mn-ea"/>
                <a:cs typeface="+mn-cs"/>
              </a:rPr>
              <a:t>max</a:t>
            </a:r>
            <a:r>
              <a:rPr lang="en-US" i="1" dirty="0" smtClean="0">
                <a:ea typeface="+mn-ea"/>
                <a:cs typeface="+mn-cs"/>
              </a:rPr>
              <a:t>{0,Q</a:t>
            </a:r>
            <a:r>
              <a:rPr lang="en-US" i="1" dirty="0" smtClean="0">
                <a:latin typeface="Cambria Math"/>
                <a:ea typeface="Cambria Math"/>
                <a:cs typeface="+mn-cs"/>
              </a:rPr>
              <a:t>−</a:t>
            </a:r>
            <a:r>
              <a:rPr lang="en-US" i="1" dirty="0" smtClean="0">
                <a:ea typeface="+mn-ea"/>
                <a:cs typeface="+mn-cs"/>
              </a:rPr>
              <a:t>D}) </a:t>
            </a:r>
            <a:r>
              <a:rPr lang="en-US" i="1" dirty="0" smtClean="0">
                <a:latin typeface="Cambria Math"/>
                <a:ea typeface="Cambria Math"/>
                <a:cs typeface="+mn-cs"/>
              </a:rPr>
              <a:t>−</a:t>
            </a:r>
            <a:r>
              <a:rPr lang="en-US" i="1" dirty="0" smtClean="0">
                <a:ea typeface="+mn-ea"/>
                <a:cs typeface="+mn-cs"/>
              </a:rPr>
              <a:t> CQ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4301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3012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1A3215A3-3067-46CB-B8E4-E4F4EC42822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8.4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A Single-Period Purchase Decision Model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 small candy store makes Valentine’s Day gift boxes that cost $12 and sell for $18.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In the past, at least 40 boxes have sold by Valentine’s Day but the actual amount is unknown.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After the holiday, boxes are discounted 50%.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Determine net profit on the gift boxes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C</a:t>
            </a:r>
            <a:r>
              <a:rPr lang="en-US" dirty="0" smtClean="0">
                <a:ea typeface="+mn-ea"/>
                <a:cs typeface="+mn-cs"/>
              </a:rPr>
              <a:t> = 12, </a:t>
            </a:r>
            <a:r>
              <a:rPr lang="en-US" i="1" dirty="0" smtClean="0">
                <a:ea typeface="+mn-ea"/>
                <a:cs typeface="+mn-cs"/>
              </a:rPr>
              <a:t>R </a:t>
            </a:r>
            <a:r>
              <a:rPr lang="en-US" dirty="0" smtClean="0">
                <a:ea typeface="+mn-ea"/>
                <a:cs typeface="+mn-cs"/>
              </a:rPr>
              <a:t>= 18, </a:t>
            </a:r>
            <a:r>
              <a:rPr lang="en-US" i="1" dirty="0" smtClean="0">
                <a:ea typeface="+mn-ea"/>
                <a:cs typeface="+mn-cs"/>
              </a:rPr>
              <a:t>S </a:t>
            </a:r>
            <a:r>
              <a:rPr lang="en-US" dirty="0" smtClean="0">
                <a:ea typeface="+mn-ea"/>
                <a:cs typeface="+mn-cs"/>
              </a:rPr>
              <a:t>= 9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Net </a:t>
            </a:r>
            <a:r>
              <a:rPr lang="en-US" dirty="0">
                <a:ea typeface="+mn-ea"/>
                <a:cs typeface="+mn-cs"/>
              </a:rPr>
              <a:t>profit = </a:t>
            </a:r>
            <a:r>
              <a:rPr lang="en-US" i="1" dirty="0">
                <a:ea typeface="+mn-ea"/>
                <a:cs typeface="+mn-cs"/>
              </a:rPr>
              <a:t>R(</a:t>
            </a:r>
            <a:r>
              <a:rPr lang="en-US" dirty="0">
                <a:ea typeface="+mn-ea"/>
                <a:cs typeface="+mn-cs"/>
              </a:rPr>
              <a:t>min</a:t>
            </a:r>
            <a:r>
              <a:rPr lang="en-US" i="1" dirty="0">
                <a:ea typeface="+mn-ea"/>
                <a:cs typeface="+mn-cs"/>
              </a:rPr>
              <a:t>{Q,D}) + S(</a:t>
            </a:r>
            <a:r>
              <a:rPr lang="en-US" dirty="0">
                <a:ea typeface="+mn-ea"/>
                <a:cs typeface="+mn-cs"/>
              </a:rPr>
              <a:t>max</a:t>
            </a:r>
            <a:r>
              <a:rPr lang="en-US" i="1" dirty="0">
                <a:ea typeface="+mn-ea"/>
                <a:cs typeface="+mn-cs"/>
              </a:rPr>
              <a:t>{0,Q</a:t>
            </a:r>
            <a:r>
              <a:rPr lang="en-US" i="1" dirty="0">
                <a:latin typeface="Cambria Math"/>
                <a:ea typeface="Cambria Math"/>
                <a:cs typeface="+mn-cs"/>
              </a:rPr>
              <a:t>−</a:t>
            </a:r>
            <a:r>
              <a:rPr lang="en-US" i="1" dirty="0">
                <a:ea typeface="+mn-ea"/>
                <a:cs typeface="+mn-cs"/>
              </a:rPr>
              <a:t>D}) </a:t>
            </a:r>
            <a:r>
              <a:rPr lang="en-US" i="1" dirty="0">
                <a:latin typeface="Cambria Math"/>
                <a:ea typeface="Cambria Math"/>
                <a:cs typeface="+mn-cs"/>
              </a:rPr>
              <a:t>−</a:t>
            </a:r>
            <a:r>
              <a:rPr lang="en-US" i="1" dirty="0">
                <a:ea typeface="+mn-ea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CQ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                  =</a:t>
            </a:r>
            <a:r>
              <a:rPr lang="en-US" dirty="0" smtClean="0">
                <a:ea typeface="+mn-ea"/>
                <a:cs typeface="+mn-cs"/>
              </a:rPr>
              <a:t>18</a:t>
            </a:r>
            <a:r>
              <a:rPr lang="en-US" i="1" dirty="0" smtClean="0">
                <a:ea typeface="+mn-ea"/>
                <a:cs typeface="+mn-cs"/>
              </a:rPr>
              <a:t>(</a:t>
            </a:r>
            <a:r>
              <a:rPr lang="en-US" dirty="0" smtClean="0">
                <a:ea typeface="+mn-ea"/>
                <a:cs typeface="+mn-cs"/>
              </a:rPr>
              <a:t>min</a:t>
            </a:r>
            <a:r>
              <a:rPr lang="en-US" i="1" dirty="0" smtClean="0">
                <a:ea typeface="+mn-ea"/>
                <a:cs typeface="+mn-cs"/>
              </a:rPr>
              <a:t>{Q,D}) + </a:t>
            </a:r>
            <a:r>
              <a:rPr lang="en-US" dirty="0" smtClean="0">
                <a:ea typeface="+mn-ea"/>
                <a:cs typeface="+mn-cs"/>
              </a:rPr>
              <a:t>9</a:t>
            </a:r>
            <a:r>
              <a:rPr lang="en-US" i="1" dirty="0" smtClean="0">
                <a:ea typeface="+mn-ea"/>
                <a:cs typeface="+mn-cs"/>
              </a:rPr>
              <a:t>(</a:t>
            </a:r>
            <a:r>
              <a:rPr lang="en-US" dirty="0" smtClean="0">
                <a:ea typeface="+mn-ea"/>
                <a:cs typeface="+mn-cs"/>
              </a:rPr>
              <a:t>max</a:t>
            </a:r>
            <a:r>
              <a:rPr lang="en-US" i="1" dirty="0" smtClean="0">
                <a:ea typeface="+mn-ea"/>
                <a:cs typeface="+mn-cs"/>
              </a:rPr>
              <a:t>{0,Q</a:t>
            </a:r>
            <a:r>
              <a:rPr lang="en-US" i="1" dirty="0" smtClean="0">
                <a:latin typeface="Cambria Math"/>
                <a:ea typeface="Cambria Math"/>
                <a:cs typeface="+mn-cs"/>
              </a:rPr>
              <a:t>−</a:t>
            </a:r>
            <a:r>
              <a:rPr lang="en-US" i="1" dirty="0" smtClean="0">
                <a:ea typeface="+mn-ea"/>
                <a:cs typeface="+mn-cs"/>
              </a:rPr>
              <a:t>D}) </a:t>
            </a:r>
            <a:r>
              <a:rPr lang="en-US" i="1" dirty="0" smtClean="0">
                <a:latin typeface="Cambria Math"/>
                <a:ea typeface="Cambria Math"/>
                <a:cs typeface="+mn-cs"/>
              </a:rPr>
              <a:t>−</a:t>
            </a:r>
            <a:r>
              <a:rPr lang="en-US" i="1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12</a:t>
            </a:r>
            <a:r>
              <a:rPr lang="en-US" i="1" dirty="0" smtClean="0">
                <a:ea typeface="+mn-ea"/>
                <a:cs typeface="+mn-cs"/>
              </a:rPr>
              <a:t>Q                 </a:t>
            </a:r>
            <a:endParaRPr lang="en-US" i="1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i="1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4403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4036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6697853B-7573-494D-BD2B-017A8BE2D47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8.4 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A Single-Period Purchase Decision Model</a:t>
            </a:r>
          </a:p>
          <a:p>
            <a:pPr eaLnBrk="1" hangingPunct="1"/>
            <a:r>
              <a:rPr lang="en-US" smtClean="0"/>
              <a:t>Net profit </a:t>
            </a:r>
            <a:r>
              <a:rPr lang="en-US" i="1" smtClean="0"/>
              <a:t>=</a:t>
            </a:r>
            <a:r>
              <a:rPr lang="en-US" smtClean="0"/>
              <a:t>18</a:t>
            </a:r>
            <a:r>
              <a:rPr lang="en-US" i="1" smtClean="0"/>
              <a:t>(</a:t>
            </a:r>
            <a:r>
              <a:rPr lang="en-US" smtClean="0"/>
              <a:t>min</a:t>
            </a:r>
            <a:r>
              <a:rPr lang="en-US" i="1" smtClean="0"/>
              <a:t>{Q,D}) + </a:t>
            </a:r>
            <a:r>
              <a:rPr lang="en-US" smtClean="0"/>
              <a:t>9</a:t>
            </a:r>
            <a:r>
              <a:rPr lang="en-US" i="1" smtClean="0"/>
              <a:t>(</a:t>
            </a:r>
            <a:r>
              <a:rPr lang="en-US" smtClean="0"/>
              <a:t>max</a:t>
            </a:r>
            <a:r>
              <a:rPr lang="en-US" i="1" smtClean="0"/>
              <a:t>{0,Q</a:t>
            </a:r>
            <a:r>
              <a:rPr lang="en-US" i="1" smtClean="0">
                <a:latin typeface="Cambria Math" charset="0"/>
                <a:ea typeface="Cambria Math" charset="0"/>
                <a:cs typeface="Cambria Math" charset="0"/>
              </a:rPr>
              <a:t>−</a:t>
            </a:r>
            <a:r>
              <a:rPr lang="en-US" i="1" smtClean="0"/>
              <a:t>D}) </a:t>
            </a:r>
            <a:r>
              <a:rPr lang="en-US" i="1" smtClean="0">
                <a:latin typeface="Cambria Math" charset="0"/>
                <a:ea typeface="Cambria Math" charset="0"/>
                <a:cs typeface="Cambria Math" charset="0"/>
              </a:rPr>
              <a:t>−</a:t>
            </a:r>
            <a:r>
              <a:rPr lang="en-US" i="1" smtClean="0"/>
              <a:t> </a:t>
            </a:r>
            <a:r>
              <a:rPr lang="en-US" smtClean="0"/>
              <a:t>12</a:t>
            </a:r>
            <a:r>
              <a:rPr lang="en-US" i="1" smtClean="0"/>
              <a:t>Q</a:t>
            </a: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6784975" y="5957888"/>
            <a:ext cx="758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8.4</a:t>
            </a:r>
          </a:p>
        </p:txBody>
      </p:sp>
      <p:sp>
        <p:nvSpPr>
          <p:cNvPr id="45060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5061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910F6A03-6794-4575-AB96-7BC8D67B2A3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573338"/>
            <a:ext cx="2667000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573338"/>
            <a:ext cx="3733800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39838"/>
            <a:ext cx="8382000" cy="49323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8.5  A Hotel Overbooking Model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 popular resort hotel has 300 rooms.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 room rate is $120 per night.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Reservations can be cancelled by 6:00 p.m.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Cost of overbooking is $100 per occurrence.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Determine net revenue on the rooms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Q</a:t>
            </a:r>
            <a:r>
              <a:rPr lang="en-US" dirty="0" smtClean="0">
                <a:ea typeface="+mn-ea"/>
                <a:cs typeface="+mn-cs"/>
              </a:rPr>
              <a:t> = 300, </a:t>
            </a:r>
            <a:r>
              <a:rPr lang="en-US" i="1" dirty="0" smtClean="0">
                <a:ea typeface="+mn-ea"/>
                <a:cs typeface="+mn-cs"/>
              </a:rPr>
              <a:t>P </a:t>
            </a:r>
            <a:r>
              <a:rPr lang="en-US" dirty="0" smtClean="0">
                <a:ea typeface="+mn-ea"/>
                <a:cs typeface="+mn-cs"/>
              </a:rPr>
              <a:t>= 120, </a:t>
            </a:r>
            <a:r>
              <a:rPr lang="en-US" i="1" dirty="0" smtClean="0">
                <a:ea typeface="+mn-ea"/>
                <a:cs typeface="+mn-cs"/>
              </a:rPr>
              <a:t>C</a:t>
            </a:r>
            <a:r>
              <a:rPr lang="en-US" dirty="0" smtClean="0">
                <a:ea typeface="+mn-ea"/>
                <a:cs typeface="+mn-cs"/>
              </a:rPr>
              <a:t> = 100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D</a:t>
            </a:r>
            <a:r>
              <a:rPr lang="en-US" dirty="0" smtClean="0">
                <a:ea typeface="+mn-ea"/>
                <a:cs typeface="+mn-cs"/>
              </a:rPr>
              <a:t> = Reservations </a:t>
            </a:r>
            <a:r>
              <a:rPr lang="en-US" dirty="0">
                <a:latin typeface="Cambria Math"/>
                <a:ea typeface="Cambria Math"/>
                <a:cs typeface="+mn-cs"/>
              </a:rPr>
              <a:t>−</a:t>
            </a:r>
            <a:r>
              <a:rPr lang="en-US" dirty="0" smtClean="0">
                <a:ea typeface="+mn-ea"/>
                <a:cs typeface="+mn-cs"/>
              </a:rPr>
              <a:t> Cancellations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Net revenue = </a:t>
            </a:r>
            <a:r>
              <a:rPr lang="en-US" i="1" dirty="0" smtClean="0">
                <a:ea typeface="+mn-ea"/>
                <a:cs typeface="+mn-cs"/>
              </a:rPr>
              <a:t>P(</a:t>
            </a:r>
            <a:r>
              <a:rPr lang="en-US" dirty="0" smtClean="0">
                <a:ea typeface="+mn-ea"/>
                <a:cs typeface="+mn-cs"/>
              </a:rPr>
              <a:t>min{300</a:t>
            </a:r>
            <a:r>
              <a:rPr lang="en-US" i="1" dirty="0" smtClean="0">
                <a:ea typeface="+mn-ea"/>
                <a:cs typeface="+mn-cs"/>
              </a:rPr>
              <a:t>,D</a:t>
            </a:r>
            <a:r>
              <a:rPr lang="en-US" dirty="0" smtClean="0">
                <a:ea typeface="+mn-ea"/>
                <a:cs typeface="+mn-cs"/>
              </a:rPr>
              <a:t>}) </a:t>
            </a:r>
            <a:r>
              <a:rPr lang="en-US" dirty="0" smtClean="0">
                <a:latin typeface="Cambria Math"/>
                <a:ea typeface="Cambria Math"/>
                <a:cs typeface="+mn-cs"/>
              </a:rPr>
              <a:t>− </a:t>
            </a:r>
            <a:r>
              <a:rPr lang="en-US" i="1" dirty="0" smtClean="0">
                <a:ea typeface="+mn-ea"/>
                <a:cs typeface="+mn-cs"/>
              </a:rPr>
              <a:t>C(</a:t>
            </a:r>
            <a:r>
              <a:rPr lang="en-US" dirty="0" smtClean="0">
                <a:ea typeface="+mn-ea"/>
                <a:cs typeface="+mn-cs"/>
              </a:rPr>
              <a:t>max{0</a:t>
            </a:r>
            <a:r>
              <a:rPr lang="en-US" i="1" dirty="0" smtClean="0">
                <a:ea typeface="+mn-ea"/>
                <a:cs typeface="+mn-cs"/>
              </a:rPr>
              <a:t>,D</a:t>
            </a:r>
            <a:r>
              <a:rPr lang="en-US" dirty="0" smtClean="0">
                <a:latin typeface="Cambria Math"/>
                <a:ea typeface="Cambria Math"/>
                <a:cs typeface="+mn-cs"/>
              </a:rPr>
              <a:t>−</a:t>
            </a:r>
            <a:r>
              <a:rPr lang="en-US" i="1" dirty="0" smtClean="0">
                <a:ea typeface="+mn-ea"/>
                <a:cs typeface="+mn-cs"/>
              </a:rPr>
              <a:t>Q</a:t>
            </a:r>
            <a:r>
              <a:rPr lang="en-US" dirty="0" smtClean="0">
                <a:ea typeface="+mn-ea"/>
                <a:cs typeface="+mn-cs"/>
              </a:rPr>
              <a:t>})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        = 120(min{300</a:t>
            </a:r>
            <a:r>
              <a:rPr lang="en-US" i="1" dirty="0" smtClean="0">
                <a:ea typeface="+mn-ea"/>
                <a:cs typeface="+mn-cs"/>
              </a:rPr>
              <a:t>,D</a:t>
            </a:r>
            <a:r>
              <a:rPr lang="en-US" dirty="0">
                <a:ea typeface="+mn-ea"/>
                <a:cs typeface="+mn-cs"/>
              </a:rPr>
              <a:t>})</a:t>
            </a:r>
            <a:r>
              <a:rPr lang="en-US" dirty="0" smtClean="0">
                <a:latin typeface="Cambria Math"/>
                <a:ea typeface="Cambria Math"/>
                <a:cs typeface="+mn-cs"/>
              </a:rPr>
              <a:t>−</a:t>
            </a:r>
            <a:r>
              <a:rPr lang="en-US" dirty="0">
                <a:ea typeface="+mn-ea"/>
                <a:cs typeface="+mn-cs"/>
              </a:rPr>
              <a:t>100(</a:t>
            </a:r>
            <a:r>
              <a:rPr lang="en-US" dirty="0" smtClean="0">
                <a:ea typeface="+mn-ea"/>
                <a:cs typeface="+mn-cs"/>
              </a:rPr>
              <a:t>max{0</a:t>
            </a:r>
            <a:r>
              <a:rPr lang="en-US" i="1" dirty="0" smtClean="0">
                <a:ea typeface="+mn-ea"/>
                <a:cs typeface="+mn-cs"/>
              </a:rPr>
              <a:t>,D</a:t>
            </a:r>
            <a:r>
              <a:rPr lang="en-US" dirty="0">
                <a:latin typeface="Cambria Math"/>
                <a:ea typeface="Cambria Math"/>
                <a:cs typeface="+mn-cs"/>
              </a:rPr>
              <a:t>−</a:t>
            </a:r>
            <a:r>
              <a:rPr lang="en-US" dirty="0">
                <a:ea typeface="+mn-ea"/>
                <a:cs typeface="+mn-cs"/>
              </a:rPr>
              <a:t>300</a:t>
            </a:r>
            <a:r>
              <a:rPr lang="en-US" dirty="0" smtClean="0">
                <a:ea typeface="+mn-ea"/>
                <a:cs typeface="+mn-cs"/>
              </a:rPr>
              <a:t>})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4608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6084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C9F7DDE1-B390-4A30-826A-8B8785DBD02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1"/>
          <p:cNvSpPr>
            <a:spLocks noGrp="1"/>
          </p:cNvSpPr>
          <p:nvPr>
            <p:ph idx="1"/>
          </p:nvPr>
        </p:nvSpPr>
        <p:spPr>
          <a:xfrm>
            <a:off x="457200" y="1239838"/>
            <a:ext cx="8382000" cy="45259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8.5 (continued) 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A Hotel Overbooking Model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Net revenue = 120(min{300</a:t>
            </a:r>
            <a:r>
              <a:rPr lang="en-US" i="1" smtClean="0"/>
              <a:t>,D</a:t>
            </a:r>
            <a:r>
              <a:rPr lang="en-US" smtClean="0"/>
              <a:t>})</a:t>
            </a:r>
            <a:r>
              <a:rPr lang="en-US" smtClean="0">
                <a:latin typeface="Cambria Math" charset="0"/>
                <a:ea typeface="Cambria Math" charset="0"/>
                <a:cs typeface="Cambria Math" charset="0"/>
              </a:rPr>
              <a:t>−</a:t>
            </a:r>
            <a:r>
              <a:rPr lang="en-US" smtClean="0"/>
              <a:t>100(max{0</a:t>
            </a:r>
            <a:r>
              <a:rPr lang="en-US" i="1" smtClean="0"/>
              <a:t>,D</a:t>
            </a:r>
            <a:r>
              <a:rPr lang="en-US" smtClean="0">
                <a:latin typeface="Cambria Math" charset="0"/>
                <a:ea typeface="Cambria Math" charset="0"/>
                <a:cs typeface="Cambria Math" charset="0"/>
              </a:rPr>
              <a:t>−</a:t>
            </a:r>
            <a:r>
              <a:rPr lang="en-US" smtClean="0"/>
              <a:t>300})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7550150" y="6099175"/>
            <a:ext cx="758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8.5</a:t>
            </a:r>
          </a:p>
        </p:txBody>
      </p:sp>
      <p:sp>
        <p:nvSpPr>
          <p:cNvPr id="47108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7109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B9E5C251-E991-4236-9522-7BE64F5E34C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667000"/>
            <a:ext cx="279082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667000"/>
            <a:ext cx="40417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29698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01B0EE65-E4A9-42A2-A89C-821FDC31E14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Analytics in Practice:  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u="sng" smtClean="0"/>
              <a:t>Using an Overbooking Model 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u="sng" smtClean="0"/>
              <a:t>at a Student Health Clinic</a:t>
            </a:r>
          </a:p>
          <a:p>
            <a:pPr eaLnBrk="1" hangingPunct="1">
              <a:spcBef>
                <a:spcPts val="1200"/>
              </a:spcBef>
            </a:pPr>
            <a:r>
              <a:rPr lang="en-US" smtClean="0"/>
              <a:t>East Carolina University’s health clinic experiences a large number of no-shows.</a:t>
            </a:r>
          </a:p>
          <a:p>
            <a:pPr eaLnBrk="1" hangingPunct="1"/>
            <a:r>
              <a:rPr lang="en-US" smtClean="0"/>
              <a:t>A quality improvement team analyzed an overbooking option.</a:t>
            </a:r>
          </a:p>
          <a:p>
            <a:pPr eaLnBrk="1" hangingPunct="1"/>
            <a:r>
              <a:rPr lang="en-US" smtClean="0"/>
              <a:t>Analytic models developed suggested that an overbooking rate of 7.3% would result in savings of $95,000 per semester.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4813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8132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9095F2FE-F20B-467E-BE41-FCC5F0CCF89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04800"/>
            <a:ext cx="2968625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8.6  A Retirement-Planning Model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Start work at age 22, earning $50,000 per year.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Expect a salary increase of 3% per year.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Required to contribute 8% to retirement.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Employer contributes 35% of that amount.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Expect an annual return of 8% on the portfolio.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Determine the value of the retirement account when the employee is 50 years old.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4915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9156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594A10EC-9DAC-4A73-971B-82EA1961A7D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2763" y="1143000"/>
            <a:ext cx="8229600" cy="48006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8.6 (continued) Retirement-Planning Model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Salary = 1.03(</a:t>
            </a:r>
            <a:r>
              <a:rPr lang="en-US" dirty="0">
                <a:ea typeface="+mn-ea"/>
                <a:cs typeface="+mn-cs"/>
              </a:rPr>
              <a:t>p</a:t>
            </a:r>
            <a:r>
              <a:rPr lang="en-US" dirty="0" smtClean="0">
                <a:ea typeface="+mn-ea"/>
                <a:cs typeface="+mn-cs"/>
              </a:rPr>
              <a:t>revious year’s salary)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Employee contribution = 0.08(salary)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Employer contribution = 0.35(employee contrib.)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Value of account = 1.08(previous value) + employee contribution + employer contribution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5017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0180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7B7AAEDF-8865-41CA-A410-83FBDB33344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719513"/>
            <a:ext cx="58959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Box 8"/>
          <p:cNvSpPr txBox="1">
            <a:spLocks noChangeArrowheads="1"/>
          </p:cNvSpPr>
          <p:nvPr/>
        </p:nvSpPr>
        <p:spPr bwMode="auto">
          <a:xfrm>
            <a:off x="7353300" y="6219825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8.6a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1"/>
          <p:cNvSpPr>
            <a:spLocks noGrp="1"/>
          </p:cNvSpPr>
          <p:nvPr>
            <p:ph idx="1"/>
          </p:nvPr>
        </p:nvSpPr>
        <p:spPr>
          <a:xfrm>
            <a:off x="4419600" y="1066800"/>
            <a:ext cx="4267200" cy="1974850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8.6 (continued)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u="sng" smtClean="0"/>
              <a:t>Retirement Planning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u="sng" smtClean="0"/>
              <a:t>Model</a:t>
            </a: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3644900" y="6029325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8.6b</a:t>
            </a:r>
          </a:p>
        </p:txBody>
      </p:sp>
      <p:sp>
        <p:nvSpPr>
          <p:cNvPr id="51204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1205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61ACD7F9-5AD6-47BA-A064-0BF8BC47454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12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23963"/>
            <a:ext cx="4114800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48200" y="5383213"/>
            <a:ext cx="2438400" cy="646112"/>
          </a:xfrm>
          <a:prstGeom prst="rect">
            <a:avLst/>
          </a:prstGeom>
          <a:solidFill>
            <a:schemeClr val="accent1">
              <a:lumMod val="20000"/>
              <a:lumOff val="80000"/>
              <a:alpha val="97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Value at 50 years old = $751,757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2590800"/>
            <a:ext cx="2438400" cy="646113"/>
          </a:xfrm>
          <a:prstGeom prst="rect">
            <a:avLst/>
          </a:prstGeom>
          <a:solidFill>
            <a:schemeClr val="accent1">
              <a:lumMod val="20000"/>
              <a:lumOff val="80000"/>
              <a:alpha val="97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Value at 22 years old = $5,400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8.7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Modeling </a:t>
            </a:r>
            <a:r>
              <a:rPr lang="en-US" u="sng" dirty="0">
                <a:ea typeface="+mn-ea"/>
                <a:cs typeface="+mn-cs"/>
              </a:rPr>
              <a:t>Retail Markdown Pricing Decisions</a:t>
            </a:r>
            <a:endParaRPr lang="en-US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In the spring, a department store introduces a new line of bathing suits that sells for $70.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 store purchases 1000 of these bathing suits.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During the prime selling season, the store sells an average of 7 units per day at full price (40 days).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On 10 sale days, the price is discounted 30% and sales increase to 32.2 units per day.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Around July 4</a:t>
            </a:r>
            <a:r>
              <a:rPr lang="en-US" baseline="30000" dirty="0" smtClean="0">
                <a:ea typeface="+mn-ea"/>
                <a:cs typeface="+mn-cs"/>
              </a:rPr>
              <a:t>th</a:t>
            </a:r>
            <a:r>
              <a:rPr lang="en-US" dirty="0" smtClean="0">
                <a:ea typeface="+mn-ea"/>
                <a:cs typeface="+mn-cs"/>
              </a:rPr>
              <a:t>, the price is marked down 70% to sell off remaining inventory.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Determine total revenue from the bathing suits.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Data-Driven </a:t>
            </a:r>
            <a:r>
              <a:rPr lang="en-US" sz="3200" dirty="0">
                <a:ea typeface="+mj-ea"/>
                <a:cs typeface="+mj-cs"/>
              </a:rPr>
              <a:t>Modeling</a:t>
            </a:r>
          </a:p>
        </p:txBody>
      </p:sp>
      <p:sp>
        <p:nvSpPr>
          <p:cNvPr id="5222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2228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C3AA9835-7835-479E-A748-74E0C768D7D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8.7  (continued)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Modeling </a:t>
            </a:r>
            <a:r>
              <a:rPr lang="en-US" u="sng" dirty="0">
                <a:ea typeface="+mn-ea"/>
                <a:cs typeface="+mn-cs"/>
              </a:rPr>
              <a:t>Retail </a:t>
            </a:r>
            <a:r>
              <a:rPr lang="en-US" u="sng" dirty="0" smtClean="0">
                <a:ea typeface="+mn-ea"/>
                <a:cs typeface="+mn-cs"/>
              </a:rPr>
              <a:t>Markdown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Pricing </a:t>
            </a:r>
            <a:r>
              <a:rPr lang="en-US" u="sng" dirty="0">
                <a:ea typeface="+mn-ea"/>
                <a:cs typeface="+mn-cs"/>
              </a:rPr>
              <a:t>Decisions</a:t>
            </a:r>
            <a:endParaRPr lang="en-US" u="sng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Data-Driven </a:t>
            </a:r>
            <a:r>
              <a:rPr lang="en-US" sz="3200" dirty="0">
                <a:ea typeface="+mj-ea"/>
                <a:cs typeface="+mj-cs"/>
              </a:rPr>
              <a:t>Modeling</a:t>
            </a:r>
          </a:p>
        </p:txBody>
      </p:sp>
      <p:sp>
        <p:nvSpPr>
          <p:cNvPr id="53251" name="TextBox 5"/>
          <p:cNvSpPr txBox="1">
            <a:spLocks noChangeArrowheads="1"/>
          </p:cNvSpPr>
          <p:nvPr/>
        </p:nvSpPr>
        <p:spPr bwMode="auto">
          <a:xfrm>
            <a:off x="7910513" y="601345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8.7</a:t>
            </a:r>
          </a:p>
        </p:txBody>
      </p:sp>
      <p:sp>
        <p:nvSpPr>
          <p:cNvPr id="53252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3253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0009D2D1-34A7-4E4A-8C97-DB98DA84C0A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32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295400"/>
            <a:ext cx="39449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TextBox 3"/>
          <p:cNvSpPr txBox="1">
            <a:spLocks noChangeArrowheads="1"/>
          </p:cNvSpPr>
          <p:nvPr/>
        </p:nvSpPr>
        <p:spPr bwMode="auto">
          <a:xfrm>
            <a:off x="685800" y="2667000"/>
            <a:ext cx="40386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Assume a linear trend model between sales and price:</a:t>
            </a:r>
          </a:p>
          <a:p>
            <a:pPr>
              <a:spcBef>
                <a:spcPts val="1200"/>
              </a:spcBef>
            </a:pPr>
            <a:r>
              <a:rPr lang="en-US"/>
              <a:t>daily sales = </a:t>
            </a:r>
            <a:r>
              <a:rPr lang="en-US" i="1"/>
              <a:t>a – b</a:t>
            </a:r>
            <a:r>
              <a:rPr lang="en-US"/>
              <a:t>(price)</a:t>
            </a:r>
          </a:p>
          <a:p>
            <a:r>
              <a:rPr lang="en-US"/>
              <a:t>               7 = </a:t>
            </a:r>
            <a:r>
              <a:rPr lang="en-US" i="1"/>
              <a:t>a – b</a:t>
            </a:r>
            <a:r>
              <a:rPr lang="en-US"/>
              <a:t>(70)</a:t>
            </a:r>
          </a:p>
          <a:p>
            <a:r>
              <a:rPr lang="en-US"/>
              <a:t>          32.2 = </a:t>
            </a:r>
            <a:r>
              <a:rPr lang="en-US" i="1"/>
              <a:t>a – b</a:t>
            </a:r>
            <a:r>
              <a:rPr lang="en-US"/>
              <a:t>(49)</a:t>
            </a:r>
          </a:p>
          <a:p>
            <a:endParaRPr lang="en-US"/>
          </a:p>
          <a:p>
            <a:r>
              <a:rPr lang="en-US"/>
              <a:t>Daily sales = 91 – 1.2(price)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0850" y="1066800"/>
            <a:ext cx="8229600" cy="46021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8.7  (continued)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Data-Driven </a:t>
            </a:r>
            <a:r>
              <a:rPr lang="en-US" sz="3200" dirty="0">
                <a:ea typeface="+mj-ea"/>
                <a:cs typeface="+mj-cs"/>
              </a:rPr>
              <a:t>Modeling</a:t>
            </a:r>
          </a:p>
        </p:txBody>
      </p:sp>
      <p:sp>
        <p:nvSpPr>
          <p:cNvPr id="54275" name="TextBox 5"/>
          <p:cNvSpPr txBox="1">
            <a:spLocks noChangeArrowheads="1"/>
          </p:cNvSpPr>
          <p:nvPr/>
        </p:nvSpPr>
        <p:spPr bwMode="auto">
          <a:xfrm>
            <a:off x="8027988" y="600710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8.7</a:t>
            </a:r>
          </a:p>
        </p:txBody>
      </p:sp>
      <p:sp>
        <p:nvSpPr>
          <p:cNvPr id="54276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4277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685481E5-C713-456A-9CD5-1C5AEB86B8B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42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06550"/>
            <a:ext cx="3681413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TextBox 3"/>
          <p:cNvSpPr txBox="1">
            <a:spLocks noChangeArrowheads="1"/>
          </p:cNvSpPr>
          <p:nvPr/>
        </p:nvSpPr>
        <p:spPr bwMode="auto">
          <a:xfrm>
            <a:off x="609600" y="1612900"/>
            <a:ext cx="44958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u="sng"/>
              <a:t>Revenue from full retail sales</a:t>
            </a:r>
            <a:endParaRPr lang="en-US"/>
          </a:p>
          <a:p>
            <a:r>
              <a:rPr lang="en-US"/>
              <a:t>= units sold * days * price</a:t>
            </a:r>
          </a:p>
          <a:p>
            <a:r>
              <a:rPr lang="en-US"/>
              <a:t>= (7)*(40)*(70)</a:t>
            </a:r>
          </a:p>
          <a:p>
            <a:r>
              <a:rPr lang="en-US"/>
              <a:t>= $19,600 </a:t>
            </a:r>
          </a:p>
          <a:p>
            <a:r>
              <a:rPr lang="en-US" u="sng"/>
              <a:t>Revenue from sale weekends</a:t>
            </a:r>
            <a:endParaRPr lang="en-US"/>
          </a:p>
          <a:p>
            <a:r>
              <a:rPr lang="en-US"/>
              <a:t>= (32.2)*(10)*(49)</a:t>
            </a:r>
          </a:p>
          <a:p>
            <a:r>
              <a:rPr lang="en-US"/>
              <a:t>= $15,778</a:t>
            </a:r>
          </a:p>
          <a:p>
            <a:r>
              <a:rPr lang="en-US" u="sng"/>
              <a:t>Revenue from clearance sales</a:t>
            </a:r>
            <a:endParaRPr lang="en-US"/>
          </a:p>
          <a:p>
            <a:r>
              <a:rPr lang="en-US"/>
              <a:t>= leftovers * price</a:t>
            </a:r>
          </a:p>
          <a:p>
            <a:r>
              <a:rPr lang="en-US"/>
              <a:t>= (1000</a:t>
            </a:r>
            <a:r>
              <a:rPr lang="en-US">
                <a:latin typeface="Cambria Math" charset="0"/>
                <a:ea typeface="Cambria Math" charset="0"/>
                <a:cs typeface="Cambria Math" charset="0"/>
              </a:rPr>
              <a:t>−</a:t>
            </a:r>
            <a:r>
              <a:rPr lang="en-US"/>
              <a:t>7(40)</a:t>
            </a:r>
            <a:r>
              <a:rPr lang="en-US">
                <a:latin typeface="Cambria Math" charset="0"/>
                <a:ea typeface="Cambria Math" charset="0"/>
                <a:cs typeface="Cambria Math" charset="0"/>
              </a:rPr>
              <a:t> − </a:t>
            </a:r>
            <a:r>
              <a:rPr lang="en-US"/>
              <a:t>32.2(10))*(21)</a:t>
            </a:r>
          </a:p>
          <a:p>
            <a:r>
              <a:rPr lang="en-US"/>
              <a:t>= (398)(21)</a:t>
            </a:r>
          </a:p>
          <a:p>
            <a:r>
              <a:rPr lang="en-US"/>
              <a:t>= $8,358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ontent Placeholder 1"/>
          <p:cNvSpPr>
            <a:spLocks noGrp="1"/>
          </p:cNvSpPr>
          <p:nvPr>
            <p:ph idx="1"/>
          </p:nvPr>
        </p:nvSpPr>
        <p:spPr>
          <a:xfrm>
            <a:off x="496888" y="11430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8.7  (continued)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u="sng" smtClean="0"/>
              <a:t>Modeling Retail Markdown Pricing Decisions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Data-Driven </a:t>
            </a:r>
            <a:r>
              <a:rPr lang="en-US" sz="3200" dirty="0">
                <a:ea typeface="+mj-ea"/>
                <a:cs typeface="+mj-cs"/>
              </a:rPr>
              <a:t>Modeling</a:t>
            </a: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6327775" y="605790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8.7</a:t>
            </a:r>
          </a:p>
        </p:txBody>
      </p:sp>
      <p:sp>
        <p:nvSpPr>
          <p:cNvPr id="55300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5301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032B7B78-FF17-4B12-9691-8126AE3FD44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53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133600"/>
            <a:ext cx="274320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133600"/>
            <a:ext cx="32766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4" name="TextBox 8"/>
          <p:cNvSpPr txBox="1">
            <a:spLocks noChangeArrowheads="1"/>
          </p:cNvSpPr>
          <p:nvPr/>
        </p:nvSpPr>
        <p:spPr bwMode="auto">
          <a:xfrm>
            <a:off x="7239000" y="4800600"/>
            <a:ext cx="1447800" cy="92868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Total revenue </a:t>
            </a:r>
          </a:p>
          <a:p>
            <a:r>
              <a:rPr lang="en-US" sz="1800"/>
              <a:t>= $43,736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dirty="0" smtClean="0"/>
              <a:t>Modeling Relationships and Trends in Data</a:t>
            </a:r>
          </a:p>
          <a:p>
            <a:pPr eaLnBrk="1" hangingPunct="1"/>
            <a:r>
              <a:rPr lang="en-US" dirty="0" smtClean="0"/>
              <a:t>Create charts to better understand data sets.</a:t>
            </a:r>
          </a:p>
          <a:p>
            <a:pPr eaLnBrk="1" hangingPunct="1"/>
            <a:r>
              <a:rPr lang="en-US" dirty="0" smtClean="0"/>
              <a:t>For cross-sectional data, use a scatter chart.</a:t>
            </a:r>
          </a:p>
          <a:p>
            <a:pPr eaLnBrk="1" hangingPunct="1"/>
            <a:r>
              <a:rPr lang="en-US" dirty="0" smtClean="0"/>
              <a:t>For time series data, use a line chart.</a:t>
            </a:r>
          </a:p>
          <a:p>
            <a:pPr eaLnBrk="1" hangingPunct="1"/>
            <a:r>
              <a:rPr lang="en-US" dirty="0" smtClean="0"/>
              <a:t>Consider using mathematical functions to model relationships.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Data-Driven </a:t>
            </a:r>
            <a:r>
              <a:rPr lang="en-US" sz="3200" dirty="0">
                <a:ea typeface="+mj-ea"/>
                <a:cs typeface="+mj-cs"/>
              </a:rPr>
              <a:t>Modeling</a:t>
            </a:r>
          </a:p>
        </p:txBody>
      </p:sp>
      <p:sp>
        <p:nvSpPr>
          <p:cNvPr id="5632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6324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F8BF7F55-36E7-456F-A915-86BE241D4EA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eaLnBrk="1" hangingPunct="1"/>
            <a:r>
              <a:rPr lang="en-US" u="sng" smtClean="0"/>
              <a:t>Common mathematical functions used to model relationships in data</a:t>
            </a:r>
            <a:r>
              <a:rPr lang="en-US" smtClean="0"/>
              <a:t>:</a:t>
            </a:r>
          </a:p>
          <a:p>
            <a:pPr eaLnBrk="1" hangingPunct="1">
              <a:spcBef>
                <a:spcPts val="600"/>
              </a:spcBef>
              <a:buFont typeface="Wingdings 3" pitchFamily="-72" charset="2"/>
              <a:buNone/>
            </a:pPr>
            <a:r>
              <a:rPr lang="en-US" smtClean="0"/>
              <a:t>     Linear                           </a:t>
            </a:r>
            <a:r>
              <a:rPr lang="en-US" i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y = a + bx</a:t>
            </a:r>
          </a:p>
          <a:p>
            <a:pPr eaLnBrk="1" hangingPunct="1">
              <a:spcBef>
                <a:spcPts val="600"/>
              </a:spcBef>
              <a:buFont typeface="Wingdings 3" pitchFamily="-72" charset="2"/>
              <a:buNone/>
            </a:pPr>
            <a:r>
              <a:rPr lang="en-US" smtClean="0"/>
              <a:t>     Logarithmic                  </a:t>
            </a:r>
            <a:r>
              <a:rPr lang="en-US" i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y = ln(x)</a:t>
            </a:r>
          </a:p>
          <a:p>
            <a:pPr eaLnBrk="1" hangingPunct="1">
              <a:spcBef>
                <a:spcPts val="600"/>
              </a:spcBef>
              <a:buFont typeface="Wingdings 3" pitchFamily="-72" charset="2"/>
              <a:buNone/>
            </a:pPr>
            <a:r>
              <a:rPr lang="en-US" smtClean="0"/>
              <a:t>     Polynomial (2</a:t>
            </a:r>
            <a:r>
              <a:rPr lang="en-US" baseline="30000" smtClean="0"/>
              <a:t>nd</a:t>
            </a:r>
            <a:r>
              <a:rPr lang="en-US" smtClean="0"/>
              <a:t> order)  </a:t>
            </a:r>
            <a:r>
              <a:rPr lang="en-US" i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y = ax</a:t>
            </a:r>
            <a:r>
              <a:rPr lang="en-US" i="1" baseline="3000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2 </a:t>
            </a:r>
            <a:r>
              <a:rPr lang="en-US" i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+ bx + c</a:t>
            </a:r>
          </a:p>
          <a:p>
            <a:pPr eaLnBrk="1" hangingPunct="1">
              <a:spcBef>
                <a:spcPts val="600"/>
              </a:spcBef>
              <a:buFont typeface="Wingdings 3" pitchFamily="-72" charset="2"/>
              <a:buNone/>
            </a:pPr>
            <a:r>
              <a:rPr lang="en-US" smtClean="0"/>
              <a:t>     Polynomial (3</a:t>
            </a:r>
            <a:r>
              <a:rPr lang="en-US" baseline="30000" smtClean="0"/>
              <a:t>rd</a:t>
            </a:r>
            <a:r>
              <a:rPr lang="en-US" smtClean="0"/>
              <a:t> order)  </a:t>
            </a:r>
            <a:r>
              <a:rPr lang="en-US" i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y = ax</a:t>
            </a:r>
            <a:r>
              <a:rPr lang="en-US" i="1" baseline="3000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3 </a:t>
            </a:r>
            <a:r>
              <a:rPr lang="en-US" i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+ bx</a:t>
            </a:r>
            <a:r>
              <a:rPr lang="en-US" i="1" baseline="3000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2 </a:t>
            </a:r>
            <a:r>
              <a:rPr lang="en-US" i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+ dx + e</a:t>
            </a:r>
          </a:p>
          <a:p>
            <a:pPr eaLnBrk="1" hangingPunct="1">
              <a:spcBef>
                <a:spcPts val="600"/>
              </a:spcBef>
              <a:buFont typeface="Wingdings 3" pitchFamily="-72" charset="2"/>
              <a:buNone/>
            </a:pPr>
            <a:r>
              <a:rPr lang="en-US" smtClean="0"/>
              <a:t>     Power                          </a:t>
            </a:r>
            <a:r>
              <a:rPr lang="en-US" i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y =</a:t>
            </a:r>
            <a:r>
              <a:rPr lang="en-US" smtClean="0"/>
              <a:t> </a:t>
            </a:r>
            <a:r>
              <a:rPr lang="en-US" i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ax</a:t>
            </a:r>
            <a:r>
              <a:rPr lang="en-US" i="1" baseline="3000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b</a:t>
            </a:r>
            <a:endParaRPr lang="en-US" i="1" smtClean="0">
              <a:latin typeface="Times New Roman" pitchFamily="-72" charset="0"/>
              <a:ea typeface="Times New Roman" pitchFamily="-72" charset="0"/>
              <a:cs typeface="Times New Roman" pitchFamily="-72" charset="0"/>
            </a:endParaRPr>
          </a:p>
          <a:p>
            <a:pPr eaLnBrk="1" hangingPunct="1">
              <a:spcBef>
                <a:spcPts val="600"/>
              </a:spcBef>
              <a:buFont typeface="Wingdings 3" pitchFamily="-72" charset="2"/>
              <a:buNone/>
            </a:pPr>
            <a:r>
              <a:rPr lang="en-US" smtClean="0"/>
              <a:t>     Exponential                 </a:t>
            </a:r>
            <a:r>
              <a:rPr lang="en-US" i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y = ab</a:t>
            </a:r>
            <a:r>
              <a:rPr lang="en-US" i="1" baseline="3000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Data-Driven </a:t>
            </a:r>
            <a:r>
              <a:rPr lang="en-US" sz="3200" dirty="0">
                <a:ea typeface="+mj-ea"/>
                <a:cs typeface="+mj-cs"/>
              </a:rPr>
              <a:t>Modeling</a:t>
            </a:r>
          </a:p>
        </p:txBody>
      </p:sp>
      <p:sp>
        <p:nvSpPr>
          <p:cNvPr id="5734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7348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0431A121-4AF5-4737-BA34-39D9B0C425F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ea typeface="+mn-ea"/>
                <a:cs typeface="+mn-cs"/>
              </a:rPr>
              <a:t>Logic-Driven </a:t>
            </a:r>
            <a:r>
              <a:rPr lang="en-US" sz="2800" dirty="0" smtClean="0">
                <a:ea typeface="+mn-ea"/>
                <a:cs typeface="+mn-cs"/>
              </a:rPr>
              <a:t>Modeling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ea typeface="+mn-ea"/>
                <a:cs typeface="+mn-cs"/>
              </a:rPr>
              <a:t>Data-Driven </a:t>
            </a:r>
            <a:r>
              <a:rPr lang="en-US" sz="2800" dirty="0" smtClean="0">
                <a:ea typeface="+mn-ea"/>
                <a:cs typeface="+mn-cs"/>
              </a:rPr>
              <a:t>Modeling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ea typeface="+mn-ea"/>
                <a:cs typeface="+mn-cs"/>
              </a:rPr>
              <a:t>Analyzing Uncertainty and Model Assumptions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ea typeface="+mn-ea"/>
                <a:cs typeface="+mn-cs"/>
              </a:rPr>
              <a:t>Model Analysis Using </a:t>
            </a:r>
            <a:r>
              <a:rPr lang="en-US" sz="2800" i="1" dirty="0">
                <a:ea typeface="+mn-ea"/>
                <a:cs typeface="+mn-cs"/>
              </a:rPr>
              <a:t>Risk Solver Platform</a:t>
            </a: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Chapter 8 Topics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072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0724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8141232C-409F-4E81-B581-926B1CEB9FF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3505200" cy="40814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Excel </a:t>
            </a:r>
            <a:r>
              <a:rPr lang="en-US" i="1" u="sng" dirty="0" err="1" smtClean="0">
                <a:ea typeface="+mn-ea"/>
                <a:cs typeface="+mn-cs"/>
              </a:rPr>
              <a:t>Trendline</a:t>
            </a:r>
            <a:r>
              <a:rPr lang="en-US" u="sng" dirty="0" smtClean="0">
                <a:ea typeface="+mn-ea"/>
                <a:cs typeface="+mn-cs"/>
              </a:rPr>
              <a:t> tool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Click on a chart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Chart tools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Layout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err="1" smtClean="0">
                <a:ea typeface="+mn-ea"/>
                <a:cs typeface="+mn-cs"/>
              </a:rPr>
              <a:t>Trendline</a:t>
            </a:r>
            <a:endParaRPr lang="en-US" i="1" dirty="0" smtClean="0">
              <a:ea typeface="+mn-ea"/>
              <a:cs typeface="+mn-cs"/>
            </a:endParaRPr>
          </a:p>
          <a:p>
            <a:pPr marL="109728" indent="0" eaLnBrk="1" fontAlgn="auto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Choose a </a:t>
            </a:r>
            <a:r>
              <a:rPr lang="en-US" dirty="0" err="1" smtClean="0">
                <a:ea typeface="+mn-ea"/>
                <a:cs typeface="+mn-cs"/>
              </a:rPr>
              <a:t>Trendline</a:t>
            </a:r>
            <a:r>
              <a:rPr lang="en-US" dirty="0" smtClean="0">
                <a:ea typeface="+mn-ea"/>
                <a:cs typeface="+mn-cs"/>
              </a:rPr>
              <a:t>. Choose whether to display equation and     </a:t>
            </a:r>
            <a:r>
              <a:rPr lang="en-US" i="1" dirty="0" smtClean="0">
                <a:ea typeface="+mn-ea"/>
                <a:cs typeface="+mn-cs"/>
              </a:rPr>
              <a:t>R</a:t>
            </a:r>
            <a:r>
              <a:rPr lang="en-US" dirty="0" smtClean="0">
                <a:ea typeface="+mn-ea"/>
                <a:cs typeface="+mn-cs"/>
              </a:rPr>
              <a:t>-squared.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i="1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Data-Driven </a:t>
            </a:r>
            <a:r>
              <a:rPr lang="en-US" sz="3200" dirty="0">
                <a:ea typeface="+mj-ea"/>
                <a:cs typeface="+mj-cs"/>
              </a:rPr>
              <a:t>Modeling</a:t>
            </a:r>
          </a:p>
        </p:txBody>
      </p:sp>
      <p:sp>
        <p:nvSpPr>
          <p:cNvPr id="58371" name="TextBox 5"/>
          <p:cNvSpPr txBox="1">
            <a:spLocks noChangeArrowheads="1"/>
          </p:cNvSpPr>
          <p:nvPr/>
        </p:nvSpPr>
        <p:spPr bwMode="auto">
          <a:xfrm>
            <a:off x="7707313" y="5983288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8.8</a:t>
            </a:r>
          </a:p>
        </p:txBody>
      </p:sp>
      <p:sp>
        <p:nvSpPr>
          <p:cNvPr id="58372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8373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E8C4C34E-8044-4BDA-8C86-F8429A37456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83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439863"/>
            <a:ext cx="397033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TextBox 2"/>
          <p:cNvSpPr txBox="1">
            <a:spLocks noChangeArrowheads="1"/>
          </p:cNvSpPr>
          <p:nvPr/>
        </p:nvSpPr>
        <p:spPr bwMode="auto">
          <a:xfrm>
            <a:off x="1219200" y="5059363"/>
            <a:ext cx="2819400" cy="9255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1"/>
              <a:t>R</a:t>
            </a:r>
            <a:r>
              <a:rPr lang="en-US" sz="1800"/>
              <a:t>-squared values closer to 1 indicate better fit of the Trendline to the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ontent Placeholder 1"/>
          <p:cNvSpPr>
            <a:spLocks noGrp="1"/>
          </p:cNvSpPr>
          <p:nvPr>
            <p:ph idx="1"/>
          </p:nvPr>
        </p:nvSpPr>
        <p:spPr>
          <a:xfrm>
            <a:off x="441325" y="1068388"/>
            <a:ext cx="8229600" cy="45259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8.8  Modeling a Price-Demand Function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Data-Driven </a:t>
            </a:r>
            <a:r>
              <a:rPr lang="en-US" sz="3200" dirty="0">
                <a:ea typeface="+mj-ea"/>
                <a:cs typeface="+mj-cs"/>
              </a:rPr>
              <a:t>Modeling</a:t>
            </a:r>
          </a:p>
        </p:txBody>
      </p:sp>
      <p:sp>
        <p:nvSpPr>
          <p:cNvPr id="59395" name="TextBox 5"/>
          <p:cNvSpPr txBox="1">
            <a:spLocks noChangeArrowheads="1"/>
          </p:cNvSpPr>
          <p:nvPr/>
        </p:nvSpPr>
        <p:spPr bwMode="auto">
          <a:xfrm>
            <a:off x="6829425" y="606425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8.9</a:t>
            </a:r>
          </a:p>
        </p:txBody>
      </p:sp>
      <p:sp>
        <p:nvSpPr>
          <p:cNvPr id="59396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9397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A7149E0E-01C0-4BE0-840C-EC9F2E57530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93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514600"/>
            <a:ext cx="5557838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Content Placeholder 1"/>
          <p:cNvSpPr txBox="1">
            <a:spLocks/>
          </p:cNvSpPr>
          <p:nvPr/>
        </p:nvSpPr>
        <p:spPr bwMode="auto">
          <a:xfrm>
            <a:off x="593725" y="1557338"/>
            <a:ext cx="7948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09538">
              <a:buClr>
                <a:schemeClr val="accent1"/>
              </a:buClr>
              <a:buSzPct val="68000"/>
              <a:buFont typeface="Wingdings 3" pitchFamily="-72" charset="2"/>
              <a:buNone/>
            </a:pPr>
            <a:r>
              <a:rPr lang="en-US" sz="2700"/>
              <a:t>Linear demand function: </a:t>
            </a:r>
          </a:p>
          <a:p>
            <a:pPr marL="109538">
              <a:buClr>
                <a:schemeClr val="accent1"/>
              </a:buClr>
              <a:buSzPct val="68000"/>
              <a:buFont typeface="Wingdings 3" pitchFamily="-72" charset="2"/>
              <a:buNone/>
            </a:pPr>
            <a:r>
              <a:rPr lang="en-US" sz="2700"/>
              <a:t>Sales = -9.5116(price) + 20512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8.9  Predicting Crude Oil Prices</a:t>
            </a:r>
          </a:p>
          <a:p>
            <a:pPr eaLnBrk="1" hangingPunct="1"/>
            <a:r>
              <a:rPr lang="en-US" smtClean="0"/>
              <a:t>Line chart of historical crude oil prices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Data-Driven </a:t>
            </a:r>
            <a:r>
              <a:rPr lang="en-US" sz="3200" dirty="0">
                <a:ea typeface="+mj-ea"/>
                <a:cs typeface="+mj-cs"/>
              </a:rPr>
              <a:t>Modeling</a:t>
            </a:r>
          </a:p>
        </p:txBody>
      </p:sp>
      <p:sp>
        <p:nvSpPr>
          <p:cNvPr id="6041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0420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D16C74D3-9F17-4752-B6EF-8DAD17272FC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0421" name="TextBox 7"/>
          <p:cNvSpPr txBox="1">
            <a:spLocks noChangeArrowheads="1"/>
          </p:cNvSpPr>
          <p:nvPr/>
        </p:nvSpPr>
        <p:spPr bwMode="auto">
          <a:xfrm>
            <a:off x="5600700" y="593725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8.10</a:t>
            </a:r>
          </a:p>
        </p:txBody>
      </p:sp>
      <p:pic>
        <p:nvPicPr>
          <p:cNvPr id="604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359025"/>
            <a:ext cx="47529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382000" cy="45259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8.9 (continued) Predicting Crude Oil Prices</a:t>
            </a:r>
          </a:p>
          <a:p>
            <a:pPr eaLnBrk="1" hangingPunct="1"/>
            <a:r>
              <a:rPr lang="en-US" smtClean="0"/>
              <a:t>Excel’s </a:t>
            </a:r>
            <a:r>
              <a:rPr lang="en-US" i="1" smtClean="0"/>
              <a:t>Trendline</a:t>
            </a:r>
            <a:r>
              <a:rPr lang="en-US" smtClean="0"/>
              <a:t> tool is used to fit various functions to the data.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Logarithmic      </a:t>
            </a:r>
            <a:r>
              <a:rPr lang="en-US" i="1" smtClean="0"/>
              <a:t>y</a:t>
            </a:r>
            <a:r>
              <a:rPr lang="en-US" smtClean="0"/>
              <a:t> = 13 ln(</a:t>
            </a:r>
            <a:r>
              <a:rPr lang="en-US" i="1" smtClean="0"/>
              <a:t>x</a:t>
            </a:r>
            <a:r>
              <a:rPr lang="en-US" smtClean="0"/>
              <a:t>) + 39             </a:t>
            </a:r>
            <a:r>
              <a:rPr lang="en-US" i="1" smtClean="0"/>
              <a:t>R</a:t>
            </a:r>
            <a:r>
              <a:rPr lang="en-US" baseline="30000" smtClean="0"/>
              <a:t>2</a:t>
            </a:r>
            <a:r>
              <a:rPr lang="en-US" smtClean="0"/>
              <a:t> = 0.382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Power               </a:t>
            </a:r>
            <a:r>
              <a:rPr lang="en-US" i="1" smtClean="0"/>
              <a:t>y</a:t>
            </a:r>
            <a:r>
              <a:rPr lang="en-US" smtClean="0"/>
              <a:t> = 45.96</a:t>
            </a:r>
            <a:r>
              <a:rPr lang="en-US" i="1" smtClean="0"/>
              <a:t>x</a:t>
            </a:r>
            <a:r>
              <a:rPr lang="en-US" baseline="30000" smtClean="0"/>
              <a:t>0.0169</a:t>
            </a:r>
            <a:r>
              <a:rPr lang="en-US" smtClean="0"/>
              <a:t>              </a:t>
            </a:r>
            <a:r>
              <a:rPr lang="en-US" i="1" smtClean="0"/>
              <a:t>R</a:t>
            </a:r>
            <a:r>
              <a:rPr lang="en-US" baseline="30000" smtClean="0"/>
              <a:t>2</a:t>
            </a:r>
            <a:r>
              <a:rPr lang="en-US" smtClean="0"/>
              <a:t> = 0.397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Exponential      </a:t>
            </a:r>
            <a:r>
              <a:rPr lang="en-US" i="1" smtClean="0"/>
              <a:t>y</a:t>
            </a:r>
            <a:r>
              <a:rPr lang="en-US" smtClean="0"/>
              <a:t> = 50.5e</a:t>
            </a:r>
            <a:r>
              <a:rPr lang="en-US" baseline="30000" smtClean="0"/>
              <a:t>0.021</a:t>
            </a:r>
            <a:r>
              <a:rPr lang="en-US" i="1" baseline="30000" smtClean="0"/>
              <a:t>x</a:t>
            </a:r>
            <a:r>
              <a:rPr lang="en-US" i="1" smtClean="0"/>
              <a:t>                R</a:t>
            </a:r>
            <a:r>
              <a:rPr lang="en-US" baseline="30000" smtClean="0"/>
              <a:t>2</a:t>
            </a:r>
            <a:r>
              <a:rPr lang="en-US" smtClean="0"/>
              <a:t> = 0.664 Polynomial 2</a:t>
            </a:r>
            <a:r>
              <a:rPr lang="en-US" smtClean="0">
                <a:latin typeface="Cambria Math" charset="0"/>
                <a:ea typeface="Cambria Math" charset="0"/>
                <a:cs typeface="Cambria Math" charset="0"/>
              </a:rPr>
              <a:t>° </a:t>
            </a:r>
            <a:r>
              <a:rPr lang="en-US" i="1" smtClean="0"/>
              <a:t>y</a:t>
            </a:r>
            <a:r>
              <a:rPr lang="en-US" smtClean="0"/>
              <a:t> = 0.13</a:t>
            </a:r>
            <a:r>
              <a:rPr lang="en-US" i="1" smtClean="0"/>
              <a:t>x</a:t>
            </a:r>
            <a:r>
              <a:rPr lang="en-US" baseline="30000" smtClean="0"/>
              <a:t>2 </a:t>
            </a:r>
            <a:r>
              <a:rPr lang="en-US" smtClean="0">
                <a:latin typeface="Cambria Math" charset="0"/>
                <a:ea typeface="Cambria Math" charset="0"/>
                <a:cs typeface="Cambria Math" charset="0"/>
              </a:rPr>
              <a:t>− </a:t>
            </a:r>
            <a:r>
              <a:rPr lang="en-US" smtClean="0"/>
              <a:t>2.4</a:t>
            </a:r>
            <a:r>
              <a:rPr lang="en-US" i="1" smtClean="0"/>
              <a:t>x</a:t>
            </a:r>
            <a:r>
              <a:rPr lang="en-US" smtClean="0"/>
              <a:t> + 68  </a:t>
            </a:r>
            <a:r>
              <a:rPr lang="en-US" i="1" smtClean="0"/>
              <a:t>R</a:t>
            </a:r>
            <a:r>
              <a:rPr lang="en-US" baseline="30000" smtClean="0"/>
              <a:t>2</a:t>
            </a:r>
            <a:r>
              <a:rPr lang="en-US" smtClean="0"/>
              <a:t> = 0.905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	Polynomial 3</a:t>
            </a:r>
            <a:r>
              <a:rPr lang="en-US" smtClean="0">
                <a:latin typeface="Cambria Math" charset="0"/>
                <a:ea typeface="Cambria Math" charset="0"/>
                <a:cs typeface="Cambria Math" charset="0"/>
              </a:rPr>
              <a:t>° </a:t>
            </a:r>
            <a:r>
              <a:rPr lang="en-US" i="1" smtClean="0"/>
              <a:t>y = </a:t>
            </a:r>
            <a:r>
              <a:rPr lang="en-US" smtClean="0"/>
              <a:t>0.005</a:t>
            </a:r>
            <a:r>
              <a:rPr lang="en-US" i="1" smtClean="0"/>
              <a:t>x</a:t>
            </a:r>
            <a:r>
              <a:rPr lang="en-US" i="1" baseline="30000" smtClean="0"/>
              <a:t>3</a:t>
            </a:r>
            <a:r>
              <a:rPr lang="en-US" smtClean="0">
                <a:latin typeface="Cambria Math" charset="0"/>
                <a:ea typeface="Cambria Math" charset="0"/>
                <a:cs typeface="Cambria Math" charset="0"/>
              </a:rPr>
              <a:t> − </a:t>
            </a:r>
            <a:r>
              <a:rPr lang="en-US" smtClean="0"/>
              <a:t>0.111</a:t>
            </a:r>
            <a:r>
              <a:rPr lang="en-US" i="1" smtClean="0"/>
              <a:t>x</a:t>
            </a:r>
            <a:r>
              <a:rPr lang="en-US" baseline="30000" smtClean="0"/>
              <a:t>2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baseline="30000" smtClean="0">
                <a:latin typeface="Cambria Math" charset="0"/>
                <a:ea typeface="Cambria Math" charset="0"/>
                <a:cs typeface="Cambria Math" charset="0"/>
              </a:rPr>
              <a:t>                     		      </a:t>
            </a:r>
            <a:r>
              <a:rPr lang="en-US" smtClean="0"/>
              <a:t>+ 0.648</a:t>
            </a:r>
            <a:r>
              <a:rPr lang="en-US" i="1" smtClean="0"/>
              <a:t>x</a:t>
            </a:r>
            <a:r>
              <a:rPr lang="en-US" baseline="30000" smtClean="0"/>
              <a:t> </a:t>
            </a:r>
            <a:r>
              <a:rPr lang="en-US" smtClean="0"/>
              <a:t>+ 59.5      </a:t>
            </a:r>
            <a:r>
              <a:rPr lang="en-US" i="1" smtClean="0"/>
              <a:t>R</a:t>
            </a:r>
            <a:r>
              <a:rPr lang="en-US" baseline="30000" smtClean="0"/>
              <a:t>2</a:t>
            </a:r>
            <a:r>
              <a:rPr lang="en-US" smtClean="0"/>
              <a:t> = 0.928 *</a:t>
            </a:r>
            <a:endParaRPr lang="en-US" smtClean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Data-Driven </a:t>
            </a:r>
            <a:r>
              <a:rPr lang="en-US" sz="3200" dirty="0">
                <a:ea typeface="+mj-ea"/>
                <a:cs typeface="+mj-cs"/>
              </a:rPr>
              <a:t>Modeling</a:t>
            </a:r>
          </a:p>
        </p:txBody>
      </p:sp>
      <p:sp>
        <p:nvSpPr>
          <p:cNvPr id="6144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1444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B7C3FB9B-2022-44DC-9321-AF6381E3ABB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ontent Placeholder 1"/>
          <p:cNvSpPr>
            <a:spLocks noGrp="1"/>
          </p:cNvSpPr>
          <p:nvPr>
            <p:ph idx="1"/>
          </p:nvPr>
        </p:nvSpPr>
        <p:spPr>
          <a:xfrm>
            <a:off x="476250" y="12192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8.9 (continued) Predicting Crude Oil Prices</a:t>
            </a:r>
          </a:p>
          <a:p>
            <a:pPr eaLnBrk="1" hangingPunct="1"/>
            <a:r>
              <a:rPr lang="en-US" smtClean="0"/>
              <a:t>Third Order Polynomial Trendline fit to the data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Data-Driven </a:t>
            </a:r>
            <a:r>
              <a:rPr lang="en-US" sz="3200" dirty="0">
                <a:ea typeface="+mj-ea"/>
                <a:cs typeface="+mj-cs"/>
              </a:rPr>
              <a:t>Modeling</a:t>
            </a: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6143625" y="5800725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8.11</a:t>
            </a:r>
          </a:p>
        </p:txBody>
      </p:sp>
      <p:sp>
        <p:nvSpPr>
          <p:cNvPr id="62468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2469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7B339520-A6CF-4F3E-8335-A8D39ED34DD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24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09800"/>
            <a:ext cx="47625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What-If Analysis</a:t>
            </a:r>
          </a:p>
          <a:p>
            <a:pPr eaLnBrk="1" hangingPunct="1"/>
            <a:r>
              <a:rPr lang="en-US" smtClean="0"/>
              <a:t>Spreadsheet models allow you to easily evaluate what-if questions.</a:t>
            </a:r>
          </a:p>
          <a:p>
            <a:pPr eaLnBrk="1" hangingPunct="1"/>
            <a:r>
              <a:rPr lang="en-US" smtClean="0"/>
              <a:t>How do changes in model inputs (that reflect key assumptions) affect model outputs?</a:t>
            </a:r>
          </a:p>
          <a:p>
            <a:pPr eaLnBrk="1" hangingPunct="1"/>
            <a:r>
              <a:rPr lang="en-US" smtClean="0"/>
              <a:t>Systematic approaches to what-if analysis make the process easier and more useful.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6349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3492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CDFA61A6-57B7-47A6-A9D0-A0541ED897A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ontent Placeholder 1"/>
          <p:cNvSpPr>
            <a:spLocks noGrp="1"/>
          </p:cNvSpPr>
          <p:nvPr>
            <p:ph idx="1"/>
          </p:nvPr>
        </p:nvSpPr>
        <p:spPr>
          <a:xfrm>
            <a:off x="477838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8.10  Using Excel for What-If Analysis</a:t>
            </a:r>
          </a:p>
          <a:p>
            <a:pPr eaLnBrk="1" hangingPunct="1"/>
            <a:r>
              <a:rPr lang="en-US" smtClean="0"/>
              <a:t>Uncertain demand in the </a:t>
            </a:r>
            <a:r>
              <a:rPr lang="en-US" i="1" smtClean="0"/>
              <a:t>Profit Model</a:t>
            </a:r>
            <a:r>
              <a:rPr lang="en-US" smtClean="0"/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64515" name="TextBox 5"/>
          <p:cNvSpPr txBox="1">
            <a:spLocks noChangeArrowheads="1"/>
          </p:cNvSpPr>
          <p:nvPr/>
        </p:nvSpPr>
        <p:spPr bwMode="auto">
          <a:xfrm>
            <a:off x="7500938" y="6022975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8.12a</a:t>
            </a:r>
          </a:p>
        </p:txBody>
      </p:sp>
      <p:sp>
        <p:nvSpPr>
          <p:cNvPr id="64516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4517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BA670AF9-E820-4263-AE34-83DFE7A4384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45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286000"/>
            <a:ext cx="761523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589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8.10 (continued)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Using Excel for What-If Analysis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65539" name="TextBox 5"/>
          <p:cNvSpPr txBox="1">
            <a:spLocks noChangeArrowheads="1"/>
          </p:cNvSpPr>
          <p:nvPr/>
        </p:nvSpPr>
        <p:spPr bwMode="auto">
          <a:xfrm>
            <a:off x="6338888" y="6153150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8.12b</a:t>
            </a:r>
          </a:p>
        </p:txBody>
      </p:sp>
      <p:sp>
        <p:nvSpPr>
          <p:cNvPr id="65540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5541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3218D290-7E25-4866-8689-23CA46114CE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55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82838"/>
            <a:ext cx="6553200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TextBox 8"/>
          <p:cNvSpPr txBox="1">
            <a:spLocks noChangeArrowheads="1"/>
          </p:cNvSpPr>
          <p:nvPr/>
        </p:nvSpPr>
        <p:spPr bwMode="auto">
          <a:xfrm>
            <a:off x="7391400" y="2395538"/>
            <a:ext cx="1295400" cy="202723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Profit increases until demand equals the quantity produced.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8.10 (continued)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Using Excel for What-If Analysis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66563" name="TextBox 5"/>
          <p:cNvSpPr txBox="1">
            <a:spLocks noChangeArrowheads="1"/>
          </p:cNvSpPr>
          <p:nvPr/>
        </p:nvSpPr>
        <p:spPr bwMode="auto">
          <a:xfrm>
            <a:off x="5989638" y="5791200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8.13</a:t>
            </a:r>
          </a:p>
        </p:txBody>
      </p:sp>
      <p:sp>
        <p:nvSpPr>
          <p:cNvPr id="66564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6565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CE3ED231-9FFB-4189-B381-090D71BFC34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65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597150"/>
            <a:ext cx="52514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>
                <a:ea typeface="+mn-ea"/>
                <a:cs typeface="+mn-cs"/>
              </a:rPr>
              <a:t>Data </a:t>
            </a:r>
            <a:r>
              <a:rPr lang="en-US" u="sng" dirty="0" smtClean="0">
                <a:ea typeface="+mn-ea"/>
                <a:cs typeface="+mn-cs"/>
              </a:rPr>
              <a:t>Tables</a:t>
            </a:r>
            <a:endParaRPr lang="en-US" u="sng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Data Tables summarize the impact of one or two inputs on a specified output.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Excel data table types: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One-way data tables – for one input variable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Two-way data table – for two input variables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To construct a data table</a:t>
            </a:r>
            <a:r>
              <a:rPr lang="en-US" dirty="0" smtClean="0">
                <a:ea typeface="+mn-ea"/>
                <a:cs typeface="+mn-cs"/>
              </a:rPr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What-If Analysis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Data Table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67587" name="TextBox 5"/>
          <p:cNvSpPr txBox="1">
            <a:spLocks noChangeArrowheads="1"/>
          </p:cNvSpPr>
          <p:nvPr/>
        </p:nvSpPr>
        <p:spPr bwMode="auto">
          <a:xfrm>
            <a:off x="7173913" y="5535613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8.14</a:t>
            </a:r>
          </a:p>
        </p:txBody>
      </p:sp>
      <p:sp>
        <p:nvSpPr>
          <p:cNvPr id="67588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7589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05DD3CB8-E8B7-4E94-92F1-72A6EADC070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75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159250"/>
            <a:ext cx="22764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Predictive modeling is the heart and soul of business decisions.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Building decision models is more of an art than a science.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Creating good decision models requires: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- solid understanding of business functional areas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- knowledge of business practice and research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- logical skills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It is best to start simple and enrich models as necessary.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Logic-Driven Modeling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174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1748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068FD970-730F-41E7-9EC1-7FC7AE810F2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Content Placeholder 1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8.11 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A One-Way Data Table for Uncertain Demand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68611" name="TextBox 5"/>
          <p:cNvSpPr txBox="1">
            <a:spLocks noChangeArrowheads="1"/>
          </p:cNvSpPr>
          <p:nvPr/>
        </p:nvSpPr>
        <p:spPr bwMode="auto">
          <a:xfrm>
            <a:off x="4098925" y="6335713"/>
            <a:ext cx="952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8.14</a:t>
            </a:r>
          </a:p>
        </p:txBody>
      </p:sp>
      <p:sp>
        <p:nvSpPr>
          <p:cNvPr id="68612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8613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8378B58A-5997-417E-BF32-5A4B8DB3B1A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5245100"/>
            <a:ext cx="1798638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TextBox 2"/>
          <p:cNvSpPr txBox="1">
            <a:spLocks noChangeArrowheads="1"/>
          </p:cNvSpPr>
          <p:nvPr/>
        </p:nvSpPr>
        <p:spPr bwMode="auto">
          <a:xfrm>
            <a:off x="393700" y="2286000"/>
            <a:ext cx="5029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Create a column of demand </a:t>
            </a:r>
          </a:p>
          <a:p>
            <a:r>
              <a:rPr lang="en-US"/>
              <a:t>    values (column E).</a:t>
            </a:r>
          </a:p>
          <a:p>
            <a:r>
              <a:rPr lang="en-US"/>
              <a:t>Enter =C22 in cell F3 </a:t>
            </a:r>
          </a:p>
          <a:p>
            <a:r>
              <a:rPr lang="en-US"/>
              <a:t>    (to reference the output cell).</a:t>
            </a:r>
          </a:p>
          <a:p>
            <a:r>
              <a:rPr lang="en-US"/>
              <a:t>Highlight the range E3:F11.</a:t>
            </a:r>
          </a:p>
          <a:p>
            <a:r>
              <a:rPr lang="en-US"/>
              <a:t>Choose </a:t>
            </a:r>
            <a:r>
              <a:rPr lang="en-US" i="1"/>
              <a:t>Data Table</a:t>
            </a:r>
            <a:r>
              <a:rPr lang="en-US"/>
              <a:t>.</a:t>
            </a:r>
          </a:p>
          <a:p>
            <a:r>
              <a:rPr lang="en-US"/>
              <a:t>Enter B8 for </a:t>
            </a:r>
            <a:r>
              <a:rPr lang="en-US" i="1"/>
              <a:t>Column input cell.</a:t>
            </a:r>
          </a:p>
          <a:p>
            <a:r>
              <a:rPr lang="en-US" i="1"/>
              <a:t>    (tells Excel that column E is </a:t>
            </a:r>
          </a:p>
          <a:p>
            <a:r>
              <a:rPr lang="en-US" i="1"/>
              <a:t>     demand values)</a:t>
            </a:r>
          </a:p>
          <a:p>
            <a:endParaRPr lang="en-US" i="1"/>
          </a:p>
        </p:txBody>
      </p:sp>
      <p:pic>
        <p:nvPicPr>
          <p:cNvPr id="686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2286000"/>
            <a:ext cx="36576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191500" y="2819400"/>
            <a:ext cx="533400" cy="866775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8618" name="TextBox 13"/>
          <p:cNvSpPr txBox="1">
            <a:spLocks noChangeArrowheads="1"/>
          </p:cNvSpPr>
          <p:nvPr/>
        </p:nvSpPr>
        <p:spPr bwMode="auto">
          <a:xfrm>
            <a:off x="7848600" y="5021263"/>
            <a:ext cx="952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8.15a</a:t>
            </a:r>
          </a:p>
        </p:txBody>
      </p:sp>
      <p:sp>
        <p:nvSpPr>
          <p:cNvPr id="68619" name="TextBox 6"/>
          <p:cNvSpPr txBox="1">
            <a:spLocks noChangeArrowheads="1"/>
          </p:cNvSpPr>
          <p:nvPr/>
        </p:nvSpPr>
        <p:spPr bwMode="auto">
          <a:xfrm>
            <a:off x="8116888" y="2944813"/>
            <a:ext cx="7350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800" i="1"/>
              <a:t>Data</a:t>
            </a:r>
          </a:p>
          <a:p>
            <a:r>
              <a:rPr lang="en-US" sz="800" i="1"/>
              <a:t>Table  tool</a:t>
            </a:r>
          </a:p>
          <a:p>
            <a:r>
              <a:rPr lang="en-US" sz="800"/>
              <a:t>computes these</a:t>
            </a:r>
          </a:p>
          <a:p>
            <a:r>
              <a:rPr lang="en-US" sz="800"/>
              <a:t>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Content Placeholder 1"/>
          <p:cNvSpPr>
            <a:spLocks noGrp="1"/>
          </p:cNvSpPr>
          <p:nvPr>
            <p:ph idx="1"/>
          </p:nvPr>
        </p:nvSpPr>
        <p:spPr>
          <a:xfrm>
            <a:off x="458788" y="139065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8.11 (continued)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A One-Way Data Table for Uncertain Demand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6963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9636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1C2F8A4E-6D38-4809-A9DA-6693AC5E8DD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96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360613"/>
            <a:ext cx="4792663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Box 8"/>
          <p:cNvSpPr txBox="1">
            <a:spLocks noChangeArrowheads="1"/>
          </p:cNvSpPr>
          <p:nvPr/>
        </p:nvSpPr>
        <p:spPr bwMode="auto">
          <a:xfrm>
            <a:off x="7686675" y="5943600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8.15b</a:t>
            </a:r>
          </a:p>
        </p:txBody>
      </p:sp>
      <p:sp>
        <p:nvSpPr>
          <p:cNvPr id="69639" name="TextBox 9"/>
          <p:cNvSpPr txBox="1">
            <a:spLocks noChangeArrowheads="1"/>
          </p:cNvSpPr>
          <p:nvPr/>
        </p:nvSpPr>
        <p:spPr bwMode="auto">
          <a:xfrm>
            <a:off x="546100" y="2682875"/>
            <a:ext cx="29591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The Data Table tool computes the profit values in column F (below $240,000).</a:t>
            </a:r>
            <a:endParaRPr lang="en-US" i="1"/>
          </a:p>
          <a:p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8.12 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One-Way Data Tables with Multiple Outputs</a:t>
            </a:r>
          </a:p>
          <a:p>
            <a:pPr eaLnBrk="1" hangingPunct="1"/>
            <a:r>
              <a:rPr lang="en-US" smtClean="0"/>
              <a:t>Create a second output, revenue.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70659" name="TextBox 5"/>
          <p:cNvSpPr txBox="1">
            <a:spLocks noChangeArrowheads="1"/>
          </p:cNvSpPr>
          <p:nvPr/>
        </p:nvSpPr>
        <p:spPr bwMode="auto">
          <a:xfrm>
            <a:off x="7781925" y="58801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8.15</a:t>
            </a:r>
          </a:p>
        </p:txBody>
      </p:sp>
      <p:sp>
        <p:nvSpPr>
          <p:cNvPr id="70660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0661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55CE1ED7-4C63-4A72-AC1E-7D354842C34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06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573338"/>
            <a:ext cx="51816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3" name="TextBox 2"/>
          <p:cNvSpPr txBox="1">
            <a:spLocks noChangeArrowheads="1"/>
          </p:cNvSpPr>
          <p:nvPr/>
        </p:nvSpPr>
        <p:spPr bwMode="auto">
          <a:xfrm>
            <a:off x="573088" y="2611438"/>
            <a:ext cx="28448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Enter =C15 in </a:t>
            </a:r>
          </a:p>
          <a:p>
            <a:r>
              <a:rPr lang="en-US"/>
              <a:t>   cell G3.</a:t>
            </a:r>
          </a:p>
          <a:p>
            <a:r>
              <a:rPr lang="en-US"/>
              <a:t>Highlight E3:G11.</a:t>
            </a:r>
          </a:p>
          <a:p>
            <a:r>
              <a:rPr lang="en-US"/>
              <a:t>Choose </a:t>
            </a:r>
            <a:r>
              <a:rPr lang="en-US" i="1"/>
              <a:t>Data Table</a:t>
            </a:r>
          </a:p>
          <a:p>
            <a:r>
              <a:rPr lang="en-US"/>
              <a:t>Proceed as in the</a:t>
            </a:r>
          </a:p>
          <a:p>
            <a:r>
              <a:rPr lang="en-US"/>
              <a:t>  previous example.</a:t>
            </a:r>
          </a:p>
          <a:p>
            <a:r>
              <a:rPr lang="en-US"/>
              <a:t>Excel computes the</a:t>
            </a:r>
          </a:p>
          <a:p>
            <a:r>
              <a:rPr lang="en-US"/>
              <a:t>   revenues values.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Content Placeholder 1"/>
          <p:cNvSpPr>
            <a:spLocks noGrp="1"/>
          </p:cNvSpPr>
          <p:nvPr>
            <p:ph idx="1"/>
          </p:nvPr>
        </p:nvSpPr>
        <p:spPr>
          <a:xfrm>
            <a:off x="377825" y="1219200"/>
            <a:ext cx="836295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8.13 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A Two-Way Data Table for the Profit Model</a:t>
            </a:r>
          </a:p>
          <a:p>
            <a:pPr eaLnBrk="1" hangingPunct="1"/>
            <a:r>
              <a:rPr lang="en-US" smtClean="0"/>
              <a:t>Evaluate the impact of both </a:t>
            </a:r>
            <a:r>
              <a:rPr lang="en-US" u="sng" smtClean="0"/>
              <a:t>unit price</a:t>
            </a:r>
            <a:r>
              <a:rPr lang="en-US" smtClean="0"/>
              <a:t> and </a:t>
            </a:r>
            <a:r>
              <a:rPr lang="en-US" u="sng" smtClean="0"/>
              <a:t>unit cost</a:t>
            </a:r>
            <a:r>
              <a:rPr lang="en-US" smtClean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71683" name="TextBox 5"/>
          <p:cNvSpPr txBox="1">
            <a:spLocks noChangeArrowheads="1"/>
          </p:cNvSpPr>
          <p:nvPr/>
        </p:nvSpPr>
        <p:spPr bwMode="auto">
          <a:xfrm>
            <a:off x="7905750" y="5154613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8.17a</a:t>
            </a:r>
          </a:p>
        </p:txBody>
      </p:sp>
      <p:sp>
        <p:nvSpPr>
          <p:cNvPr id="71684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1685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29732377-F234-40B4-B04E-4C740E56870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16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1725" y="2773363"/>
            <a:ext cx="510381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TextBox 7"/>
          <p:cNvSpPr txBox="1">
            <a:spLocks noChangeArrowheads="1"/>
          </p:cNvSpPr>
          <p:nvPr/>
        </p:nvSpPr>
        <p:spPr bwMode="auto">
          <a:xfrm>
            <a:off x="533400" y="2773363"/>
            <a:ext cx="32035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Create a column of</a:t>
            </a:r>
          </a:p>
          <a:p>
            <a:r>
              <a:rPr lang="en-US"/>
              <a:t>   unit prices (F5:F15).</a:t>
            </a:r>
          </a:p>
          <a:p>
            <a:r>
              <a:rPr lang="en-US"/>
              <a:t>Create a row of unit </a:t>
            </a:r>
          </a:p>
          <a:p>
            <a:r>
              <a:rPr lang="en-US"/>
              <a:t>   costs (G4:J4).</a:t>
            </a:r>
          </a:p>
          <a:p>
            <a:r>
              <a:rPr lang="en-US"/>
              <a:t>Enter =C22 in cell F4.</a:t>
            </a:r>
          </a:p>
          <a:p>
            <a:r>
              <a:rPr lang="en-US"/>
              <a:t>Select F4:J15.</a:t>
            </a:r>
          </a:p>
          <a:p>
            <a:r>
              <a:rPr lang="en-US"/>
              <a:t>Choose </a:t>
            </a:r>
            <a:r>
              <a:rPr lang="en-US" i="1"/>
              <a:t>Data Table</a:t>
            </a:r>
            <a:r>
              <a:rPr lang="en-US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6773863" y="3336925"/>
            <a:ext cx="1952625" cy="106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1689" name="TextBox 3"/>
          <p:cNvSpPr txBox="1">
            <a:spLocks noChangeArrowheads="1"/>
          </p:cNvSpPr>
          <p:nvPr/>
        </p:nvSpPr>
        <p:spPr bwMode="auto">
          <a:xfrm>
            <a:off x="6888163" y="3470275"/>
            <a:ext cx="17399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i="1"/>
              <a:t>Data Table </a:t>
            </a:r>
            <a:r>
              <a:rPr lang="en-US" sz="1600"/>
              <a:t>tool computes these cell values.</a:t>
            </a:r>
          </a:p>
        </p:txBody>
      </p:sp>
      <p:sp>
        <p:nvSpPr>
          <p:cNvPr id="71690" name="TextBox 6"/>
          <p:cNvSpPr txBox="1">
            <a:spLocks noChangeArrowheads="1"/>
          </p:cNvSpPr>
          <p:nvPr/>
        </p:nvSpPr>
        <p:spPr bwMode="auto">
          <a:xfrm>
            <a:off x="1905000" y="5400675"/>
            <a:ext cx="431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Enter B6 for </a:t>
            </a:r>
            <a:r>
              <a:rPr lang="en-US" i="1"/>
              <a:t>Row input cell</a:t>
            </a:r>
            <a:r>
              <a:rPr lang="en-US"/>
              <a:t>. </a:t>
            </a:r>
          </a:p>
          <a:p>
            <a:r>
              <a:rPr lang="en-US"/>
              <a:t>Enter B5 for </a:t>
            </a:r>
            <a:r>
              <a:rPr lang="en-US" i="1"/>
              <a:t>Column input cell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1175" y="12192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8.13 (continued)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A Two-Way Data Table for the Profit Model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72707" name="TextBox 5"/>
          <p:cNvSpPr txBox="1">
            <a:spLocks noChangeArrowheads="1"/>
          </p:cNvSpPr>
          <p:nvPr/>
        </p:nvSpPr>
        <p:spPr bwMode="auto">
          <a:xfrm>
            <a:off x="7773988" y="5997575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8.17b</a:t>
            </a:r>
          </a:p>
        </p:txBody>
      </p:sp>
      <p:sp>
        <p:nvSpPr>
          <p:cNvPr id="72708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2709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7F6F273F-EDB0-476C-BF57-6669B3532A6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27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09800"/>
            <a:ext cx="8140700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Content Placeholder 1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5259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Excel’s </a:t>
            </a:r>
            <a:r>
              <a:rPr lang="en-US" i="1" u="sng" smtClean="0"/>
              <a:t>Scenario Manager</a:t>
            </a:r>
          </a:p>
          <a:p>
            <a:pPr eaLnBrk="1" hangingPunct="1"/>
            <a:r>
              <a:rPr lang="en-US" smtClean="0"/>
              <a:t>Allows creation of scenarios – sets of values that are saved and can be substituted in worksheets.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73731" name="TextBox 5"/>
          <p:cNvSpPr txBox="1">
            <a:spLocks noChangeArrowheads="1"/>
          </p:cNvSpPr>
          <p:nvPr/>
        </p:nvSpPr>
        <p:spPr bwMode="auto">
          <a:xfrm>
            <a:off x="7696200" y="60198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8.18</a:t>
            </a:r>
          </a:p>
        </p:txBody>
      </p:sp>
      <p:sp>
        <p:nvSpPr>
          <p:cNvPr id="73732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3733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FA7A8BDE-A209-46A5-B1B6-7ADA9732E76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37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922588"/>
            <a:ext cx="3703638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5" name="TextBox 2"/>
          <p:cNvSpPr txBox="1">
            <a:spLocks noChangeArrowheads="1"/>
          </p:cNvSpPr>
          <p:nvPr/>
        </p:nvSpPr>
        <p:spPr bwMode="auto">
          <a:xfrm>
            <a:off x="669925" y="2727325"/>
            <a:ext cx="364013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Data</a:t>
            </a:r>
          </a:p>
          <a:p>
            <a:r>
              <a:rPr lang="en-US" i="1"/>
              <a:t>What-If Analysis</a:t>
            </a:r>
          </a:p>
          <a:p>
            <a:r>
              <a:rPr lang="en-US" i="1"/>
              <a:t>Scenario Manager</a:t>
            </a:r>
          </a:p>
          <a:p>
            <a:r>
              <a:rPr lang="en-US" i="1"/>
              <a:t>  Add</a:t>
            </a:r>
          </a:p>
          <a:p>
            <a:r>
              <a:rPr lang="en-US" i="1"/>
              <a:t>  </a:t>
            </a:r>
            <a:r>
              <a:rPr lang="en-US"/>
              <a:t>Enter a</a:t>
            </a:r>
            <a:r>
              <a:rPr lang="en-US" i="1"/>
              <a:t> Scenario Name</a:t>
            </a:r>
          </a:p>
          <a:p>
            <a:r>
              <a:rPr lang="en-US" i="1"/>
              <a:t>  Changing Cells:</a:t>
            </a:r>
          </a:p>
          <a:p>
            <a:r>
              <a:rPr lang="en-US" i="1"/>
              <a:t>      </a:t>
            </a:r>
            <a:r>
              <a:rPr lang="en-US"/>
              <a:t>Enter cell references</a:t>
            </a:r>
          </a:p>
          <a:p>
            <a:r>
              <a:rPr lang="en-US" i="1"/>
              <a:t>      </a:t>
            </a:r>
            <a:r>
              <a:rPr lang="en-US"/>
              <a:t>to include in scenario.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9831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u="sng" dirty="0" smtClean="0">
                <a:ea typeface="+mn-ea"/>
                <a:cs typeface="+mn-cs"/>
              </a:rPr>
              <a:t>Scenario Manager </a:t>
            </a:r>
            <a:r>
              <a:rPr lang="en-US" u="sng" dirty="0" smtClean="0">
                <a:ea typeface="+mn-ea"/>
                <a:cs typeface="+mn-cs"/>
              </a:rPr>
              <a:t>(continued)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After entering </a:t>
            </a:r>
            <a:r>
              <a:rPr lang="en-US" i="1" dirty="0" smtClean="0">
                <a:ea typeface="+mn-ea"/>
                <a:cs typeface="+mn-cs"/>
              </a:rPr>
              <a:t>Changing Cells</a:t>
            </a:r>
            <a:r>
              <a:rPr lang="en-US" dirty="0" smtClean="0">
                <a:ea typeface="+mn-ea"/>
                <a:cs typeface="+mn-cs"/>
              </a:rPr>
              <a:t>,  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a </a:t>
            </a:r>
            <a:r>
              <a:rPr lang="en-US" i="1" dirty="0" smtClean="0">
                <a:ea typeface="+mn-ea"/>
                <a:cs typeface="+mn-cs"/>
              </a:rPr>
              <a:t>Scenario Values </a:t>
            </a:r>
            <a:r>
              <a:rPr lang="en-US" dirty="0" smtClean="0">
                <a:ea typeface="+mn-ea"/>
                <a:cs typeface="+mn-cs"/>
              </a:rPr>
              <a:t>dialog box 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appears.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Enter values for each of the 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changing cells.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From the </a:t>
            </a:r>
            <a:r>
              <a:rPr lang="en-US" i="1" dirty="0" smtClean="0">
                <a:ea typeface="+mn-ea"/>
                <a:cs typeface="+mn-cs"/>
              </a:rPr>
              <a:t>Scenario Manager</a:t>
            </a:r>
            <a:r>
              <a:rPr lang="en-US" dirty="0" smtClean="0">
                <a:ea typeface="+mn-ea"/>
                <a:cs typeface="+mn-cs"/>
              </a:rPr>
              <a:t>,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choose </a:t>
            </a:r>
            <a:r>
              <a:rPr lang="en-US" i="1" dirty="0" smtClean="0">
                <a:ea typeface="+mn-ea"/>
                <a:cs typeface="+mn-cs"/>
              </a:rPr>
              <a:t>Summary.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Choose a </a:t>
            </a:r>
            <a:r>
              <a:rPr lang="en-US" i="1" dirty="0" smtClean="0">
                <a:ea typeface="+mn-ea"/>
                <a:cs typeface="+mn-cs"/>
              </a:rPr>
              <a:t>PivotTable</a:t>
            </a:r>
            <a:r>
              <a:rPr lang="en-US" dirty="0" smtClean="0">
                <a:ea typeface="+mn-ea"/>
                <a:cs typeface="+mn-cs"/>
              </a:rPr>
              <a:t> or </a:t>
            </a:r>
            <a:r>
              <a:rPr lang="en-US" i="1" dirty="0" smtClean="0">
                <a:ea typeface="+mn-ea"/>
                <a:cs typeface="+mn-cs"/>
              </a:rPr>
              <a:t>Summary.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   </a:t>
            </a:r>
            <a:r>
              <a:rPr lang="en-US" dirty="0" smtClean="0">
                <a:ea typeface="+mn-ea"/>
                <a:cs typeface="+mn-cs"/>
              </a:rPr>
              <a:t>Enter </a:t>
            </a:r>
            <a:r>
              <a:rPr lang="en-US" i="1" dirty="0" smtClean="0">
                <a:ea typeface="+mn-ea"/>
                <a:cs typeface="+mn-cs"/>
              </a:rPr>
              <a:t>Results cells</a:t>
            </a:r>
            <a:r>
              <a:rPr lang="en-US" dirty="0" smtClean="0">
                <a:ea typeface="+mn-ea"/>
                <a:cs typeface="+mn-cs"/>
              </a:rPr>
              <a:t> for the output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computations.    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7475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4756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BC12972F-1C66-4468-8B9D-D7BF0ABCF1A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47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9175" y="1211263"/>
            <a:ext cx="257333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514600"/>
            <a:ext cx="2271713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9725" y="4979988"/>
            <a:ext cx="1693863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8.14  Using the Scenario Manager for the Markdown Pricing Model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Evaluate 4 strategies for pricing and discounts on the bathing suits in the </a:t>
            </a:r>
            <a:r>
              <a:rPr lang="en-US" i="1" dirty="0" smtClean="0">
                <a:ea typeface="+mn-ea"/>
                <a:cs typeface="+mn-cs"/>
              </a:rPr>
              <a:t>Markdown Pricing Model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Days at full price</a:t>
            </a:r>
            <a:r>
              <a:rPr lang="en-US" dirty="0" smtClean="0">
                <a:ea typeface="+mn-ea"/>
                <a:cs typeface="+mn-cs"/>
              </a:rPr>
              <a:t>      </a:t>
            </a:r>
            <a:r>
              <a:rPr lang="en-US" u="sng" dirty="0" err="1" smtClean="0">
                <a:ea typeface="+mn-ea"/>
                <a:cs typeface="+mn-cs"/>
              </a:rPr>
              <a:t>Price</a:t>
            </a:r>
            <a:r>
              <a:rPr lang="en-US" u="sng" dirty="0" smtClean="0">
                <a:ea typeface="+mn-ea"/>
                <a:cs typeface="+mn-cs"/>
              </a:rPr>
              <a:t> discount on sale days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10                             10%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20                             20</a:t>
            </a:r>
            <a:r>
              <a:rPr lang="en-US" dirty="0">
                <a:ea typeface="+mn-ea"/>
                <a:cs typeface="+mn-cs"/>
              </a:rPr>
              <a:t>%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30                             30</a:t>
            </a:r>
            <a:r>
              <a:rPr lang="en-US" dirty="0">
                <a:ea typeface="+mn-ea"/>
                <a:cs typeface="+mn-cs"/>
              </a:rPr>
              <a:t>%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40                             40</a:t>
            </a:r>
            <a:r>
              <a:rPr lang="en-US" dirty="0">
                <a:ea typeface="+mn-ea"/>
                <a:cs typeface="+mn-cs"/>
              </a:rPr>
              <a:t>%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7577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5780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7EEF08F0-9A99-4AA2-91F5-7AD0A40EF7C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8.14  (continued)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76803" name="TextBox 5"/>
          <p:cNvSpPr txBox="1">
            <a:spLocks noChangeArrowheads="1"/>
          </p:cNvSpPr>
          <p:nvPr/>
        </p:nvSpPr>
        <p:spPr bwMode="auto">
          <a:xfrm>
            <a:off x="7000875" y="6053138"/>
            <a:ext cx="8286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8.19</a:t>
            </a:r>
          </a:p>
        </p:txBody>
      </p:sp>
      <p:sp>
        <p:nvSpPr>
          <p:cNvPr id="76804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6805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98439748-1A58-47E7-9FDC-DF7DFFA248E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68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01800"/>
            <a:ext cx="6305550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TextBox 2"/>
          <p:cNvSpPr txBox="1">
            <a:spLocks noChangeArrowheads="1"/>
          </p:cNvSpPr>
          <p:nvPr/>
        </p:nvSpPr>
        <p:spPr bwMode="auto">
          <a:xfrm>
            <a:off x="5029200" y="2667000"/>
            <a:ext cx="3352800" cy="3140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In the </a:t>
            </a:r>
            <a:r>
              <a:rPr lang="en-US" sz="1800" i="1"/>
              <a:t>Add Scenario d</a:t>
            </a:r>
            <a:r>
              <a:rPr lang="en-US" sz="1800"/>
              <a:t>ialog box</a:t>
            </a:r>
          </a:p>
          <a:p>
            <a:r>
              <a:rPr lang="en-US" sz="1800" i="1"/>
              <a:t>Scenario Name</a:t>
            </a:r>
            <a:r>
              <a:rPr lang="en-US" sz="1800"/>
              <a:t>:</a:t>
            </a:r>
          </a:p>
          <a:p>
            <a:r>
              <a:rPr lang="en-US" sz="1800"/>
              <a:t>   Ten/ten</a:t>
            </a:r>
          </a:p>
          <a:p>
            <a:r>
              <a:rPr lang="en-US" sz="1800"/>
              <a:t>In the </a:t>
            </a:r>
            <a:r>
              <a:rPr lang="en-US" sz="1800" i="1"/>
              <a:t>Scenario Values </a:t>
            </a:r>
            <a:r>
              <a:rPr lang="en-US" sz="1800"/>
              <a:t>dialog;</a:t>
            </a:r>
          </a:p>
          <a:p>
            <a:r>
              <a:rPr lang="en-US" sz="1800"/>
              <a:t>=E2 for changing cell B7</a:t>
            </a:r>
          </a:p>
          <a:p>
            <a:r>
              <a:rPr lang="en-US" sz="1800"/>
              <a:t>=E3 for changing cell B8</a:t>
            </a:r>
          </a:p>
          <a:p>
            <a:r>
              <a:rPr lang="en-US" sz="1800"/>
              <a:t>Repeat for the other scenarios.</a:t>
            </a:r>
          </a:p>
          <a:p>
            <a:r>
              <a:rPr lang="en-US" sz="1800"/>
              <a:t>Choose </a:t>
            </a:r>
            <a:r>
              <a:rPr lang="en-US" sz="1800" i="1"/>
              <a:t>Summary</a:t>
            </a:r>
            <a:r>
              <a:rPr lang="en-US" sz="1800"/>
              <a:t>.</a:t>
            </a:r>
          </a:p>
          <a:p>
            <a:r>
              <a:rPr lang="en-US" sz="1800"/>
              <a:t>Enter  C33 (total revenue) for</a:t>
            </a:r>
          </a:p>
          <a:p>
            <a:r>
              <a:rPr lang="en-US" sz="1800"/>
              <a:t>   the </a:t>
            </a:r>
            <a:r>
              <a:rPr lang="en-US" sz="1800" i="1"/>
              <a:t>Result cell</a:t>
            </a:r>
            <a:r>
              <a:rPr lang="en-US" sz="1800"/>
              <a:t>.</a:t>
            </a:r>
          </a:p>
          <a:p>
            <a:r>
              <a:rPr lang="en-US" sz="1800"/>
              <a:t>A Summary table is generated.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8.14 (continued)  Using the Scenario Manager for the Markdown Pricing Model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77827" name="TextBox 5"/>
          <p:cNvSpPr txBox="1">
            <a:spLocks noChangeArrowheads="1"/>
          </p:cNvSpPr>
          <p:nvPr/>
        </p:nvSpPr>
        <p:spPr bwMode="auto">
          <a:xfrm>
            <a:off x="7685088" y="4876800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8.20</a:t>
            </a:r>
          </a:p>
        </p:txBody>
      </p:sp>
      <p:sp>
        <p:nvSpPr>
          <p:cNvPr id="77828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7829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E234C1B9-8926-4483-8D95-ACD01CE4B27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78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70163"/>
            <a:ext cx="7915275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66800" y="5257800"/>
            <a:ext cx="6553200" cy="71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The largest profit results from using the Ten/ten strategy.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7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8.1  The Economic Value of a Customer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 restaurant customer dines 6 times a year and spends an average of $50 per visit.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 restaurant realizes a 40% margin on the average bill for food and drinks.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Annual gross profit on a customer = $50(6)(0.40)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                                             = $120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30% of customers do not return each </a:t>
            </a:r>
            <a:r>
              <a:rPr lang="en-US" dirty="0" smtClean="0">
                <a:ea typeface="+mn-ea"/>
                <a:cs typeface="+mn-cs"/>
              </a:rPr>
              <a:t>year.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Average lifetime of a customer = 1/.3 = 3.33 years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Average gross profit for a customer = $120(3.33)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                                               = $400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3277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2772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FB32B0AA-3540-4F34-B908-BF8B378E3EC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Goal Seek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Goal Seek </a:t>
            </a:r>
            <a:r>
              <a:rPr lang="en-US" dirty="0" smtClean="0">
                <a:ea typeface="+mn-ea"/>
                <a:cs typeface="+mn-cs"/>
              </a:rPr>
              <a:t>allows </a:t>
            </a:r>
            <a:r>
              <a:rPr lang="en-US" dirty="0">
                <a:ea typeface="+mn-ea"/>
                <a:cs typeface="+mn-cs"/>
              </a:rPr>
              <a:t>you to alter the data used in a formula in order to find out what the results will be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u="sng" dirty="0">
                <a:ea typeface="+mn-ea"/>
                <a:cs typeface="+mn-cs"/>
              </a:rPr>
              <a:t>S</a:t>
            </a:r>
            <a:r>
              <a:rPr lang="en-US" i="1" u="sng" dirty="0" smtClean="0">
                <a:ea typeface="+mn-ea"/>
                <a:cs typeface="+mn-cs"/>
              </a:rPr>
              <a:t>et cell</a:t>
            </a:r>
            <a:r>
              <a:rPr lang="en-US" dirty="0" smtClean="0">
                <a:ea typeface="+mn-ea"/>
                <a:cs typeface="+mn-cs"/>
              </a:rPr>
              <a:t> contains the formula </a:t>
            </a:r>
            <a:r>
              <a:rPr lang="en-US" dirty="0">
                <a:ea typeface="+mn-ea"/>
                <a:cs typeface="+mn-cs"/>
              </a:rPr>
              <a:t>that will return the result you're </a:t>
            </a:r>
            <a:r>
              <a:rPr lang="en-US" dirty="0" smtClean="0">
                <a:ea typeface="+mn-ea"/>
                <a:cs typeface="+mn-cs"/>
              </a:rPr>
              <a:t>seeking.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u="sng" dirty="0" smtClean="0">
                <a:ea typeface="+mn-ea"/>
                <a:cs typeface="+mn-cs"/>
              </a:rPr>
              <a:t>To value</a:t>
            </a:r>
            <a:r>
              <a:rPr lang="en-US" i="1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is the </a:t>
            </a:r>
            <a:r>
              <a:rPr lang="en-US" dirty="0">
                <a:ea typeface="+mn-ea"/>
                <a:cs typeface="+mn-cs"/>
              </a:rPr>
              <a:t>target value you </a:t>
            </a: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want </a:t>
            </a:r>
            <a:r>
              <a:rPr lang="en-US" dirty="0">
                <a:ea typeface="+mn-ea"/>
                <a:cs typeface="+mn-cs"/>
              </a:rPr>
              <a:t>the formula to </a:t>
            </a:r>
            <a:r>
              <a:rPr lang="en-US" dirty="0" smtClean="0">
                <a:ea typeface="+mn-ea"/>
                <a:cs typeface="+mn-cs"/>
              </a:rPr>
              <a:t>return.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u="sng" dirty="0" smtClean="0">
                <a:ea typeface="+mn-ea"/>
                <a:cs typeface="+mn-cs"/>
              </a:rPr>
              <a:t>By changing cell</a:t>
            </a:r>
            <a:r>
              <a:rPr lang="en-US" i="1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is the </a:t>
            </a:r>
            <a:r>
              <a:rPr lang="en-US" dirty="0">
                <a:ea typeface="+mn-ea"/>
                <a:cs typeface="+mn-cs"/>
              </a:rPr>
              <a:t>location </a:t>
            </a: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of </a:t>
            </a:r>
            <a:r>
              <a:rPr lang="en-US" dirty="0">
                <a:ea typeface="+mn-ea"/>
                <a:cs typeface="+mn-cs"/>
              </a:rPr>
              <a:t>the input value that </a:t>
            </a:r>
            <a:r>
              <a:rPr lang="en-US" dirty="0" smtClean="0">
                <a:ea typeface="+mn-ea"/>
                <a:cs typeface="+mn-cs"/>
              </a:rPr>
              <a:t>Excel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can change </a:t>
            </a:r>
            <a:r>
              <a:rPr lang="en-US" dirty="0">
                <a:ea typeface="+mn-ea"/>
                <a:cs typeface="+mn-cs"/>
              </a:rPr>
              <a:t>to reach the target.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78851" name="TextBox 5"/>
          <p:cNvSpPr txBox="1">
            <a:spLocks noChangeArrowheads="1"/>
          </p:cNvSpPr>
          <p:nvPr/>
        </p:nvSpPr>
        <p:spPr bwMode="auto">
          <a:xfrm>
            <a:off x="7548563" y="5248275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8.21</a:t>
            </a:r>
          </a:p>
        </p:txBody>
      </p:sp>
      <p:sp>
        <p:nvSpPr>
          <p:cNvPr id="78852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8853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312A283E-EF23-4ED7-8F40-06D09C72995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88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1838" y="3433763"/>
            <a:ext cx="259715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Content Placeholder 1"/>
          <p:cNvSpPr>
            <a:spLocks noGrp="1"/>
          </p:cNvSpPr>
          <p:nvPr>
            <p:ph idx="1"/>
          </p:nvPr>
        </p:nvSpPr>
        <p:spPr>
          <a:xfrm>
            <a:off x="457200" y="11795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8.15  Finding the Breakeven Point in the Outsourcing Model</a:t>
            </a:r>
            <a:r>
              <a:rPr lang="en-US" smtClean="0"/>
              <a:t> (using </a:t>
            </a:r>
            <a:r>
              <a:rPr lang="en-US" i="1" smtClean="0"/>
              <a:t>Goal Seek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Find the value of demand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   at which manufacturing 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   cost equals purchased cost</a:t>
            </a:r>
          </a:p>
          <a:p>
            <a:pPr eaLnBrk="1" hangingPunct="1"/>
            <a:r>
              <a:rPr lang="en-US" i="1" smtClean="0"/>
              <a:t>Set cell</a:t>
            </a:r>
            <a:r>
              <a:rPr lang="en-US" smtClean="0"/>
              <a:t>: B19</a:t>
            </a:r>
          </a:p>
          <a:p>
            <a:pPr eaLnBrk="1" hangingPunct="1"/>
            <a:r>
              <a:rPr lang="en-US" i="1" smtClean="0"/>
              <a:t>To value</a:t>
            </a:r>
            <a:r>
              <a:rPr lang="en-US" smtClean="0"/>
              <a:t>: 0</a:t>
            </a:r>
          </a:p>
          <a:p>
            <a:pPr eaLnBrk="1" hangingPunct="1"/>
            <a:r>
              <a:rPr lang="en-US" i="1" smtClean="0"/>
              <a:t>By changing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i="1" smtClean="0"/>
              <a:t>   cell</a:t>
            </a:r>
            <a:r>
              <a:rPr lang="en-US" smtClean="0"/>
              <a:t>: B12.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79875" name="TextBox 5"/>
          <p:cNvSpPr txBox="1">
            <a:spLocks noChangeArrowheads="1"/>
          </p:cNvSpPr>
          <p:nvPr/>
        </p:nvSpPr>
        <p:spPr bwMode="auto">
          <a:xfrm>
            <a:off x="4124325" y="4916488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8.21</a:t>
            </a:r>
          </a:p>
        </p:txBody>
      </p:sp>
      <p:sp>
        <p:nvSpPr>
          <p:cNvPr id="79876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9877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70D85F8C-1AFA-47FB-BCDB-DA42A9EAE2B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98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536950"/>
            <a:ext cx="19812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133600"/>
            <a:ext cx="34004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0" name="TextBox 8"/>
          <p:cNvSpPr txBox="1">
            <a:spLocks noChangeArrowheads="1"/>
          </p:cNvSpPr>
          <p:nvPr/>
        </p:nvSpPr>
        <p:spPr bwMode="auto">
          <a:xfrm>
            <a:off x="7677150" y="5705475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8.22</a:t>
            </a:r>
          </a:p>
        </p:txBody>
      </p:sp>
      <p:sp>
        <p:nvSpPr>
          <p:cNvPr id="79881" name="TextBox 9"/>
          <p:cNvSpPr txBox="1">
            <a:spLocks noChangeArrowheads="1"/>
          </p:cNvSpPr>
          <p:nvPr/>
        </p:nvSpPr>
        <p:spPr bwMode="auto">
          <a:xfrm>
            <a:off x="609600" y="5257800"/>
            <a:ext cx="4343400" cy="71437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The breakeven volume is 1000 units.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8.16  Creating Data Tables with</a:t>
            </a:r>
            <a:r>
              <a:rPr lang="en-US" i="1" u="sng" smtClean="0"/>
              <a:t> Risk Solver Platform</a:t>
            </a:r>
            <a:r>
              <a:rPr lang="en-US" smtClean="0"/>
              <a:t> (for </a:t>
            </a:r>
            <a:r>
              <a:rPr lang="en-US" i="1" smtClean="0"/>
              <a:t>Profit Model)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ea typeface="+mj-ea"/>
                <a:cs typeface="+mj-cs"/>
              </a:rPr>
              <a:t>Model Analysis Using </a:t>
            </a:r>
            <a:r>
              <a:rPr lang="en-US" sz="3000" i="1" dirty="0" smtClean="0">
                <a:ea typeface="+mj-ea"/>
                <a:cs typeface="+mj-cs"/>
              </a:rPr>
              <a:t>Risk Solver Platform</a:t>
            </a:r>
            <a:endParaRPr lang="en-US" sz="3000" i="1" dirty="0">
              <a:ea typeface="+mj-ea"/>
              <a:cs typeface="+mj-cs"/>
            </a:endParaRPr>
          </a:p>
        </p:txBody>
      </p:sp>
      <p:sp>
        <p:nvSpPr>
          <p:cNvPr id="80899" name="TextBox 5"/>
          <p:cNvSpPr txBox="1">
            <a:spLocks noChangeArrowheads="1"/>
          </p:cNvSpPr>
          <p:nvPr/>
        </p:nvSpPr>
        <p:spPr bwMode="auto">
          <a:xfrm>
            <a:off x="7818438" y="4814888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8.2</a:t>
            </a:r>
          </a:p>
        </p:txBody>
      </p:sp>
      <p:sp>
        <p:nvSpPr>
          <p:cNvPr id="80900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0901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1FD63929-6E4B-4B99-9FED-F5251F39454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09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6288" y="1981200"/>
            <a:ext cx="2743200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3" name="TextBox 2"/>
          <p:cNvSpPr txBox="1">
            <a:spLocks noChangeArrowheads="1"/>
          </p:cNvSpPr>
          <p:nvPr/>
        </p:nvSpPr>
        <p:spPr bwMode="auto">
          <a:xfrm>
            <a:off x="587375" y="2182813"/>
            <a:ext cx="51816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Create a one-way data table to evaluate profit as the </a:t>
            </a:r>
            <a:r>
              <a:rPr lang="en-US" u="sng"/>
              <a:t>unit price</a:t>
            </a:r>
            <a:r>
              <a:rPr lang="en-US"/>
              <a:t> is varied between $35 and $45.</a:t>
            </a:r>
          </a:p>
          <a:p>
            <a:pPr>
              <a:spcBef>
                <a:spcPts val="600"/>
              </a:spcBef>
            </a:pPr>
            <a:r>
              <a:rPr lang="en-US" i="1"/>
              <a:t>Risk Solver</a:t>
            </a:r>
          </a:p>
          <a:p>
            <a:r>
              <a:rPr lang="en-US"/>
              <a:t>Select cell B5.</a:t>
            </a:r>
          </a:p>
          <a:p>
            <a:r>
              <a:rPr lang="en-US"/>
              <a:t>Click </a:t>
            </a:r>
            <a:r>
              <a:rPr lang="en-US" i="1"/>
              <a:t>Parameters</a:t>
            </a:r>
            <a:r>
              <a:rPr lang="en-US"/>
              <a:t> in the ribbon.</a:t>
            </a:r>
          </a:p>
          <a:p>
            <a:r>
              <a:rPr lang="en-US"/>
              <a:t>Select </a:t>
            </a:r>
            <a:r>
              <a:rPr lang="en-US" i="1"/>
              <a:t>Sensitivity.</a:t>
            </a:r>
          </a:p>
        </p:txBody>
      </p:sp>
      <p:sp>
        <p:nvSpPr>
          <p:cNvPr id="80904" name="TextBox 8"/>
          <p:cNvSpPr txBox="1">
            <a:spLocks noChangeArrowheads="1"/>
          </p:cNvSpPr>
          <p:nvPr/>
        </p:nvSpPr>
        <p:spPr bwMode="auto">
          <a:xfrm>
            <a:off x="8086725" y="6029325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8.23</a:t>
            </a:r>
          </a:p>
        </p:txBody>
      </p:sp>
      <p:pic>
        <p:nvPicPr>
          <p:cNvPr id="809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132388"/>
            <a:ext cx="84582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505200" y="5287963"/>
            <a:ext cx="533400" cy="77152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8.16 (continued) Creating Data Tables</a:t>
            </a: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ea typeface="+mj-ea"/>
                <a:cs typeface="+mj-cs"/>
              </a:rPr>
              <a:t>Model Analysis Using </a:t>
            </a:r>
            <a:r>
              <a:rPr lang="en-US" sz="3000" i="1" dirty="0" smtClean="0">
                <a:ea typeface="+mj-ea"/>
                <a:cs typeface="+mj-cs"/>
              </a:rPr>
              <a:t>Risk Solver Platform</a:t>
            </a:r>
            <a:endParaRPr lang="en-US" sz="3000" i="1" dirty="0">
              <a:ea typeface="+mj-ea"/>
              <a:cs typeface="+mj-cs"/>
            </a:endParaRPr>
          </a:p>
        </p:txBody>
      </p:sp>
      <p:sp>
        <p:nvSpPr>
          <p:cNvPr id="81923" name="TextBox 5"/>
          <p:cNvSpPr txBox="1">
            <a:spLocks noChangeArrowheads="1"/>
          </p:cNvSpPr>
          <p:nvPr/>
        </p:nvSpPr>
        <p:spPr bwMode="auto">
          <a:xfrm>
            <a:off x="6105525" y="5694363"/>
            <a:ext cx="8286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8.24</a:t>
            </a:r>
          </a:p>
        </p:txBody>
      </p:sp>
      <p:sp>
        <p:nvSpPr>
          <p:cNvPr id="81924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1925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3C249535-9913-46F6-8922-51CF4D45FEE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19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975" y="2590800"/>
            <a:ext cx="54832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7" name="TextBox 7"/>
          <p:cNvSpPr txBox="1">
            <a:spLocks noChangeArrowheads="1"/>
          </p:cNvSpPr>
          <p:nvPr/>
        </p:nvSpPr>
        <p:spPr bwMode="auto">
          <a:xfrm>
            <a:off x="598488" y="2003425"/>
            <a:ext cx="7478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Enter the </a:t>
            </a:r>
            <a:r>
              <a:rPr lang="en-US" i="1"/>
              <a:t>lower</a:t>
            </a:r>
            <a:r>
              <a:rPr lang="en-US"/>
              <a:t> (35) and </a:t>
            </a:r>
            <a:r>
              <a:rPr lang="en-US" i="1"/>
              <a:t>upper</a:t>
            </a:r>
            <a:r>
              <a:rPr lang="en-US"/>
              <a:t> (45) price values.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8.16 (continued) Creating Data Tables</a:t>
            </a:r>
            <a:endParaRPr lang="en-US" i="1" u="sng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ea typeface="+mj-ea"/>
                <a:cs typeface="+mj-cs"/>
              </a:rPr>
              <a:t>Model Analysis Using </a:t>
            </a:r>
            <a:r>
              <a:rPr lang="en-US" sz="3000" i="1" dirty="0" smtClean="0">
                <a:ea typeface="+mj-ea"/>
                <a:cs typeface="+mj-cs"/>
              </a:rPr>
              <a:t>Risk Solver Platform</a:t>
            </a:r>
            <a:endParaRPr lang="en-US" sz="3000" i="1" dirty="0">
              <a:ea typeface="+mj-ea"/>
              <a:cs typeface="+mj-cs"/>
            </a:endParaRPr>
          </a:p>
        </p:txBody>
      </p:sp>
      <p:sp>
        <p:nvSpPr>
          <p:cNvPr id="82947" name="TextBox 5"/>
          <p:cNvSpPr txBox="1">
            <a:spLocks noChangeArrowheads="1"/>
          </p:cNvSpPr>
          <p:nvPr/>
        </p:nvSpPr>
        <p:spPr bwMode="auto">
          <a:xfrm>
            <a:off x="7620000" y="6156325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8.25</a:t>
            </a:r>
          </a:p>
        </p:txBody>
      </p:sp>
      <p:sp>
        <p:nvSpPr>
          <p:cNvPr id="82948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2949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454EAED6-88D1-408B-A7E7-D234AABF95D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29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936750"/>
            <a:ext cx="3195638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1" name="TextBox 7"/>
          <p:cNvSpPr txBox="1">
            <a:spLocks noChangeArrowheads="1"/>
          </p:cNvSpPr>
          <p:nvPr/>
        </p:nvSpPr>
        <p:spPr bwMode="auto">
          <a:xfrm>
            <a:off x="598488" y="1752600"/>
            <a:ext cx="43545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Select cell C22.</a:t>
            </a:r>
            <a:endParaRPr lang="en-US" i="1"/>
          </a:p>
          <a:p>
            <a:r>
              <a:rPr lang="en-US" i="1"/>
              <a:t>   Reports</a:t>
            </a:r>
          </a:p>
          <a:p>
            <a:r>
              <a:rPr lang="en-US" i="1"/>
              <a:t>   Sensitivity</a:t>
            </a:r>
          </a:p>
          <a:p>
            <a:r>
              <a:rPr lang="en-US" i="1"/>
              <a:t>   Parameter Analysis</a:t>
            </a:r>
            <a:r>
              <a:rPr lang="en-US"/>
              <a:t> </a:t>
            </a:r>
          </a:p>
          <a:p>
            <a:r>
              <a:rPr lang="en-US"/>
              <a:t>   </a:t>
            </a:r>
          </a:p>
        </p:txBody>
      </p:sp>
      <p:sp>
        <p:nvSpPr>
          <p:cNvPr id="82952" name="TextBox 8"/>
          <p:cNvSpPr txBox="1">
            <a:spLocks noChangeArrowheads="1"/>
          </p:cNvSpPr>
          <p:nvPr/>
        </p:nvSpPr>
        <p:spPr bwMode="auto">
          <a:xfrm>
            <a:off x="3641725" y="6235700"/>
            <a:ext cx="7572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8.2</a:t>
            </a:r>
          </a:p>
        </p:txBody>
      </p:sp>
      <p:pic>
        <p:nvPicPr>
          <p:cNvPr id="829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7988" y="3402013"/>
            <a:ext cx="27432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6934200" y="2530475"/>
            <a:ext cx="457200" cy="28892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6858000" y="4038600"/>
            <a:ext cx="533400" cy="2286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8.16 (continued) Creating Data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Data Table created by </a:t>
            </a:r>
            <a:r>
              <a:rPr lang="en-US" i="1" smtClean="0"/>
              <a:t>Risk Solver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ea typeface="+mj-ea"/>
                <a:cs typeface="+mj-cs"/>
              </a:rPr>
              <a:t>Model Analysis Using </a:t>
            </a:r>
            <a:r>
              <a:rPr lang="en-US" sz="3000" i="1" dirty="0" smtClean="0">
                <a:ea typeface="+mj-ea"/>
                <a:cs typeface="+mj-cs"/>
              </a:rPr>
              <a:t>Risk Solver Platform</a:t>
            </a:r>
            <a:endParaRPr lang="en-US" sz="3000" i="1" dirty="0">
              <a:ea typeface="+mj-ea"/>
              <a:cs typeface="+mj-cs"/>
            </a:endParaRPr>
          </a:p>
        </p:txBody>
      </p:sp>
      <p:sp>
        <p:nvSpPr>
          <p:cNvPr id="83971" name="TextBox 5"/>
          <p:cNvSpPr txBox="1">
            <a:spLocks noChangeArrowheads="1"/>
          </p:cNvSpPr>
          <p:nvPr/>
        </p:nvSpPr>
        <p:spPr bwMode="auto">
          <a:xfrm>
            <a:off x="5124450" y="5200650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8.26</a:t>
            </a:r>
          </a:p>
        </p:txBody>
      </p:sp>
      <p:sp>
        <p:nvSpPr>
          <p:cNvPr id="83972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3973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3794E9D7-3E6D-4DD3-BE7D-EC78C899627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39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438400"/>
            <a:ext cx="38957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5" name="TextBox 7"/>
          <p:cNvSpPr txBox="1">
            <a:spLocks noChangeArrowheads="1"/>
          </p:cNvSpPr>
          <p:nvPr/>
        </p:nvSpPr>
        <p:spPr bwMode="auto">
          <a:xfrm>
            <a:off x="2401888" y="5446713"/>
            <a:ext cx="2743200" cy="70802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Unit price versus profit</a:t>
            </a:r>
          </a:p>
          <a:p>
            <a:r>
              <a:rPr lang="en-US" sz="2000"/>
              <a:t>when unit cost = $24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8.16 (continued)  Creating Data Tables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3D Chart for a two-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way data table when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</a:t>
            </a:r>
            <a:r>
              <a:rPr lang="en-US" u="sng" dirty="0" smtClean="0">
                <a:ea typeface="+mn-ea"/>
                <a:cs typeface="+mn-cs"/>
              </a:rPr>
              <a:t>both</a:t>
            </a:r>
            <a:r>
              <a:rPr lang="en-US" dirty="0" smtClean="0">
                <a:ea typeface="+mn-ea"/>
                <a:cs typeface="+mn-cs"/>
              </a:rPr>
              <a:t> unit price and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unit cost are varied.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>
                <a:ea typeface="+mn-ea"/>
                <a:cs typeface="+mn-cs"/>
              </a:rPr>
              <a:t>Charts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Sensitivity Analysis</a:t>
            </a:r>
            <a:endParaRPr lang="en-US" i="1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>
                <a:ea typeface="+mn-ea"/>
                <a:cs typeface="+mn-cs"/>
              </a:rPr>
              <a:t>Parameter </a:t>
            </a:r>
            <a:r>
              <a:rPr lang="en-US" i="1" dirty="0" smtClean="0">
                <a:ea typeface="+mn-ea"/>
                <a:cs typeface="+mn-cs"/>
              </a:rPr>
              <a:t>Analysis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Vary parameters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      independently</a:t>
            </a:r>
            <a:endParaRPr lang="en-US" i="1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i="1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ea typeface="+mj-ea"/>
                <a:cs typeface="+mj-cs"/>
              </a:rPr>
              <a:t>Model Analysis Using </a:t>
            </a:r>
            <a:r>
              <a:rPr lang="en-US" sz="3000" i="1" dirty="0" smtClean="0">
                <a:ea typeface="+mj-ea"/>
                <a:cs typeface="+mj-cs"/>
              </a:rPr>
              <a:t>Risk Solver Platform</a:t>
            </a:r>
            <a:endParaRPr lang="en-US" sz="3000" i="1" dirty="0">
              <a:ea typeface="+mj-ea"/>
              <a:cs typeface="+mj-cs"/>
            </a:endParaRPr>
          </a:p>
        </p:txBody>
      </p:sp>
      <p:sp>
        <p:nvSpPr>
          <p:cNvPr id="84995" name="TextBox 5"/>
          <p:cNvSpPr txBox="1">
            <a:spLocks noChangeArrowheads="1"/>
          </p:cNvSpPr>
          <p:nvPr/>
        </p:nvSpPr>
        <p:spPr bwMode="auto">
          <a:xfrm>
            <a:off x="7974013" y="6043613"/>
            <a:ext cx="8286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8.27</a:t>
            </a:r>
          </a:p>
        </p:txBody>
      </p:sp>
      <p:sp>
        <p:nvSpPr>
          <p:cNvPr id="84996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4997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A489BFD4-1C3F-4C18-BD38-F666F5D9980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49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401888"/>
            <a:ext cx="4710113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Tornado Chart</a:t>
            </a:r>
            <a:endParaRPr lang="en-US" i="1" u="sng" smtClean="0"/>
          </a:p>
          <a:p>
            <a:pPr eaLnBrk="1" hangingPunct="1"/>
            <a:r>
              <a:rPr lang="en-US" smtClean="0"/>
              <a:t>Shows the impact that variation in a model input has on some output while holding all other inputs constant.</a:t>
            </a:r>
          </a:p>
          <a:p>
            <a:pPr eaLnBrk="1" hangingPunct="1"/>
            <a:r>
              <a:rPr lang="en-US" smtClean="0"/>
              <a:t>Shows which inputs are the least and most influential on the output.</a:t>
            </a:r>
          </a:p>
          <a:p>
            <a:pPr eaLnBrk="1" hangingPunct="1"/>
            <a:r>
              <a:rPr lang="en-US" smtClean="0"/>
              <a:t>Helps you select the inputs that you would want to further analyze.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ea typeface="+mj-ea"/>
                <a:cs typeface="+mj-cs"/>
              </a:rPr>
              <a:t>Model Analysis Using </a:t>
            </a:r>
            <a:r>
              <a:rPr lang="en-US" sz="3000" i="1" dirty="0" smtClean="0">
                <a:ea typeface="+mj-ea"/>
                <a:cs typeface="+mj-cs"/>
              </a:rPr>
              <a:t>Risk Solver Platform</a:t>
            </a:r>
            <a:endParaRPr lang="en-US" sz="3000" i="1" dirty="0">
              <a:ea typeface="+mj-ea"/>
              <a:cs typeface="+mj-cs"/>
            </a:endParaRPr>
          </a:p>
        </p:txBody>
      </p:sp>
      <p:sp>
        <p:nvSpPr>
          <p:cNvPr id="8601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6020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3FFED68B-135D-4867-9A30-5BDC6FAC598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Content Placeholder 1"/>
          <p:cNvSpPr>
            <a:spLocks noGrp="1"/>
          </p:cNvSpPr>
          <p:nvPr>
            <p:ph idx="1"/>
          </p:nvPr>
        </p:nvSpPr>
        <p:spPr>
          <a:xfrm>
            <a:off x="457200" y="122555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8.17 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Creating a Tornado Chart in</a:t>
            </a:r>
            <a:r>
              <a:rPr lang="en-US" i="1" u="sng" smtClean="0"/>
              <a:t> Risk Solver Platform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ea typeface="+mj-ea"/>
                <a:cs typeface="+mj-cs"/>
              </a:rPr>
              <a:t>Model Analysis Using </a:t>
            </a:r>
            <a:r>
              <a:rPr lang="en-US" sz="3000" i="1" dirty="0" smtClean="0">
                <a:ea typeface="+mj-ea"/>
                <a:cs typeface="+mj-cs"/>
              </a:rPr>
              <a:t>Risk Solver Platform</a:t>
            </a:r>
            <a:endParaRPr lang="en-US" sz="3000" i="1" dirty="0">
              <a:ea typeface="+mj-ea"/>
              <a:cs typeface="+mj-cs"/>
            </a:endParaRPr>
          </a:p>
        </p:txBody>
      </p:sp>
      <p:sp>
        <p:nvSpPr>
          <p:cNvPr id="87043" name="TextBox 5"/>
          <p:cNvSpPr txBox="1">
            <a:spLocks noChangeArrowheads="1"/>
          </p:cNvSpPr>
          <p:nvPr/>
        </p:nvSpPr>
        <p:spPr bwMode="auto">
          <a:xfrm>
            <a:off x="7620000" y="6108700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8.28</a:t>
            </a:r>
          </a:p>
        </p:txBody>
      </p:sp>
      <p:sp>
        <p:nvSpPr>
          <p:cNvPr id="87044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7045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FC4F844E-7ACD-4A7D-8344-F41D8393D7C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70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6450" y="2286000"/>
            <a:ext cx="5102225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7" name="TextBox 2"/>
          <p:cNvSpPr txBox="1">
            <a:spLocks noChangeArrowheads="1"/>
          </p:cNvSpPr>
          <p:nvPr/>
        </p:nvSpPr>
        <p:spPr bwMode="auto">
          <a:xfrm>
            <a:off x="609600" y="2209800"/>
            <a:ext cx="23241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Profit Model</a:t>
            </a:r>
            <a:endParaRPr lang="en-US" sz="1800"/>
          </a:p>
          <a:p>
            <a:pPr>
              <a:spcBef>
                <a:spcPts val="1200"/>
              </a:spcBef>
            </a:pPr>
            <a:r>
              <a:rPr lang="en-US"/>
              <a:t>Select cell C22.</a:t>
            </a:r>
          </a:p>
          <a:p>
            <a:r>
              <a:rPr lang="en-US" i="1"/>
              <a:t>   Parameters</a:t>
            </a:r>
          </a:p>
          <a:p>
            <a:r>
              <a:rPr lang="en-US" i="1"/>
              <a:t>   Identify</a:t>
            </a:r>
          </a:p>
        </p:txBody>
      </p:sp>
      <p:sp>
        <p:nvSpPr>
          <p:cNvPr id="87048" name="TextBox 8"/>
          <p:cNvSpPr txBox="1">
            <a:spLocks noChangeArrowheads="1"/>
          </p:cNvSpPr>
          <p:nvPr/>
        </p:nvSpPr>
        <p:spPr bwMode="auto">
          <a:xfrm>
            <a:off x="609600" y="4030663"/>
            <a:ext cx="2649538" cy="193992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 10% change in unit price (B5)</a:t>
            </a:r>
          </a:p>
          <a:p>
            <a:r>
              <a:rPr lang="en-US"/>
              <a:t>affects profit the most.  Next is unit    cost (B6).</a:t>
            </a:r>
          </a:p>
        </p:txBody>
      </p:sp>
      <p:sp>
        <p:nvSpPr>
          <p:cNvPr id="4" name="Oval 3"/>
          <p:cNvSpPr/>
          <p:nvPr/>
        </p:nvSpPr>
        <p:spPr>
          <a:xfrm>
            <a:off x="6781800" y="5486400"/>
            <a:ext cx="1524000" cy="3048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886200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Data table</a:t>
            </a:r>
          </a:p>
          <a:p>
            <a:pPr eaLnBrk="1" hangingPunct="1"/>
            <a:r>
              <a:rPr lang="en-US" dirty="0" smtClean="0"/>
              <a:t>Exponential function</a:t>
            </a:r>
          </a:p>
          <a:p>
            <a:pPr eaLnBrk="1" hangingPunct="1"/>
            <a:r>
              <a:rPr lang="en-US" dirty="0" smtClean="0"/>
              <a:t>Linear function</a:t>
            </a:r>
          </a:p>
          <a:p>
            <a:pPr eaLnBrk="1" hangingPunct="1"/>
            <a:r>
              <a:rPr lang="en-US" dirty="0" smtClean="0"/>
              <a:t>Logarithmic function</a:t>
            </a:r>
          </a:p>
          <a:p>
            <a:pPr eaLnBrk="1" hangingPunct="1"/>
            <a:r>
              <a:rPr lang="en-US" dirty="0" smtClean="0"/>
              <a:t>Newsvendor problem</a:t>
            </a:r>
          </a:p>
          <a:p>
            <a:pPr eaLnBrk="1" hangingPunct="1"/>
            <a:r>
              <a:rPr lang="en-US" dirty="0" smtClean="0"/>
              <a:t>One-way data table</a:t>
            </a:r>
          </a:p>
          <a:p>
            <a:pPr eaLnBrk="1" hangingPunct="1"/>
            <a:r>
              <a:rPr lang="en-US" dirty="0" smtClean="0"/>
              <a:t>Overbook</a:t>
            </a:r>
          </a:p>
          <a:p>
            <a:pPr eaLnBrk="1" hangingPunct="1"/>
            <a:r>
              <a:rPr lang="en-US" dirty="0" smtClean="0"/>
              <a:t>Parametric sensitivity analysis</a:t>
            </a:r>
          </a:p>
        </p:txBody>
      </p:sp>
      <p:sp>
        <p:nvSpPr>
          <p:cNvPr id="8806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F85B3190-EF72-4B58-94B0-9AA900F7C01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Chapter 8 – Key Terms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88069" name="Content Placeholder 1"/>
          <p:cNvSpPr txBox="1">
            <a:spLocks/>
          </p:cNvSpPr>
          <p:nvPr/>
        </p:nvSpPr>
        <p:spPr bwMode="auto">
          <a:xfrm>
            <a:off x="4724400" y="1447800"/>
            <a:ext cx="3886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Polynomial function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Power function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 i="1"/>
              <a:t>R</a:t>
            </a:r>
            <a:r>
              <a:rPr lang="en-US" sz="2700" baseline="30000"/>
              <a:t>2</a:t>
            </a:r>
            <a:r>
              <a:rPr lang="en-US" sz="2700"/>
              <a:t> (</a:t>
            </a:r>
            <a:r>
              <a:rPr lang="en-US" sz="2700" i="1"/>
              <a:t>R</a:t>
            </a:r>
            <a:r>
              <a:rPr lang="en-US" sz="2700"/>
              <a:t>-squared)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Scenarios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Tornado chart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Two-way data table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Validity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What-if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u="sng" smtClean="0"/>
              <a:t>Example 8.1 (continued)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u="sng" smtClean="0"/>
              <a:t>The Economic Value of a Customer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V</a:t>
            </a:r>
            <a:r>
              <a:rPr lang="en-US" smtClean="0"/>
              <a:t> = value of a loyal customer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R</a:t>
            </a:r>
            <a:r>
              <a:rPr lang="en-US" smtClean="0"/>
              <a:t> = revenue per purchase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F</a:t>
            </a:r>
            <a:r>
              <a:rPr lang="en-US" smtClean="0"/>
              <a:t> = purchase frequency (number visits per year)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M</a:t>
            </a:r>
            <a:r>
              <a:rPr lang="en-US" smtClean="0"/>
              <a:t> = gross profit margin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D</a:t>
            </a:r>
            <a:r>
              <a:rPr lang="en-US" smtClean="0"/>
              <a:t> = defection rate (proportion customers not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          returning each year)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3379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3796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EF352D56-EDC4-45CF-94ED-728FBE1C927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362200"/>
            <a:ext cx="1911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9090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2FBB2CA8-A5EA-4AFA-9BB4-32902C727B6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9091" name="Content Placeholder 1"/>
          <p:cNvSpPr>
            <a:spLocks noGrp="1"/>
          </p:cNvSpPr>
          <p:nvPr>
            <p:ph idx="1"/>
          </p:nvPr>
        </p:nvSpPr>
        <p:spPr>
          <a:xfrm>
            <a:off x="457200" y="1450975"/>
            <a:ext cx="8305800" cy="4797425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en-US" smtClean="0"/>
              <a:t>Recall that PLE produces lawnmowers and a medium size diesel power lawn tractor.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Predict net income for the next 3 years.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Determine which variables are uncertain and might change in the future.  Discuss any assumptions that you make.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Perform what-if, scenario, and parametric sensitivity analysis on the 3 years of net income.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Construct a tornado chart and write a formal report summarizing your results.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Case Study </a:t>
            </a:r>
            <a:br>
              <a:rPr lang="en-US" sz="3200" dirty="0" smtClean="0">
                <a:ea typeface="+mj-ea"/>
                <a:cs typeface="+mj-cs"/>
              </a:rPr>
            </a:br>
            <a:r>
              <a:rPr lang="en-US" sz="3200" dirty="0" smtClean="0">
                <a:ea typeface="+mj-ea"/>
                <a:cs typeface="+mj-cs"/>
              </a:rPr>
              <a:t>Performance Lawn Equipment (8)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89093" name="Picture 3" descr="C:\Documents and Settings\MSB.JSCC\Local Settings\Temporary Internet Files\Content.IE5\EWI7P9AD\MC900297203[1].wmf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7600950" y="1889125"/>
            <a:ext cx="1171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4" descr="C:\Documents and Settings\MSB.JSCC\Local Settings\Temporary Internet Files\Content.IE5\EWI7P9AD\MC900200357[1].wmf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7666038" y="331788"/>
            <a:ext cx="117157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 descr="3293795473_475244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514600"/>
            <a:ext cx="54864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0115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CF9709C5-C0BA-4984-8B01-DF811089177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1"/>
          <p:cNvSpPr>
            <a:spLocks noGrp="1"/>
          </p:cNvSpPr>
          <p:nvPr>
            <p:ph idx="1"/>
          </p:nvPr>
        </p:nvSpPr>
        <p:spPr>
          <a:xfrm>
            <a:off x="476250" y="10668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8.2  A Profit Model</a:t>
            </a:r>
          </a:p>
          <a:p>
            <a:pPr eaLnBrk="1" hangingPunct="1"/>
            <a:r>
              <a:rPr lang="en-US" smtClean="0"/>
              <a:t>Develop a decision model for predicting profit in face of uncertain demand.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3481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4820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8A28613E-980F-464C-BF95-D0DF0A37BD7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7947025" y="5891213"/>
            <a:ext cx="758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8.1</a:t>
            </a: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75" y="3124200"/>
            <a:ext cx="52197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Box 2"/>
          <p:cNvSpPr txBox="1">
            <a:spLocks noChangeArrowheads="1"/>
          </p:cNvSpPr>
          <p:nvPr/>
        </p:nvSpPr>
        <p:spPr bwMode="auto">
          <a:xfrm>
            <a:off x="1012825" y="2503488"/>
            <a:ext cx="1870075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P = </a:t>
            </a:r>
            <a:r>
              <a:rPr lang="en-US"/>
              <a:t>profit</a:t>
            </a:r>
          </a:p>
          <a:p>
            <a:r>
              <a:rPr lang="en-US" i="1"/>
              <a:t>R = </a:t>
            </a:r>
            <a:r>
              <a:rPr lang="en-US"/>
              <a:t>revenue</a:t>
            </a:r>
          </a:p>
          <a:p>
            <a:r>
              <a:rPr lang="en-US" i="1"/>
              <a:t>C = </a:t>
            </a:r>
            <a:r>
              <a:rPr lang="en-US"/>
              <a:t>cost</a:t>
            </a:r>
          </a:p>
        </p:txBody>
      </p:sp>
      <p:sp>
        <p:nvSpPr>
          <p:cNvPr id="34824" name="TextBox 8"/>
          <p:cNvSpPr txBox="1">
            <a:spLocks noChangeArrowheads="1"/>
          </p:cNvSpPr>
          <p:nvPr/>
        </p:nvSpPr>
        <p:spPr bwMode="auto">
          <a:xfrm>
            <a:off x="1012825" y="3703638"/>
            <a:ext cx="2279650" cy="24177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i="1"/>
              <a:t>p = </a:t>
            </a:r>
            <a:r>
              <a:rPr lang="en-US" sz="2200"/>
              <a:t>unit price</a:t>
            </a:r>
          </a:p>
          <a:p>
            <a:r>
              <a:rPr lang="en-US" sz="2200" i="1"/>
              <a:t>c = </a:t>
            </a:r>
            <a:r>
              <a:rPr lang="en-US" sz="2200"/>
              <a:t>unit cost</a:t>
            </a:r>
          </a:p>
          <a:p>
            <a:r>
              <a:rPr lang="en-US" sz="2200" i="1"/>
              <a:t>F = </a:t>
            </a:r>
            <a:r>
              <a:rPr lang="en-US" sz="2200"/>
              <a:t>fixed cost</a:t>
            </a:r>
          </a:p>
          <a:p>
            <a:r>
              <a:rPr lang="en-US" sz="2200" i="1"/>
              <a:t>S = </a:t>
            </a:r>
            <a:r>
              <a:rPr lang="en-US" sz="2200"/>
              <a:t>quantity sold</a:t>
            </a:r>
          </a:p>
          <a:p>
            <a:r>
              <a:rPr lang="en-US" sz="2200" i="1"/>
              <a:t>D = </a:t>
            </a:r>
            <a:r>
              <a:rPr lang="en-US" sz="2200"/>
              <a:t>demand</a:t>
            </a:r>
          </a:p>
          <a:p>
            <a:r>
              <a:rPr lang="en-US" sz="2200" i="1"/>
              <a:t>Q = </a:t>
            </a:r>
            <a:r>
              <a:rPr lang="en-US" sz="2200"/>
              <a:t>quantity </a:t>
            </a:r>
          </a:p>
          <a:p>
            <a:pPr>
              <a:lnSpc>
                <a:spcPts val="2300"/>
              </a:lnSpc>
            </a:pPr>
            <a:r>
              <a:rPr lang="en-US" sz="2200"/>
              <a:t>       produced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dirty="0" smtClean="0"/>
              <a:t>Example 8.2 (continued) A Profit Model</a:t>
            </a:r>
          </a:p>
          <a:p>
            <a:pPr eaLnBrk="1" hangingPunct="1"/>
            <a:r>
              <a:rPr lang="en-US" dirty="0" smtClean="0"/>
              <a:t>Cost = fixed cost + variable cost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dirty="0" smtClean="0"/>
              <a:t>           </a:t>
            </a:r>
            <a:r>
              <a:rPr lang="en-US" i="1" dirty="0" smtClean="0"/>
              <a:t>C</a:t>
            </a:r>
            <a:r>
              <a:rPr lang="en-US" dirty="0" smtClean="0"/>
              <a:t> = </a:t>
            </a:r>
            <a:r>
              <a:rPr lang="en-US" i="1" dirty="0" smtClean="0"/>
              <a:t>F + </a:t>
            </a:r>
            <a:r>
              <a:rPr lang="en-US" i="1" dirty="0" err="1" smtClean="0"/>
              <a:t>cQ</a:t>
            </a:r>
            <a:r>
              <a:rPr lang="en-US" i="1" dirty="0" smtClean="0"/>
              <a:t> </a:t>
            </a:r>
          </a:p>
          <a:p>
            <a:pPr eaLnBrk="1" hangingPunct="1"/>
            <a:r>
              <a:rPr lang="en-US" dirty="0" smtClean="0"/>
              <a:t>Revenue = price times quantity sold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dirty="0" smtClean="0"/>
              <a:t>            </a:t>
            </a:r>
            <a:r>
              <a:rPr lang="en-US" i="1" dirty="0" smtClean="0"/>
              <a:t>R</a:t>
            </a:r>
            <a:r>
              <a:rPr lang="en-US" dirty="0" smtClean="0"/>
              <a:t> = </a:t>
            </a:r>
            <a:r>
              <a:rPr lang="en-US" i="1" dirty="0" err="1" smtClean="0"/>
              <a:t>pS</a:t>
            </a:r>
            <a:endParaRPr lang="en-US" i="1" dirty="0" smtClean="0"/>
          </a:p>
          <a:p>
            <a:pPr eaLnBrk="1" hangingPunct="1"/>
            <a:r>
              <a:rPr lang="en-US" sz="2800" dirty="0" smtClean="0"/>
              <a:t>Quantity sold </a:t>
            </a:r>
            <a:r>
              <a:rPr lang="en-US" sz="2400" dirty="0" smtClean="0"/>
              <a:t>= </a:t>
            </a:r>
            <a:r>
              <a:rPr lang="en-US" sz="2400" dirty="0" smtClean="0"/>
              <a:t>Minimum{</a:t>
            </a:r>
            <a:r>
              <a:rPr lang="en-US" sz="2400" dirty="0" err="1" smtClean="0"/>
              <a:t>demand,quantity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produced</a:t>
            </a:r>
            <a:r>
              <a:rPr lang="en-US" sz="2400" dirty="0" smtClean="0"/>
              <a:t>}</a:t>
            </a:r>
            <a:endParaRPr lang="en-US" sz="2400" dirty="0" smtClean="0"/>
          </a:p>
          <a:p>
            <a:pPr eaLnBrk="1" hangingPunct="1">
              <a:buFont typeface="Wingdings 3" pitchFamily="-72" charset="2"/>
              <a:buNone/>
            </a:pPr>
            <a:r>
              <a:rPr lang="en-US" dirty="0" smtClean="0"/>
              <a:t>            </a:t>
            </a:r>
            <a:r>
              <a:rPr lang="en-US" i="1" dirty="0" smtClean="0"/>
              <a:t>S</a:t>
            </a:r>
            <a:r>
              <a:rPr lang="en-US" dirty="0" smtClean="0"/>
              <a:t> = min{</a:t>
            </a:r>
            <a:r>
              <a:rPr lang="en-US" i="1" dirty="0" smtClean="0"/>
              <a:t>D, Q</a:t>
            </a:r>
            <a:r>
              <a:rPr lang="en-US" dirty="0" smtClean="0"/>
              <a:t>}</a:t>
            </a:r>
          </a:p>
          <a:p>
            <a:pPr eaLnBrk="1" hangingPunct="1"/>
            <a:r>
              <a:rPr lang="en-US" dirty="0" smtClean="0"/>
              <a:t>Profit = Revenue </a:t>
            </a:r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−</a:t>
            </a:r>
            <a:r>
              <a:rPr lang="en-US" dirty="0" smtClean="0"/>
              <a:t> Cost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dirty="0" smtClean="0"/>
              <a:t>           </a:t>
            </a:r>
            <a:r>
              <a:rPr lang="en-US" i="1" dirty="0" smtClean="0"/>
              <a:t>P</a:t>
            </a:r>
            <a:r>
              <a:rPr lang="en-US" dirty="0" smtClean="0"/>
              <a:t> = </a:t>
            </a:r>
            <a:r>
              <a:rPr lang="en-US" i="1" dirty="0" smtClean="0"/>
              <a:t>p</a:t>
            </a:r>
            <a:r>
              <a:rPr lang="en-US" dirty="0" smtClean="0"/>
              <a:t>*min{</a:t>
            </a:r>
            <a:r>
              <a:rPr lang="en-US" i="1" dirty="0" smtClean="0"/>
              <a:t>D, Q</a:t>
            </a:r>
            <a:r>
              <a:rPr lang="en-US" dirty="0" smtClean="0"/>
              <a:t>} </a:t>
            </a:r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− (</a:t>
            </a:r>
            <a:r>
              <a:rPr lang="en-US" i="1" dirty="0" smtClean="0"/>
              <a:t>F + </a:t>
            </a:r>
            <a:r>
              <a:rPr lang="en-US" i="1" dirty="0" err="1" smtClean="0"/>
              <a:t>cQ</a:t>
            </a:r>
            <a:r>
              <a:rPr lang="en-US" i="1" dirty="0" smtClean="0"/>
              <a:t>)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3584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5844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B21EE1C1-939C-4A95-A553-73A42DEBA0A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1"/>
          <p:cNvSpPr>
            <a:spLocks noGrp="1"/>
          </p:cNvSpPr>
          <p:nvPr>
            <p:ph idx="1"/>
          </p:nvPr>
        </p:nvSpPr>
        <p:spPr>
          <a:xfrm>
            <a:off x="533400" y="1157288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u="sng" smtClean="0"/>
              <a:t>Example 8.2 (continued)  A Profit Model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p</a:t>
            </a:r>
            <a:r>
              <a:rPr lang="en-US" smtClean="0"/>
              <a:t> = $40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i="1" smtClean="0"/>
              <a:t>c</a:t>
            </a:r>
            <a:r>
              <a:rPr lang="en-US" smtClean="0"/>
              <a:t> = $24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i="1" smtClean="0"/>
              <a:t>F</a:t>
            </a:r>
            <a:r>
              <a:rPr lang="en-US" smtClean="0"/>
              <a:t> = $400,000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i="1" smtClean="0"/>
              <a:t>D</a:t>
            </a:r>
            <a:r>
              <a:rPr lang="en-US" smtClean="0"/>
              <a:t> = 50,000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i="1" smtClean="0"/>
              <a:t>Q</a:t>
            </a:r>
            <a:r>
              <a:rPr lang="en-US" smtClean="0"/>
              <a:t> = 40,000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u="sng" smtClean="0"/>
              <a:t>Compute</a:t>
            </a:r>
            <a:r>
              <a:rPr lang="en-US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R</a:t>
            </a:r>
            <a:r>
              <a:rPr lang="en-US" smtClean="0"/>
              <a:t> = </a:t>
            </a:r>
            <a:r>
              <a:rPr lang="en-US" i="1" smtClean="0"/>
              <a:t>p</a:t>
            </a:r>
            <a:r>
              <a:rPr lang="en-US" smtClean="0"/>
              <a:t>*min{</a:t>
            </a:r>
            <a:r>
              <a:rPr lang="en-US" i="1" smtClean="0"/>
              <a:t>D,Q</a:t>
            </a:r>
            <a:r>
              <a:rPr lang="en-US" smtClean="0"/>
              <a:t>} 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       = 40(40,000) = 1,600,000 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C = F + cQ = </a:t>
            </a:r>
            <a:r>
              <a:rPr lang="en-US" smtClean="0"/>
              <a:t>1,360,000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    = </a:t>
            </a:r>
            <a:r>
              <a:rPr lang="en-US" smtClean="0"/>
              <a:t>400,000 + 24(40,000)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P = R </a:t>
            </a:r>
            <a:r>
              <a:rPr lang="en-US" i="1" smtClean="0">
                <a:latin typeface="Cambria Math" charset="0"/>
                <a:ea typeface="Cambria Math" charset="0"/>
                <a:cs typeface="Cambria Math" charset="0"/>
              </a:rPr>
              <a:t>− </a:t>
            </a:r>
            <a:r>
              <a:rPr lang="en-US" i="1" smtClean="0"/>
              <a:t>C = </a:t>
            </a:r>
            <a:r>
              <a:rPr lang="en-US" smtClean="0"/>
              <a:t>1,600,000 – 1,360,000 = $240,000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7518400" y="5360988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8.2a</a:t>
            </a:r>
          </a:p>
        </p:txBody>
      </p:sp>
      <p:sp>
        <p:nvSpPr>
          <p:cNvPr id="36868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6869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2925A2C1-AA64-4AD6-AC3E-0B4DEB711E3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828800"/>
            <a:ext cx="3246438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3628</TotalTime>
  <Words>3686</Words>
  <Application>Microsoft Office PowerPoint</Application>
  <PresentationFormat>On-screen Show (4:3)</PresentationFormat>
  <Paragraphs>622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Custom Design</vt:lpstr>
      <vt:lpstr>Concourse</vt:lpstr>
      <vt:lpstr>Chapter 8: Predictive Modeling and Analysis</vt:lpstr>
      <vt:lpstr>PowerPoint Presentation</vt:lpstr>
      <vt:lpstr>Chapter 8 Topics</vt:lpstr>
      <vt:lpstr>Logic-Driven Modeling</vt:lpstr>
      <vt:lpstr>Logic-Driven Modeling</vt:lpstr>
      <vt:lpstr>Logic-Driven Modeling</vt:lpstr>
      <vt:lpstr>Logic-Driven Modeling</vt:lpstr>
      <vt:lpstr>Logic-Driven Modeling</vt:lpstr>
      <vt:lpstr>Logic-Driven Modeling</vt:lpstr>
      <vt:lpstr>Logic-Driven Modeling</vt:lpstr>
      <vt:lpstr>Logic-Driven Modeling</vt:lpstr>
      <vt:lpstr>Logic-Driven Modeling</vt:lpstr>
      <vt:lpstr>Logic-Driven Modeling</vt:lpstr>
      <vt:lpstr>Logic-Driven Modeling</vt:lpstr>
      <vt:lpstr>Logic-Driven Modeling</vt:lpstr>
      <vt:lpstr>Logic-Driven Modeling</vt:lpstr>
      <vt:lpstr>Logic-Driven Modeling</vt:lpstr>
      <vt:lpstr>Logic-Driven Modeling</vt:lpstr>
      <vt:lpstr>Logic-Driven Modeling</vt:lpstr>
      <vt:lpstr>Logic-Driven Modeling</vt:lpstr>
      <vt:lpstr>Logic-Driven Modeling</vt:lpstr>
      <vt:lpstr>Logic-Driven Modeling</vt:lpstr>
      <vt:lpstr>Logic-Driven Modeling</vt:lpstr>
      <vt:lpstr>Data-Driven Modeling</vt:lpstr>
      <vt:lpstr>Data-Driven Modeling</vt:lpstr>
      <vt:lpstr>Data-Driven Modeling</vt:lpstr>
      <vt:lpstr>Data-Driven Modeling</vt:lpstr>
      <vt:lpstr>Data-Driven Modeling</vt:lpstr>
      <vt:lpstr>Data-Driven Modeling</vt:lpstr>
      <vt:lpstr>Data-Driven Modeling</vt:lpstr>
      <vt:lpstr>Data-Driven Modeling</vt:lpstr>
      <vt:lpstr>Data-Driven Modeling</vt:lpstr>
      <vt:lpstr>Data-Driven Modeling</vt:lpstr>
      <vt:lpstr>Data-Driven Modeling</vt:lpstr>
      <vt:lpstr>Analyzing Uncertainty and Model Assumptions</vt:lpstr>
      <vt:lpstr>Analyzing Uncertainty and Model Assumptions</vt:lpstr>
      <vt:lpstr>Analyzing Uncertainty and Model Assumptions</vt:lpstr>
      <vt:lpstr>Analyzing Uncertainty and Model Assumptions</vt:lpstr>
      <vt:lpstr>Analyzing Uncertainty and Model Assumptions</vt:lpstr>
      <vt:lpstr>Analyzing Uncertainty and Model Assumptions</vt:lpstr>
      <vt:lpstr>Analyzing Uncertainty and Model Assumptions</vt:lpstr>
      <vt:lpstr>Analyzing Uncertainty and Model Assumptions</vt:lpstr>
      <vt:lpstr>Analyzing Uncertainty and Model Assumptions</vt:lpstr>
      <vt:lpstr>Analyzing Uncertainty and Model Assumptions</vt:lpstr>
      <vt:lpstr>Analyzing Uncertainty and Model Assumptions</vt:lpstr>
      <vt:lpstr>Analyzing Uncertainty and Model Assumptions</vt:lpstr>
      <vt:lpstr>Analyzing Uncertainty and Model Assumptions</vt:lpstr>
      <vt:lpstr>Analyzing Uncertainty and Model Assumptions</vt:lpstr>
      <vt:lpstr>Analyzing Uncertainty and Model Assumptions</vt:lpstr>
      <vt:lpstr>Analyzing Uncertainty and Model Assumptions</vt:lpstr>
      <vt:lpstr>Analyzing Uncertainty and Model Assumptions</vt:lpstr>
      <vt:lpstr>Model Analysis Using Risk Solver Platform</vt:lpstr>
      <vt:lpstr>Model Analysis Using Risk Solver Platform</vt:lpstr>
      <vt:lpstr>Model Analysis Using Risk Solver Platform</vt:lpstr>
      <vt:lpstr>Model Analysis Using Risk Solver Platform</vt:lpstr>
      <vt:lpstr>Model Analysis Using Risk Solver Platform</vt:lpstr>
      <vt:lpstr>Model Analysis Using Risk Solver Platform</vt:lpstr>
      <vt:lpstr>Model Analysis Using Risk Solver Platform</vt:lpstr>
      <vt:lpstr>Chapter 8 – Key Terms</vt:lpstr>
      <vt:lpstr>Case Study  Performance Lawn Equipment (8)</vt:lpstr>
      <vt:lpstr>PowerPoint Presentation</vt:lpstr>
    </vt:vector>
  </TitlesOfParts>
  <Company>University of South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 to Business Analytics</dc:title>
  <dc:creator>Joan Donohue</dc:creator>
  <cp:lastModifiedBy>R. Andrews</cp:lastModifiedBy>
  <cp:revision>217</cp:revision>
  <cp:lastPrinted>2012-01-27T00:18:15Z</cp:lastPrinted>
  <dcterms:created xsi:type="dcterms:W3CDTF">2011-11-27T17:51:45Z</dcterms:created>
  <dcterms:modified xsi:type="dcterms:W3CDTF">2012-10-10T02:04:53Z</dcterms:modified>
</cp:coreProperties>
</file>