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98" r:id="rId1"/>
  </p:sldMasterIdLst>
  <p:notesMasterIdLst>
    <p:notesMasterId r:id="rId11"/>
  </p:notesMasterIdLst>
  <p:sldIdLst>
    <p:sldId id="256" r:id="rId2"/>
    <p:sldId id="258" r:id="rId3"/>
    <p:sldId id="259" r:id="rId4"/>
    <p:sldId id="261" r:id="rId5"/>
    <p:sldId id="267" r:id="rId6"/>
    <p:sldId id="262" r:id="rId7"/>
    <p:sldId id="263" r:id="rId8"/>
    <p:sldId id="266" r:id="rId9"/>
    <p:sldId id="268"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9576"/>
    <p:restoredTop sz="56897"/>
  </p:normalViewPr>
  <p:slideViewPr>
    <p:cSldViewPr snapToGrid="0" snapToObjects="1">
      <p:cViewPr varScale="1">
        <p:scale>
          <a:sx n="55" d="100"/>
          <a:sy n="55" d="100"/>
        </p:scale>
        <p:origin x="1232" y="1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7C67C54-07BA-CC47-AE94-9D16356E00B6}" type="datetimeFigureOut">
              <a:rPr lang="en-US" smtClean="0"/>
              <a:t>11/29/18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B9F3038-14E8-854E-89FE-22057CD7C199}" type="slidenum">
              <a:rPr lang="en-US" smtClean="0"/>
              <a:t>‹#›</a:t>
            </a:fld>
            <a:endParaRPr lang="en-US"/>
          </a:p>
        </p:txBody>
      </p:sp>
    </p:spTree>
    <p:extLst>
      <p:ext uri="{BB962C8B-B14F-4D97-AF65-F5344CB8AC3E}">
        <p14:creationId xmlns:p14="http://schemas.microsoft.com/office/powerpoint/2010/main" val="34132440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Amyotrophic lateral sclerosis (ALS8) has been linked to the P56S mutation of VAPA and VAPB. The over expression of these VAPs has been seen to cause ER aggregation and inhibit transport of proteins from the ER to the Golgi apparatus. With this aggregation and inhibition our cells cannot function properly as it will not allow proper transport of necessary proteins to sustain cell life. But in order to counteract this it has been found that the FFAT motif helps rescue VAPs as it can encourage the transport of membrane proteins and decrease ER aggregation allow proper folding of proteins.</a:t>
            </a:r>
          </a:p>
        </p:txBody>
      </p:sp>
      <p:sp>
        <p:nvSpPr>
          <p:cNvPr id="4" name="Slide Number Placeholder 3"/>
          <p:cNvSpPr>
            <a:spLocks noGrp="1"/>
          </p:cNvSpPr>
          <p:nvPr>
            <p:ph type="sldNum" sz="quarter" idx="5"/>
          </p:nvPr>
        </p:nvSpPr>
        <p:spPr/>
        <p:txBody>
          <a:bodyPr/>
          <a:lstStyle/>
          <a:p>
            <a:fld id="{9B9F3038-14E8-854E-89FE-22057CD7C199}" type="slidenum">
              <a:rPr lang="en-US" smtClean="0"/>
              <a:t>1</a:t>
            </a:fld>
            <a:endParaRPr lang="en-US"/>
          </a:p>
        </p:txBody>
      </p:sp>
    </p:spTree>
    <p:extLst>
      <p:ext uri="{BB962C8B-B14F-4D97-AF65-F5344CB8AC3E}">
        <p14:creationId xmlns:p14="http://schemas.microsoft.com/office/powerpoint/2010/main" val="37448484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VAPs are Vesicle-associated membrane protein are a small gene family that are characterized by the presence of a N-terminal MSP domain</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They also anchor the ER membranes to microtubules for stability. There are 2 types existing in humans. The A isoform and B isoform</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Now what is the MSP domain</a:t>
            </a:r>
          </a:p>
          <a:p>
            <a:pPr lvl="0"/>
            <a:r>
              <a:rPr lang="en-US" sz="1200" kern="1200" dirty="0">
                <a:solidFill>
                  <a:schemeClr val="tx1"/>
                </a:solidFill>
                <a:effectLst/>
                <a:latin typeface="+mn-lt"/>
                <a:ea typeface="+mn-ea"/>
                <a:cs typeface="+mn-cs"/>
              </a:rPr>
              <a:t>Major sperm protein</a:t>
            </a:r>
          </a:p>
          <a:p>
            <a:pPr lvl="0"/>
            <a:r>
              <a:rPr lang="en-US" sz="1200" kern="1200" dirty="0">
                <a:solidFill>
                  <a:schemeClr val="tx1"/>
                </a:solidFill>
                <a:effectLst/>
                <a:latin typeface="+mn-lt"/>
                <a:ea typeface="+mn-ea"/>
                <a:cs typeface="+mn-cs"/>
              </a:rPr>
              <a:t>molecular complexes that helps in the movement of cells</a:t>
            </a:r>
          </a:p>
          <a:p>
            <a:r>
              <a:rPr lang="en-US" sz="1200" b="1" kern="1200" dirty="0">
                <a:solidFill>
                  <a:schemeClr val="tx1"/>
                </a:solidFill>
                <a:effectLst/>
                <a:latin typeface="+mn-lt"/>
                <a:ea typeface="+mn-ea"/>
                <a:cs typeface="+mn-cs"/>
              </a:rPr>
              <a:t> </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What is the P56S mutation</a:t>
            </a:r>
          </a:p>
          <a:p>
            <a:pPr lvl="0"/>
            <a:r>
              <a:rPr lang="en-US" sz="1200" kern="1200" dirty="0">
                <a:solidFill>
                  <a:schemeClr val="tx1"/>
                </a:solidFill>
                <a:effectLst/>
                <a:latin typeface="+mn-lt"/>
                <a:ea typeface="+mn-ea"/>
                <a:cs typeface="+mn-cs"/>
              </a:rPr>
              <a:t>linked to ALS8</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What is the FFAT motif</a:t>
            </a:r>
          </a:p>
          <a:p>
            <a:pPr lvl="0"/>
            <a:r>
              <a:rPr lang="en-US" sz="1200" kern="1200" dirty="0">
                <a:solidFill>
                  <a:schemeClr val="tx1"/>
                </a:solidFill>
                <a:effectLst/>
                <a:latin typeface="+mn-lt"/>
                <a:ea typeface="+mn-ea"/>
                <a:cs typeface="+mn-cs"/>
              </a:rPr>
              <a:t>The motif is two phenylalanines in an acidic tract</a:t>
            </a:r>
          </a:p>
          <a:p>
            <a:r>
              <a:rPr lang="en-US" sz="1200" kern="1200" dirty="0">
                <a:solidFill>
                  <a:schemeClr val="tx1"/>
                </a:solidFill>
                <a:effectLst/>
                <a:latin typeface="+mn-lt"/>
                <a:ea typeface="+mn-ea"/>
                <a:cs typeface="+mn-cs"/>
              </a:rPr>
              <a:t>It is known to help with counteracting the overexpression of VAPs</a:t>
            </a:r>
            <a:r>
              <a:rPr lang="en-US" dirty="0">
                <a:effectLst/>
              </a:rPr>
              <a:t> </a:t>
            </a:r>
            <a:endParaRPr lang="en-US" dirty="0"/>
          </a:p>
        </p:txBody>
      </p:sp>
      <p:sp>
        <p:nvSpPr>
          <p:cNvPr id="4" name="Slide Number Placeholder 3"/>
          <p:cNvSpPr>
            <a:spLocks noGrp="1"/>
          </p:cNvSpPr>
          <p:nvPr>
            <p:ph type="sldNum" sz="quarter" idx="5"/>
          </p:nvPr>
        </p:nvSpPr>
        <p:spPr/>
        <p:txBody>
          <a:bodyPr/>
          <a:lstStyle/>
          <a:p>
            <a:fld id="{9B9F3038-14E8-854E-89FE-22057CD7C199}" type="slidenum">
              <a:rPr lang="en-US" smtClean="0"/>
              <a:t>2</a:t>
            </a:fld>
            <a:endParaRPr lang="en-US"/>
          </a:p>
        </p:txBody>
      </p:sp>
    </p:spTree>
    <p:extLst>
      <p:ext uri="{BB962C8B-B14F-4D97-AF65-F5344CB8AC3E}">
        <p14:creationId xmlns:p14="http://schemas.microsoft.com/office/powerpoint/2010/main" val="1528620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In order to test this, experiments will need to be done that test how transmembrane proteins diffuse, how soluble proteins diffuse, and with these proteins, whether or not they fold properly when diffusing.</a:t>
            </a:r>
          </a:p>
          <a:p>
            <a:endParaRPr lang="en-US" dirty="0"/>
          </a:p>
        </p:txBody>
      </p:sp>
      <p:sp>
        <p:nvSpPr>
          <p:cNvPr id="4" name="Slide Number Placeholder 3"/>
          <p:cNvSpPr>
            <a:spLocks noGrp="1"/>
          </p:cNvSpPr>
          <p:nvPr>
            <p:ph type="sldNum" sz="quarter" idx="5"/>
          </p:nvPr>
        </p:nvSpPr>
        <p:spPr/>
        <p:txBody>
          <a:bodyPr/>
          <a:lstStyle/>
          <a:p>
            <a:fld id="{9B9F3038-14E8-854E-89FE-22057CD7C199}" type="slidenum">
              <a:rPr lang="en-US" smtClean="0"/>
              <a:t>3</a:t>
            </a:fld>
            <a:endParaRPr lang="en-US"/>
          </a:p>
        </p:txBody>
      </p:sp>
    </p:spTree>
    <p:extLst>
      <p:ext uri="{BB962C8B-B14F-4D97-AF65-F5344CB8AC3E}">
        <p14:creationId xmlns:p14="http://schemas.microsoft.com/office/powerpoint/2010/main" val="99607463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Calreticulin is used in this experiment as it is colocalized with VAPs as it transports in the same place as VAPs</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The experimenters wanted to know the differences between the wildtypes and the P56S behaviors</a:t>
            </a:r>
          </a:p>
          <a:p>
            <a:pPr lvl="0"/>
            <a:r>
              <a:rPr lang="en-US" sz="1200" kern="1200" dirty="0">
                <a:solidFill>
                  <a:schemeClr val="tx1"/>
                </a:solidFill>
                <a:effectLst/>
                <a:latin typeface="+mn-lt"/>
                <a:ea typeface="+mn-ea"/>
                <a:cs typeface="+mn-cs"/>
              </a:rPr>
              <a:t>The difference being how the ER diffuses membrane proteins</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This was done to see how diffusion would change</a:t>
            </a:r>
          </a:p>
          <a:p>
            <a:endParaRPr lang="en-US" dirty="0"/>
          </a:p>
        </p:txBody>
      </p:sp>
      <p:sp>
        <p:nvSpPr>
          <p:cNvPr id="4" name="Slide Number Placeholder 3"/>
          <p:cNvSpPr>
            <a:spLocks noGrp="1"/>
          </p:cNvSpPr>
          <p:nvPr>
            <p:ph type="sldNum" sz="quarter" idx="5"/>
          </p:nvPr>
        </p:nvSpPr>
        <p:spPr/>
        <p:txBody>
          <a:bodyPr/>
          <a:lstStyle/>
          <a:p>
            <a:fld id="{9B9F3038-14E8-854E-89FE-22057CD7C199}" type="slidenum">
              <a:rPr lang="en-US" smtClean="0"/>
              <a:t>4</a:t>
            </a:fld>
            <a:endParaRPr lang="en-US"/>
          </a:p>
        </p:txBody>
      </p:sp>
    </p:spTree>
    <p:extLst>
      <p:ext uri="{BB962C8B-B14F-4D97-AF65-F5344CB8AC3E}">
        <p14:creationId xmlns:p14="http://schemas.microsoft.com/office/powerpoint/2010/main" val="333986578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In order to do amino-fluorescence:</a:t>
            </a:r>
          </a:p>
          <a:p>
            <a:pPr marL="228600" lvl="0" indent="-228600">
              <a:buFont typeface="+mj-lt"/>
              <a:buAutoNum type="arabicPeriod"/>
            </a:pPr>
            <a:r>
              <a:rPr lang="en-US" sz="1200" kern="1200" dirty="0">
                <a:solidFill>
                  <a:schemeClr val="tx1"/>
                </a:solidFill>
                <a:effectLst/>
                <a:latin typeface="+mn-lt"/>
                <a:ea typeface="+mn-ea"/>
                <a:cs typeface="+mn-cs"/>
              </a:rPr>
              <a:t>Flag anti-bodies are attached to the beginning of the proteins of interest (VAPA/VAPB and Calreticulin</a:t>
            </a:r>
            <a:br>
              <a:rPr lang="en-US" sz="1200" kern="1200" dirty="0">
                <a:solidFill>
                  <a:schemeClr val="tx1"/>
                </a:solidFill>
                <a:effectLst/>
                <a:latin typeface="+mn-lt"/>
                <a:ea typeface="+mn-ea"/>
                <a:cs typeface="+mn-cs"/>
              </a:rPr>
            </a:br>
            <a:r>
              <a:rPr lang="en-US" sz="1200" kern="1200" dirty="0">
                <a:solidFill>
                  <a:schemeClr val="tx1"/>
                </a:solidFill>
                <a:effectLst/>
                <a:latin typeface="+mn-lt"/>
                <a:ea typeface="+mn-ea"/>
                <a:cs typeface="+mn-cs"/>
              </a:rPr>
              <a:t>- This is done as there aren’t specific anti-bodies for fluorescence of every protein and/or it is more expensive to do so</a:t>
            </a:r>
          </a:p>
          <a:p>
            <a:pPr marL="228600" lvl="0" indent="-228600">
              <a:buFont typeface="+mj-lt"/>
              <a:buAutoNum type="arabicPeriod"/>
            </a:pPr>
            <a:r>
              <a:rPr lang="en-US" sz="1200" kern="1200" dirty="0">
                <a:solidFill>
                  <a:schemeClr val="tx1"/>
                </a:solidFill>
                <a:effectLst/>
                <a:latin typeface="+mn-lt"/>
                <a:ea typeface="+mn-ea"/>
                <a:cs typeface="+mn-cs"/>
              </a:rPr>
              <a:t>Paraformaldehyde is used to fix the cells allowing cross-linkage of primary amines and stop all movement of proteins in cells</a:t>
            </a:r>
          </a:p>
          <a:p>
            <a:pPr marL="228600" lvl="0" indent="-228600">
              <a:buFont typeface="+mj-lt"/>
              <a:buAutoNum type="arabicPeriod"/>
            </a:pPr>
            <a:r>
              <a:rPr lang="en-US" sz="1200" kern="1200" dirty="0">
                <a:solidFill>
                  <a:schemeClr val="tx1"/>
                </a:solidFill>
                <a:effectLst/>
                <a:latin typeface="+mn-lt"/>
                <a:ea typeface="+mn-ea"/>
                <a:cs typeface="+mn-cs"/>
              </a:rPr>
              <a:t>The cells are then permeabilized through use of the detergent Saponin, which punches holes in the cell to allow for entrance of anti-bodies</a:t>
            </a:r>
          </a:p>
          <a:p>
            <a:pPr marL="228600" lvl="0" indent="-228600">
              <a:buFont typeface="+mj-lt"/>
              <a:buAutoNum type="arabicPeriod"/>
            </a:pPr>
            <a:r>
              <a:rPr lang="en-US" sz="1200" kern="1200" dirty="0">
                <a:solidFill>
                  <a:schemeClr val="tx1"/>
                </a:solidFill>
                <a:effectLst/>
                <a:latin typeface="+mn-lt"/>
                <a:ea typeface="+mn-ea"/>
                <a:cs typeface="+mn-cs"/>
              </a:rPr>
              <a:t>Junk Proteins (Goat serum + albumin) is used to block other proteins from binding to fluorescence anti-bodies</a:t>
            </a:r>
          </a:p>
          <a:p>
            <a:pPr marL="228600" lvl="0" indent="-228600">
              <a:buFont typeface="+mj-lt"/>
              <a:buAutoNum type="arabicPeriod"/>
            </a:pPr>
            <a:r>
              <a:rPr lang="en-US" sz="1200" kern="1200" dirty="0">
                <a:solidFill>
                  <a:schemeClr val="tx1"/>
                </a:solidFill>
                <a:effectLst/>
                <a:latin typeface="+mn-lt"/>
                <a:ea typeface="+mn-ea"/>
                <a:cs typeface="+mn-cs"/>
              </a:rPr>
              <a:t>Primary anti-bodies are </a:t>
            </a:r>
            <a:r>
              <a:rPr lang="en-US" sz="1200" kern="1200" dirty="0" err="1">
                <a:solidFill>
                  <a:schemeClr val="tx1"/>
                </a:solidFill>
                <a:effectLst/>
                <a:latin typeface="+mn-lt"/>
                <a:ea typeface="+mn-ea"/>
                <a:cs typeface="+mn-cs"/>
              </a:rPr>
              <a:t>binded</a:t>
            </a:r>
            <a:endParaRPr lang="en-US" sz="1200" kern="1200" dirty="0">
              <a:solidFill>
                <a:schemeClr val="tx1"/>
              </a:solidFill>
              <a:effectLst/>
              <a:latin typeface="+mn-lt"/>
              <a:ea typeface="+mn-ea"/>
              <a:cs typeface="+mn-cs"/>
            </a:endParaRPr>
          </a:p>
          <a:p>
            <a:pPr marL="228600" lvl="0" indent="-228600">
              <a:buFont typeface="+mj-lt"/>
              <a:buAutoNum type="arabicPeriod"/>
            </a:pPr>
            <a:r>
              <a:rPr lang="en-US" sz="1200" kern="1200" dirty="0">
                <a:solidFill>
                  <a:schemeClr val="tx1"/>
                </a:solidFill>
                <a:effectLst/>
                <a:latin typeface="+mn-lt"/>
                <a:ea typeface="+mn-ea"/>
                <a:cs typeface="+mn-cs"/>
              </a:rPr>
              <a:t>Junk proteins are used again for additional binding</a:t>
            </a:r>
          </a:p>
          <a:p>
            <a:pPr marL="228600" lvl="0" indent="-228600">
              <a:buFont typeface="+mj-lt"/>
              <a:buAutoNum type="arabicPeriod"/>
            </a:pPr>
            <a:r>
              <a:rPr lang="en-US" sz="1200" kern="1200" dirty="0">
                <a:solidFill>
                  <a:schemeClr val="tx1"/>
                </a:solidFill>
                <a:effectLst/>
                <a:latin typeface="+mn-lt"/>
                <a:ea typeface="+mn-ea"/>
                <a:cs typeface="+mn-cs"/>
              </a:rPr>
              <a:t>Secondary antibodies are </a:t>
            </a:r>
            <a:r>
              <a:rPr lang="en-US" sz="1200" kern="1200" dirty="0" err="1">
                <a:solidFill>
                  <a:schemeClr val="tx1"/>
                </a:solidFill>
                <a:effectLst/>
                <a:latin typeface="+mn-lt"/>
                <a:ea typeface="+mn-ea"/>
                <a:cs typeface="+mn-cs"/>
              </a:rPr>
              <a:t>binded</a:t>
            </a:r>
            <a:r>
              <a:rPr lang="en-US" sz="1200" kern="1200" dirty="0">
                <a:solidFill>
                  <a:schemeClr val="tx1"/>
                </a:solidFill>
                <a:effectLst/>
                <a:latin typeface="+mn-lt"/>
                <a:ea typeface="+mn-ea"/>
                <a:cs typeface="+mn-cs"/>
              </a:rPr>
              <a:t> to primary anti-bodies in order to enhance imaging and different colorways</a:t>
            </a:r>
          </a:p>
          <a:p>
            <a:pPr marL="228600" lvl="0" indent="-228600">
              <a:buFont typeface="+mj-lt"/>
              <a:buAutoNum type="arabicPeriod"/>
            </a:pPr>
            <a:r>
              <a:rPr lang="en-US" sz="1200" kern="1200" dirty="0">
                <a:solidFill>
                  <a:schemeClr val="tx1"/>
                </a:solidFill>
                <a:effectLst/>
                <a:latin typeface="+mn-lt"/>
                <a:ea typeface="+mn-ea"/>
                <a:cs typeface="+mn-cs"/>
              </a:rPr>
              <a:t>Confocal Microscope is used for imaging</a:t>
            </a:r>
          </a:p>
          <a:p>
            <a:endParaRPr lang="en-US" dirty="0"/>
          </a:p>
        </p:txBody>
      </p:sp>
      <p:sp>
        <p:nvSpPr>
          <p:cNvPr id="4" name="Slide Number Placeholder 3"/>
          <p:cNvSpPr>
            <a:spLocks noGrp="1"/>
          </p:cNvSpPr>
          <p:nvPr>
            <p:ph type="sldNum" sz="quarter" idx="5"/>
          </p:nvPr>
        </p:nvSpPr>
        <p:spPr/>
        <p:txBody>
          <a:bodyPr/>
          <a:lstStyle/>
          <a:p>
            <a:fld id="{9B9F3038-14E8-854E-89FE-22057CD7C199}" type="slidenum">
              <a:rPr lang="en-US" smtClean="0"/>
              <a:t>5</a:t>
            </a:fld>
            <a:endParaRPr lang="en-US"/>
          </a:p>
        </p:txBody>
      </p:sp>
    </p:spTree>
    <p:extLst>
      <p:ext uri="{BB962C8B-B14F-4D97-AF65-F5344CB8AC3E}">
        <p14:creationId xmlns:p14="http://schemas.microsoft.com/office/powerpoint/2010/main" val="268870946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The VAPB P56S mutation can’t diffuse proteins properly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Addition of FFAT helps in diffusion of VAPB P56S</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Looking at the figure you can see the overlap of the VAPs and Calreticulin from the yellow spots and with all of them but VAPB P56S the proteins exited the ER and Golgi into the membrane</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Looking at VAPB P56S specifically, we can see that the proteins are trapped in the ER</a:t>
            </a:r>
          </a:p>
          <a:p>
            <a:endParaRPr lang="en-US" dirty="0"/>
          </a:p>
        </p:txBody>
      </p:sp>
      <p:sp>
        <p:nvSpPr>
          <p:cNvPr id="4" name="Slide Number Placeholder 3"/>
          <p:cNvSpPr>
            <a:spLocks noGrp="1"/>
          </p:cNvSpPr>
          <p:nvPr>
            <p:ph type="sldNum" sz="quarter" idx="5"/>
          </p:nvPr>
        </p:nvSpPr>
        <p:spPr/>
        <p:txBody>
          <a:bodyPr/>
          <a:lstStyle/>
          <a:p>
            <a:fld id="{9B9F3038-14E8-854E-89FE-22057CD7C199}" type="slidenum">
              <a:rPr lang="en-US" smtClean="0"/>
              <a:t>6</a:t>
            </a:fld>
            <a:endParaRPr lang="en-US"/>
          </a:p>
        </p:txBody>
      </p:sp>
    </p:spTree>
    <p:extLst>
      <p:ext uri="{BB962C8B-B14F-4D97-AF65-F5344CB8AC3E}">
        <p14:creationId xmlns:p14="http://schemas.microsoft.com/office/powerpoint/2010/main" val="117046769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A computer program analyzed the amino fluorescence for the % of cells with ER aggregates</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Looking the table on the right we can see that there is no real aggregation with any of the conditions except the P56S mutation of VAPB.</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VAPB P56S amassed around 70% of cells having aggregates</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With FFAT aggregation is reduced from 70% to around 38%</a:t>
            </a:r>
          </a:p>
          <a:p>
            <a:r>
              <a:rPr lang="en-US" sz="1200" kern="1200" dirty="0">
                <a:solidFill>
                  <a:schemeClr val="tx1"/>
                </a:solidFill>
                <a:effectLst/>
                <a:latin typeface="+mn-lt"/>
                <a:ea typeface="+mn-ea"/>
                <a:cs typeface="+mn-cs"/>
              </a:rPr>
              <a:t> </a:t>
            </a:r>
          </a:p>
          <a:p>
            <a:pPr lvl="0"/>
            <a:r>
              <a:rPr lang="en-US" sz="1200" kern="1200" dirty="0">
                <a:solidFill>
                  <a:schemeClr val="tx1"/>
                </a:solidFill>
                <a:effectLst/>
                <a:latin typeface="+mn-lt"/>
                <a:ea typeface="+mn-ea"/>
                <a:cs typeface="+mn-cs"/>
              </a:rPr>
              <a:t>- Meaning that the FFAT motif helps in removing immobile obstacles by allowing MSP domain fold properly</a:t>
            </a:r>
          </a:p>
          <a:p>
            <a:endParaRPr lang="en-US" dirty="0"/>
          </a:p>
        </p:txBody>
      </p:sp>
      <p:sp>
        <p:nvSpPr>
          <p:cNvPr id="4" name="Slide Number Placeholder 3"/>
          <p:cNvSpPr>
            <a:spLocks noGrp="1"/>
          </p:cNvSpPr>
          <p:nvPr>
            <p:ph type="sldNum" sz="quarter" idx="5"/>
          </p:nvPr>
        </p:nvSpPr>
        <p:spPr/>
        <p:txBody>
          <a:bodyPr/>
          <a:lstStyle/>
          <a:p>
            <a:fld id="{9B9F3038-14E8-854E-89FE-22057CD7C199}" type="slidenum">
              <a:rPr lang="en-US" smtClean="0"/>
              <a:t>7</a:t>
            </a:fld>
            <a:endParaRPr lang="en-US"/>
          </a:p>
        </p:txBody>
      </p:sp>
    </p:spTree>
    <p:extLst>
      <p:ext uri="{BB962C8B-B14F-4D97-AF65-F5344CB8AC3E}">
        <p14:creationId xmlns:p14="http://schemas.microsoft.com/office/powerpoint/2010/main" val="177074083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It is known/confirmed that the FFAT motif alleviates immobile obstacles allowing aggregation to occur less and also in doing so helps with cellular survival as properly folded proteins can pass through the ER/Golgi/Membrane allowing for cellular activity to continue</a:t>
            </a:r>
          </a:p>
          <a:p>
            <a:endParaRPr lang="en-US" dirty="0"/>
          </a:p>
          <a:p>
            <a:r>
              <a:rPr lang="en-US" dirty="0"/>
              <a:t>From the amino fluorescence it’s observed that of all the VAP proteins the P56S mutation of the B isoform cause ER aggregation not allowing the MSP domain to properly fold and go through thus restricting the cell’s movement</a:t>
            </a:r>
          </a:p>
          <a:p>
            <a:endParaRPr lang="en-US" dirty="0"/>
          </a:p>
          <a:p>
            <a:r>
              <a:rPr lang="en-US" dirty="0"/>
              <a:t>The paper proposes a development of a process that administers synthetic FFAT peptides to affected cells in order to help neurons from deteriorating and become a possible treatment/therapeutic option</a:t>
            </a:r>
          </a:p>
          <a:p>
            <a:endParaRPr lang="en-US" dirty="0"/>
          </a:p>
          <a:p>
            <a:endParaRPr lang="en-US" dirty="0"/>
          </a:p>
        </p:txBody>
      </p:sp>
      <p:sp>
        <p:nvSpPr>
          <p:cNvPr id="4" name="Slide Number Placeholder 3"/>
          <p:cNvSpPr>
            <a:spLocks noGrp="1"/>
          </p:cNvSpPr>
          <p:nvPr>
            <p:ph type="sldNum" sz="quarter" idx="5"/>
          </p:nvPr>
        </p:nvSpPr>
        <p:spPr/>
        <p:txBody>
          <a:bodyPr/>
          <a:lstStyle/>
          <a:p>
            <a:fld id="{9B9F3038-14E8-854E-89FE-22057CD7C199}" type="slidenum">
              <a:rPr lang="en-US" smtClean="0"/>
              <a:t>8</a:t>
            </a:fld>
            <a:endParaRPr lang="en-US"/>
          </a:p>
        </p:txBody>
      </p:sp>
    </p:spTree>
    <p:extLst>
      <p:ext uri="{BB962C8B-B14F-4D97-AF65-F5344CB8AC3E}">
        <p14:creationId xmlns:p14="http://schemas.microsoft.com/office/powerpoint/2010/main" val="188982684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B9F3038-14E8-854E-89FE-22057CD7C199}" type="slidenum">
              <a:rPr lang="en-US" smtClean="0"/>
              <a:t>9</a:t>
            </a:fld>
            <a:endParaRPr lang="en-US"/>
          </a:p>
        </p:txBody>
      </p:sp>
    </p:spTree>
    <p:extLst>
      <p:ext uri="{BB962C8B-B14F-4D97-AF65-F5344CB8AC3E}">
        <p14:creationId xmlns:p14="http://schemas.microsoft.com/office/powerpoint/2010/main" val="140576139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duotone>
              <a:prstClr val="black"/>
              <a:schemeClr val="tx2">
                <a:tint val="45000"/>
                <a:satMod val="400000"/>
              </a:schemeClr>
            </a:duotone>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 xmlns:a14="http://schemas.microsoft.com/office/drawing/2010/main">
                <a:solidFill>
                  <a:srgbClr val="FFFFFF"/>
                </a:solidFill>
              </a14:hiddenFill>
            </a:ext>
          </a:extLst>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tx2">
                  <a:lumMod val="50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en-US"/>
              <a:t>Click to edit Master title style</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077511" y="5410201"/>
            <a:ext cx="2743200" cy="365125"/>
          </a:xfrm>
        </p:spPr>
        <p:txBody>
          <a:bodyPr/>
          <a:lstStyle/>
          <a:p>
            <a:fld id="{FFF7C762-FC59-3940-9CCA-7262D22C9E4E}" type="datetimeFigureOut">
              <a:rPr lang="en-US" smtClean="0"/>
              <a:t>11/29/18</a:t>
            </a:fld>
            <a:endParaRPr lang="en-US"/>
          </a:p>
        </p:txBody>
      </p:sp>
      <p:sp>
        <p:nvSpPr>
          <p:cNvPr id="5" name="Footer Placeholder 4"/>
          <p:cNvSpPr>
            <a:spLocks noGrp="1"/>
          </p:cNvSpPr>
          <p:nvPr>
            <p:ph type="ftr" sz="quarter" idx="11"/>
          </p:nvPr>
        </p:nvSpPr>
        <p:spPr>
          <a:xfrm>
            <a:off x="1876424" y="5410201"/>
            <a:ext cx="5124886" cy="365125"/>
          </a:xfrm>
        </p:spPr>
        <p:txBody>
          <a:bodyPr/>
          <a:lstStyle/>
          <a:p>
            <a:endParaRPr lang="en-US"/>
          </a:p>
        </p:txBody>
      </p:sp>
      <p:sp>
        <p:nvSpPr>
          <p:cNvPr id="6" name="Slide Number Placeholder 5"/>
          <p:cNvSpPr>
            <a:spLocks noGrp="1"/>
          </p:cNvSpPr>
          <p:nvPr>
            <p:ph type="sldNum" sz="quarter" idx="12"/>
          </p:nvPr>
        </p:nvSpPr>
        <p:spPr>
          <a:xfrm>
            <a:off x="9896911" y="5410199"/>
            <a:ext cx="771089" cy="365125"/>
          </a:xfrm>
        </p:spPr>
        <p:txBody>
          <a:bodyPr/>
          <a:lstStyle/>
          <a:p>
            <a:fld id="{50ACFEA6-90D0-6C4B-98B0-30AAB1103928}" type="slidenum">
              <a:rPr lang="en-US" smtClean="0"/>
              <a:t>‹#›</a:t>
            </a:fld>
            <a:endParaRPr lang="en-US"/>
          </a:p>
        </p:txBody>
      </p:sp>
    </p:spTree>
    <p:extLst>
      <p:ext uri="{BB962C8B-B14F-4D97-AF65-F5344CB8AC3E}">
        <p14:creationId xmlns:p14="http://schemas.microsoft.com/office/powerpoint/2010/main" val="40509876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en-US"/>
              <a:t>Click icon to add picture</a:t>
            </a:r>
            <a:endParaRPr lang="en-US" dirty="0"/>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FF7C762-FC59-3940-9CCA-7262D22C9E4E}" type="datetimeFigureOut">
              <a:rPr lang="en-US" smtClean="0"/>
              <a:t>11/29/18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ACFEA6-90D0-6C4B-98B0-30AAB1103928}" type="slidenum">
              <a:rPr lang="en-US" smtClean="0"/>
              <a:t>‹#›</a:t>
            </a:fld>
            <a:endParaRPr lang="en-US"/>
          </a:p>
        </p:txBody>
      </p:sp>
    </p:spTree>
    <p:extLst>
      <p:ext uri="{BB962C8B-B14F-4D97-AF65-F5344CB8AC3E}">
        <p14:creationId xmlns:p14="http://schemas.microsoft.com/office/powerpoint/2010/main" val="28718628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en-US"/>
              <a:t>Click to edit Master title style</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FF7C762-FC59-3940-9CCA-7262D22C9E4E}" type="datetimeFigureOut">
              <a:rPr lang="en-US" smtClean="0"/>
              <a:t>11/29/18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ACFEA6-90D0-6C4B-98B0-30AAB1103928}" type="slidenum">
              <a:rPr lang="en-US" smtClean="0"/>
              <a:t>‹#›</a:t>
            </a:fld>
            <a:endParaRPr lang="en-US"/>
          </a:p>
        </p:txBody>
      </p:sp>
    </p:spTree>
    <p:extLst>
      <p:ext uri="{BB962C8B-B14F-4D97-AF65-F5344CB8AC3E}">
        <p14:creationId xmlns:p14="http://schemas.microsoft.com/office/powerpoint/2010/main" val="100179118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FF7C762-FC59-3940-9CCA-7262D22C9E4E}" type="datetimeFigureOut">
              <a:rPr lang="en-US" smtClean="0"/>
              <a:t>11/29/18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ACFEA6-90D0-6C4B-98B0-30AAB1103928}" type="slidenum">
              <a:rPr lang="en-US" smtClean="0"/>
              <a:t>‹#›</a:t>
            </a:fld>
            <a:endParaRPr lang="en-US"/>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277789498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en-US"/>
              <a:t>Click to edit Master title style</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FF7C762-FC59-3940-9CCA-7262D22C9E4E}" type="datetimeFigureOut">
              <a:rPr lang="en-US" smtClean="0"/>
              <a:t>11/29/18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ACFEA6-90D0-6C4B-98B0-30AAB1103928}" type="slidenum">
              <a:rPr lang="en-US" smtClean="0"/>
              <a:t>‹#›</a:t>
            </a:fld>
            <a:endParaRPr lang="en-US"/>
          </a:p>
        </p:txBody>
      </p:sp>
    </p:spTree>
    <p:extLst>
      <p:ext uri="{BB962C8B-B14F-4D97-AF65-F5344CB8AC3E}">
        <p14:creationId xmlns:p14="http://schemas.microsoft.com/office/powerpoint/2010/main" val="226957292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en-US"/>
              <a:t>Click to edit Master title style</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FFF7C762-FC59-3940-9CCA-7262D22C9E4E}" type="datetimeFigureOut">
              <a:rPr lang="en-US" smtClean="0"/>
              <a:t>11/29/18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ACFEA6-90D0-6C4B-98B0-30AAB1103928}" type="slidenum">
              <a:rPr lang="en-US" smtClean="0"/>
              <a:t>‹#›</a:t>
            </a:fld>
            <a:endParaRPr lang="en-US"/>
          </a:p>
        </p:txBody>
      </p:sp>
    </p:spTree>
    <p:extLst>
      <p:ext uri="{BB962C8B-B14F-4D97-AF65-F5344CB8AC3E}">
        <p14:creationId xmlns:p14="http://schemas.microsoft.com/office/powerpoint/2010/main" val="330524009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en-US"/>
              <a:t>Click to edit Master title style</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FFF7C762-FC59-3940-9CCA-7262D22C9E4E}" type="datetimeFigureOut">
              <a:rPr lang="en-US" smtClean="0"/>
              <a:t>11/29/18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ACFEA6-90D0-6C4B-98B0-30AAB1103928}" type="slidenum">
              <a:rPr lang="en-US" smtClean="0"/>
              <a:t>‹#›</a:t>
            </a:fld>
            <a:endParaRPr lang="en-US"/>
          </a:p>
        </p:txBody>
      </p:sp>
    </p:spTree>
    <p:extLst>
      <p:ext uri="{BB962C8B-B14F-4D97-AF65-F5344CB8AC3E}">
        <p14:creationId xmlns:p14="http://schemas.microsoft.com/office/powerpoint/2010/main" val="292121797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FF7C762-FC59-3940-9CCA-7262D22C9E4E}" type="datetimeFigureOut">
              <a:rPr lang="en-US" smtClean="0"/>
              <a:t>11/29/18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ACFEA6-90D0-6C4B-98B0-30AAB1103928}" type="slidenum">
              <a:rPr lang="en-US" smtClean="0"/>
              <a:t>‹#›</a:t>
            </a:fld>
            <a:endParaRPr lang="en-US"/>
          </a:p>
        </p:txBody>
      </p:sp>
    </p:spTree>
    <p:extLst>
      <p:ext uri="{BB962C8B-B14F-4D97-AF65-F5344CB8AC3E}">
        <p14:creationId xmlns:p14="http://schemas.microsoft.com/office/powerpoint/2010/main" val="327212167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FF7C762-FC59-3940-9CCA-7262D22C9E4E}" type="datetimeFigureOut">
              <a:rPr lang="en-US" smtClean="0"/>
              <a:t>11/29/18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ACFEA6-90D0-6C4B-98B0-30AAB1103928}" type="slidenum">
              <a:rPr lang="en-US" smtClean="0"/>
              <a:t>‹#›</a:t>
            </a:fld>
            <a:endParaRPr lang="en-US"/>
          </a:p>
        </p:txBody>
      </p:sp>
    </p:spTree>
    <p:extLst>
      <p:ext uri="{BB962C8B-B14F-4D97-AF65-F5344CB8AC3E}">
        <p14:creationId xmlns:p14="http://schemas.microsoft.com/office/powerpoint/2010/main" val="14837108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FF7C762-FC59-3940-9CCA-7262D22C9E4E}" type="datetimeFigureOut">
              <a:rPr lang="en-US" smtClean="0"/>
              <a:t>11/29/18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ACFEA6-90D0-6C4B-98B0-30AAB1103928}" type="slidenum">
              <a:rPr lang="en-US" smtClean="0"/>
              <a:t>‹#›</a:t>
            </a:fld>
            <a:endParaRPr lang="en-US"/>
          </a:p>
        </p:txBody>
      </p:sp>
    </p:spTree>
    <p:extLst>
      <p:ext uri="{BB962C8B-B14F-4D97-AF65-F5344CB8AC3E}">
        <p14:creationId xmlns:p14="http://schemas.microsoft.com/office/powerpoint/2010/main" val="34495459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FF7C762-FC59-3940-9CCA-7262D22C9E4E}" type="datetimeFigureOut">
              <a:rPr lang="en-US" smtClean="0"/>
              <a:t>11/29/18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ACFEA6-90D0-6C4B-98B0-30AAB1103928}" type="slidenum">
              <a:rPr lang="en-US" smtClean="0"/>
              <a:t>‹#›</a:t>
            </a:fld>
            <a:endParaRPr lang="en-US"/>
          </a:p>
        </p:txBody>
      </p:sp>
    </p:spTree>
    <p:extLst>
      <p:ext uri="{BB962C8B-B14F-4D97-AF65-F5344CB8AC3E}">
        <p14:creationId xmlns:p14="http://schemas.microsoft.com/office/powerpoint/2010/main" val="10110366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FF7C762-FC59-3940-9CCA-7262D22C9E4E}" type="datetimeFigureOut">
              <a:rPr lang="en-US" smtClean="0"/>
              <a:t>11/29/18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ACFEA6-90D0-6C4B-98B0-30AAB1103928}" type="slidenum">
              <a:rPr lang="en-US" smtClean="0"/>
              <a:t>‹#›</a:t>
            </a:fld>
            <a:endParaRPr lang="en-US"/>
          </a:p>
        </p:txBody>
      </p:sp>
    </p:spTree>
    <p:extLst>
      <p:ext uri="{BB962C8B-B14F-4D97-AF65-F5344CB8AC3E}">
        <p14:creationId xmlns:p14="http://schemas.microsoft.com/office/powerpoint/2010/main" val="40728797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en-US"/>
              <a:t>Click to edit Master title style</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41410" y="3073397"/>
            <a:ext cx="4878391" cy="271780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3073397"/>
            <a:ext cx="4875210" cy="271780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FF7C762-FC59-3940-9CCA-7262D22C9E4E}" type="datetimeFigureOut">
              <a:rPr lang="en-US" smtClean="0"/>
              <a:t>11/29/18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ACFEA6-90D0-6C4B-98B0-30AAB1103928}" type="slidenum">
              <a:rPr lang="en-US" smtClean="0"/>
              <a:t>‹#›</a:t>
            </a:fld>
            <a:endParaRPr lang="en-US"/>
          </a:p>
        </p:txBody>
      </p:sp>
    </p:spTree>
    <p:extLst>
      <p:ext uri="{BB962C8B-B14F-4D97-AF65-F5344CB8AC3E}">
        <p14:creationId xmlns:p14="http://schemas.microsoft.com/office/powerpoint/2010/main" val="26449765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FF7C762-FC59-3940-9CCA-7262D22C9E4E}" type="datetimeFigureOut">
              <a:rPr lang="en-US" smtClean="0"/>
              <a:t>11/29/18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ACFEA6-90D0-6C4B-98B0-30AAB1103928}" type="slidenum">
              <a:rPr lang="en-US" smtClean="0"/>
              <a:t>‹#›</a:t>
            </a:fld>
            <a:endParaRPr lang="en-US"/>
          </a:p>
        </p:txBody>
      </p:sp>
    </p:spTree>
    <p:extLst>
      <p:ext uri="{BB962C8B-B14F-4D97-AF65-F5344CB8AC3E}">
        <p14:creationId xmlns:p14="http://schemas.microsoft.com/office/powerpoint/2010/main" val="8707384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FF7C762-FC59-3940-9CCA-7262D22C9E4E}" type="datetimeFigureOut">
              <a:rPr lang="en-US" smtClean="0"/>
              <a:t>11/29/18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ACFEA6-90D0-6C4B-98B0-30AAB1103928}" type="slidenum">
              <a:rPr lang="en-US" smtClean="0"/>
              <a:t>‹#›</a:t>
            </a:fld>
            <a:endParaRPr lang="en-US"/>
          </a:p>
        </p:txBody>
      </p:sp>
    </p:spTree>
    <p:extLst>
      <p:ext uri="{BB962C8B-B14F-4D97-AF65-F5344CB8AC3E}">
        <p14:creationId xmlns:p14="http://schemas.microsoft.com/office/powerpoint/2010/main" val="19431513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FF7C762-FC59-3940-9CCA-7262D22C9E4E}" type="datetimeFigureOut">
              <a:rPr lang="en-US" smtClean="0"/>
              <a:t>11/29/18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ACFEA6-90D0-6C4B-98B0-30AAB1103928}" type="slidenum">
              <a:rPr lang="en-US" smtClean="0"/>
              <a:t>‹#›</a:t>
            </a:fld>
            <a:endParaRPr lang="en-US"/>
          </a:p>
        </p:txBody>
      </p:sp>
    </p:spTree>
    <p:extLst>
      <p:ext uri="{BB962C8B-B14F-4D97-AF65-F5344CB8AC3E}">
        <p14:creationId xmlns:p14="http://schemas.microsoft.com/office/powerpoint/2010/main" val="34290715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FF7C762-FC59-3940-9CCA-7262D22C9E4E}" type="datetimeFigureOut">
              <a:rPr lang="en-US" smtClean="0"/>
              <a:t>11/29/18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ACFEA6-90D0-6C4B-98B0-30AAB1103928}" type="slidenum">
              <a:rPr lang="en-US" smtClean="0"/>
              <a:t>‹#›</a:t>
            </a:fld>
            <a:endParaRPr lang="en-US"/>
          </a:p>
        </p:txBody>
      </p:sp>
    </p:spTree>
    <p:extLst>
      <p:ext uri="{BB962C8B-B14F-4D97-AF65-F5344CB8AC3E}">
        <p14:creationId xmlns:p14="http://schemas.microsoft.com/office/powerpoint/2010/main" val="752390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duotone>
              <a:prstClr val="black"/>
              <a:schemeClr val="tx2">
                <a:tint val="45000"/>
                <a:satMod val="400000"/>
              </a:schemeClr>
            </a:duotone>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 xmlns:a14="http://schemas.microsoft.com/office/drawing/2010/main">
                <a:solidFill>
                  <a:srgbClr val="FFFFFF"/>
                </a:solidFill>
              </a14:hiddenFill>
            </a:ext>
          </a:extLst>
        </p:spPr>
      </p:pic>
      <p:grpSp>
        <p:nvGrpSpPr>
          <p:cNvPr id="8" name="Group 7"/>
          <p:cNvGrpSpPr/>
          <p:nvPr/>
        </p:nvGrpSpPr>
        <p:grpSpPr>
          <a:xfrm>
            <a:off x="-14288" y="0"/>
            <a:ext cx="12053888" cy="6858001"/>
            <a:chOff x="-14288" y="0"/>
            <a:chExt cx="12053888" cy="6858001"/>
          </a:xfrm>
          <a:gradFill flip="none" rotWithShape="1">
            <a:gsLst>
              <a:gs pos="0">
                <a:schemeClr val="tx2"/>
              </a:gs>
              <a:gs pos="100000">
                <a:schemeClr val="tx2">
                  <a:lumMod val="50000"/>
                </a:schemeClr>
              </a:gs>
            </a:gsLst>
            <a:lin ang="5400000" scaled="0"/>
            <a:tileRect/>
          </a:gradFill>
        </p:grpSpPr>
        <p:grpSp>
          <p:nvGrpSpPr>
            <p:cNvPr id="9" name="Group 8"/>
            <p:cNvGrpSpPr/>
            <p:nvPr/>
          </p:nvGrpSpPr>
          <p:grpSpPr>
            <a:xfrm>
              <a:off x="-14288" y="0"/>
              <a:ext cx="1220788" cy="6858001"/>
              <a:chOff x="-14288" y="0"/>
              <a:chExt cx="1220788" cy="6858001"/>
            </a:xfrm>
            <a:grp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p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FFF7C762-FC59-3940-9CCA-7262D22C9E4E}" type="datetimeFigureOut">
              <a:rPr lang="en-US" smtClean="0"/>
              <a:t>11/29/18</a:t>
            </a:fld>
            <a:endParaRPr lang="en-US"/>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50ACFEA6-90D0-6C4B-98B0-30AAB1103928}" type="slidenum">
              <a:rPr lang="en-US" smtClean="0"/>
              <a:t>‹#›</a:t>
            </a:fld>
            <a:endParaRPr lang="en-US"/>
          </a:p>
        </p:txBody>
      </p:sp>
    </p:spTree>
    <p:extLst>
      <p:ext uri="{BB962C8B-B14F-4D97-AF65-F5344CB8AC3E}">
        <p14:creationId xmlns:p14="http://schemas.microsoft.com/office/powerpoint/2010/main" val="3316903950"/>
      </p:ext>
    </p:extLst>
  </p:cSld>
  <p:clrMap bg1="dk1" tx1="lt1" bg2="dk2" tx2="lt2" accent1="accent1" accent2="accent2" accent3="accent3" accent4="accent4" accent5="accent5" accent6="accent6" hlink="hlink" folHlink="folHlink"/>
  <p:sldLayoutIdLst>
    <p:sldLayoutId id="2147483799" r:id="rId1"/>
    <p:sldLayoutId id="2147483800" r:id="rId2"/>
    <p:sldLayoutId id="2147483801" r:id="rId3"/>
    <p:sldLayoutId id="2147483802" r:id="rId4"/>
    <p:sldLayoutId id="2147483803" r:id="rId5"/>
    <p:sldLayoutId id="2147483804" r:id="rId6"/>
    <p:sldLayoutId id="2147483805" r:id="rId7"/>
    <p:sldLayoutId id="2147483806" r:id="rId8"/>
    <p:sldLayoutId id="2147483807" r:id="rId9"/>
    <p:sldLayoutId id="2147483808" r:id="rId10"/>
    <p:sldLayoutId id="2147483809" r:id="rId11"/>
    <p:sldLayoutId id="2147483810" r:id="rId12"/>
    <p:sldLayoutId id="2147483811" r:id="rId13"/>
    <p:sldLayoutId id="2147483812" r:id="rId14"/>
    <p:sldLayoutId id="2147483813" r:id="rId15"/>
    <p:sldLayoutId id="2147483814" r:id="rId16"/>
    <p:sldLayoutId id="2147483815" r:id="rId17"/>
  </p:sldLayoutIdLst>
  <p:txStyles>
    <p:title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3" Type="http://schemas.openxmlformats.org/officeDocument/2006/relationships/image" Target="../media/image6.tiff"/><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6.tiff"/></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7A828F-E145-5F46-ACEB-B28C3A833F9C}"/>
              </a:ext>
            </a:extLst>
          </p:cNvPr>
          <p:cNvSpPr>
            <a:spLocks noGrp="1"/>
          </p:cNvSpPr>
          <p:nvPr>
            <p:ph type="ctrTitle"/>
          </p:nvPr>
        </p:nvSpPr>
        <p:spPr/>
        <p:txBody>
          <a:bodyPr>
            <a:normAutofit fontScale="90000"/>
          </a:bodyPr>
          <a:lstStyle/>
          <a:p>
            <a:r>
              <a:rPr lang="en-US" dirty="0"/>
              <a:t>FFAT rescues VAPA-mediated inhibition of ER-to-</a:t>
            </a:r>
            <a:r>
              <a:rPr lang="en-US" dirty="0" err="1"/>
              <a:t>golgi</a:t>
            </a:r>
            <a:r>
              <a:rPr lang="en-US" dirty="0"/>
              <a:t> transport and VAPB-mediated ER aggregation</a:t>
            </a:r>
          </a:p>
        </p:txBody>
      </p:sp>
      <p:sp>
        <p:nvSpPr>
          <p:cNvPr id="3" name="Subtitle 2">
            <a:extLst>
              <a:ext uri="{FF2B5EF4-FFF2-40B4-BE49-F238E27FC236}">
                <a16:creationId xmlns:a16="http://schemas.microsoft.com/office/drawing/2014/main" id="{FD3B4A34-7B20-EB4F-9500-BFEBECE05C00}"/>
              </a:ext>
            </a:extLst>
          </p:cNvPr>
          <p:cNvSpPr>
            <a:spLocks noGrp="1"/>
          </p:cNvSpPr>
          <p:nvPr>
            <p:ph type="subTitle" idx="1"/>
          </p:nvPr>
        </p:nvSpPr>
        <p:spPr/>
        <p:txBody>
          <a:bodyPr/>
          <a:lstStyle/>
          <a:p>
            <a:r>
              <a:rPr lang="en-US" dirty="0"/>
              <a:t>By: Derek Prosser, </a:t>
            </a:r>
            <a:r>
              <a:rPr lang="en-US" dirty="0" err="1"/>
              <a:t>Duvinh</a:t>
            </a:r>
            <a:r>
              <a:rPr lang="en-US" dirty="0"/>
              <a:t> Tran, Pierre-Yves </a:t>
            </a:r>
            <a:r>
              <a:rPr lang="en-US" dirty="0" err="1"/>
              <a:t>Gougeon</a:t>
            </a:r>
            <a:r>
              <a:rPr lang="en-US" dirty="0"/>
              <a:t>, Carine </a:t>
            </a:r>
            <a:r>
              <a:rPr lang="en-US" dirty="0" err="1"/>
              <a:t>Verly</a:t>
            </a:r>
            <a:r>
              <a:rPr lang="en-US" dirty="0"/>
              <a:t> and Johnny K. </a:t>
            </a:r>
            <a:r>
              <a:rPr lang="en-US" dirty="0" err="1"/>
              <a:t>Ngsee</a:t>
            </a:r>
            <a:endParaRPr lang="en-US" dirty="0"/>
          </a:p>
          <a:p>
            <a:r>
              <a:rPr lang="en-US" dirty="0"/>
              <a:t>Translated By: Sohail Syed</a:t>
            </a:r>
          </a:p>
        </p:txBody>
      </p:sp>
    </p:spTree>
    <p:extLst>
      <p:ext uri="{BB962C8B-B14F-4D97-AF65-F5344CB8AC3E}">
        <p14:creationId xmlns:p14="http://schemas.microsoft.com/office/powerpoint/2010/main" val="25785681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2EBEAE-28F7-CD4A-917F-CCBB391F1826}"/>
              </a:ext>
            </a:extLst>
          </p:cNvPr>
          <p:cNvSpPr>
            <a:spLocks noGrp="1"/>
          </p:cNvSpPr>
          <p:nvPr>
            <p:ph type="title"/>
          </p:nvPr>
        </p:nvSpPr>
        <p:spPr/>
        <p:txBody>
          <a:bodyPr/>
          <a:lstStyle/>
          <a:p>
            <a:r>
              <a:rPr lang="en-US" dirty="0"/>
              <a:t>Precursors</a:t>
            </a:r>
          </a:p>
        </p:txBody>
      </p:sp>
      <p:sp>
        <p:nvSpPr>
          <p:cNvPr id="3" name="Content Placeholder 2">
            <a:extLst>
              <a:ext uri="{FF2B5EF4-FFF2-40B4-BE49-F238E27FC236}">
                <a16:creationId xmlns:a16="http://schemas.microsoft.com/office/drawing/2014/main" id="{ACE269CD-EC8D-2E48-A4A8-DEA42142C69E}"/>
              </a:ext>
            </a:extLst>
          </p:cNvPr>
          <p:cNvSpPr>
            <a:spLocks noGrp="1"/>
          </p:cNvSpPr>
          <p:nvPr>
            <p:ph idx="1"/>
          </p:nvPr>
        </p:nvSpPr>
        <p:spPr>
          <a:xfrm>
            <a:off x="1141413" y="2249487"/>
            <a:ext cx="4295112" cy="3541714"/>
          </a:xfrm>
        </p:spPr>
        <p:txBody>
          <a:bodyPr/>
          <a:lstStyle/>
          <a:p>
            <a:r>
              <a:rPr lang="en-US" dirty="0"/>
              <a:t>What is VAP?</a:t>
            </a:r>
          </a:p>
          <a:p>
            <a:r>
              <a:rPr lang="en-US" dirty="0"/>
              <a:t>What is the MSP domain?</a:t>
            </a:r>
          </a:p>
          <a:p>
            <a:r>
              <a:rPr lang="en-US" dirty="0"/>
              <a:t>What is the P56S mutation</a:t>
            </a:r>
          </a:p>
          <a:p>
            <a:r>
              <a:rPr lang="en-US" dirty="0"/>
              <a:t>What is the FFAT motif?</a:t>
            </a:r>
          </a:p>
          <a:p>
            <a:r>
              <a:rPr lang="en-US" dirty="0"/>
              <a:t>What are immobile obstacles</a:t>
            </a:r>
          </a:p>
          <a:p>
            <a:pPr marL="0" indent="0">
              <a:buNone/>
            </a:pPr>
            <a:endParaRPr lang="en-US" dirty="0"/>
          </a:p>
        </p:txBody>
      </p:sp>
      <p:sp>
        <p:nvSpPr>
          <p:cNvPr id="4" name="Rectangle 3">
            <a:extLst>
              <a:ext uri="{FF2B5EF4-FFF2-40B4-BE49-F238E27FC236}">
                <a16:creationId xmlns:a16="http://schemas.microsoft.com/office/drawing/2014/main" id="{13129B53-26E9-CA45-B63C-6D991A407FF4}"/>
              </a:ext>
            </a:extLst>
          </p:cNvPr>
          <p:cNvSpPr/>
          <p:nvPr/>
        </p:nvSpPr>
        <p:spPr>
          <a:xfrm>
            <a:off x="6450677" y="2097088"/>
            <a:ext cx="4405745" cy="2732117"/>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a:extLst>
              <a:ext uri="{FF2B5EF4-FFF2-40B4-BE49-F238E27FC236}">
                <a16:creationId xmlns:a16="http://schemas.microsoft.com/office/drawing/2014/main" id="{D89694C0-0C1C-6C4E-81B4-5CA445E239FE}"/>
              </a:ext>
            </a:extLst>
          </p:cNvPr>
          <p:cNvSpPr/>
          <p:nvPr/>
        </p:nvSpPr>
        <p:spPr>
          <a:xfrm>
            <a:off x="6616931" y="2249487"/>
            <a:ext cx="377335" cy="37733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a:extLst>
              <a:ext uri="{FF2B5EF4-FFF2-40B4-BE49-F238E27FC236}">
                <a16:creationId xmlns:a16="http://schemas.microsoft.com/office/drawing/2014/main" id="{132401A6-2D4D-9D44-AD3E-163B9081DE20}"/>
              </a:ext>
            </a:extLst>
          </p:cNvPr>
          <p:cNvSpPr/>
          <p:nvPr/>
        </p:nvSpPr>
        <p:spPr>
          <a:xfrm>
            <a:off x="7018712" y="2485014"/>
            <a:ext cx="377335" cy="37733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a:extLst>
              <a:ext uri="{FF2B5EF4-FFF2-40B4-BE49-F238E27FC236}">
                <a16:creationId xmlns:a16="http://schemas.microsoft.com/office/drawing/2014/main" id="{3239138D-80EB-2240-A809-1EC6A21D90BD}"/>
              </a:ext>
            </a:extLst>
          </p:cNvPr>
          <p:cNvSpPr/>
          <p:nvPr/>
        </p:nvSpPr>
        <p:spPr>
          <a:xfrm>
            <a:off x="7035337" y="3731918"/>
            <a:ext cx="377335" cy="37733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a:extLst>
              <a:ext uri="{FF2B5EF4-FFF2-40B4-BE49-F238E27FC236}">
                <a16:creationId xmlns:a16="http://schemas.microsoft.com/office/drawing/2014/main" id="{21DFE9A3-EF0F-F240-9437-6AFC82336E1C}"/>
              </a:ext>
            </a:extLst>
          </p:cNvPr>
          <p:cNvSpPr/>
          <p:nvPr/>
        </p:nvSpPr>
        <p:spPr>
          <a:xfrm>
            <a:off x="7401098" y="3482538"/>
            <a:ext cx="377335" cy="37733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a:extLst>
              <a:ext uri="{FF2B5EF4-FFF2-40B4-BE49-F238E27FC236}">
                <a16:creationId xmlns:a16="http://schemas.microsoft.com/office/drawing/2014/main" id="{724036C9-490F-0E46-B2B9-C9A46E6A3DAC}"/>
              </a:ext>
            </a:extLst>
          </p:cNvPr>
          <p:cNvSpPr/>
          <p:nvPr/>
        </p:nvSpPr>
        <p:spPr>
          <a:xfrm>
            <a:off x="8315492" y="3997927"/>
            <a:ext cx="377335" cy="37733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id="{A0073E64-EA22-F24D-A6FD-714FAACA07C7}"/>
              </a:ext>
            </a:extLst>
          </p:cNvPr>
          <p:cNvSpPr/>
          <p:nvPr/>
        </p:nvSpPr>
        <p:spPr>
          <a:xfrm>
            <a:off x="7949736" y="2268884"/>
            <a:ext cx="377335" cy="37733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a:extLst>
              <a:ext uri="{FF2B5EF4-FFF2-40B4-BE49-F238E27FC236}">
                <a16:creationId xmlns:a16="http://schemas.microsoft.com/office/drawing/2014/main" id="{10EE3534-0E3C-8A44-AF32-6B8A4E632C33}"/>
              </a:ext>
            </a:extLst>
          </p:cNvPr>
          <p:cNvSpPr/>
          <p:nvPr/>
        </p:nvSpPr>
        <p:spPr>
          <a:xfrm>
            <a:off x="8914013" y="2667892"/>
            <a:ext cx="377335" cy="37733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a:extLst>
              <a:ext uri="{FF2B5EF4-FFF2-40B4-BE49-F238E27FC236}">
                <a16:creationId xmlns:a16="http://schemas.microsoft.com/office/drawing/2014/main" id="{3A79BC6C-029B-EE4B-A689-5B9201CD5292}"/>
              </a:ext>
            </a:extLst>
          </p:cNvPr>
          <p:cNvSpPr/>
          <p:nvPr/>
        </p:nvSpPr>
        <p:spPr>
          <a:xfrm>
            <a:off x="6652955" y="4230682"/>
            <a:ext cx="377335" cy="37733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a:extLst>
              <a:ext uri="{FF2B5EF4-FFF2-40B4-BE49-F238E27FC236}">
                <a16:creationId xmlns:a16="http://schemas.microsoft.com/office/drawing/2014/main" id="{1719AA97-A590-F848-A41F-EA244DD554B1}"/>
              </a:ext>
            </a:extLst>
          </p:cNvPr>
          <p:cNvSpPr/>
          <p:nvPr/>
        </p:nvSpPr>
        <p:spPr>
          <a:xfrm>
            <a:off x="8614754" y="3549038"/>
            <a:ext cx="377335" cy="37733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a:extLst>
              <a:ext uri="{FF2B5EF4-FFF2-40B4-BE49-F238E27FC236}">
                <a16:creationId xmlns:a16="http://schemas.microsoft.com/office/drawing/2014/main" id="{38772337-CD48-904A-A530-CFAD47F164E9}"/>
              </a:ext>
            </a:extLst>
          </p:cNvPr>
          <p:cNvSpPr/>
          <p:nvPr/>
        </p:nvSpPr>
        <p:spPr>
          <a:xfrm>
            <a:off x="9379526" y="2335387"/>
            <a:ext cx="377335" cy="37733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a:extLst>
              <a:ext uri="{FF2B5EF4-FFF2-40B4-BE49-F238E27FC236}">
                <a16:creationId xmlns:a16="http://schemas.microsoft.com/office/drawing/2014/main" id="{FD97D36B-D8EB-5C4E-873A-B63FF170A0B1}"/>
              </a:ext>
            </a:extLst>
          </p:cNvPr>
          <p:cNvSpPr/>
          <p:nvPr/>
        </p:nvSpPr>
        <p:spPr>
          <a:xfrm>
            <a:off x="9928163" y="2401887"/>
            <a:ext cx="377335" cy="37733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a:extLst>
              <a:ext uri="{FF2B5EF4-FFF2-40B4-BE49-F238E27FC236}">
                <a16:creationId xmlns:a16="http://schemas.microsoft.com/office/drawing/2014/main" id="{D0137535-D082-E54E-8C05-C5123470FEFB}"/>
              </a:ext>
            </a:extLst>
          </p:cNvPr>
          <p:cNvSpPr/>
          <p:nvPr/>
        </p:nvSpPr>
        <p:spPr>
          <a:xfrm>
            <a:off x="9828415" y="4313814"/>
            <a:ext cx="377335" cy="37733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8" name="Straight Arrow Connector 17">
            <a:extLst>
              <a:ext uri="{FF2B5EF4-FFF2-40B4-BE49-F238E27FC236}">
                <a16:creationId xmlns:a16="http://schemas.microsoft.com/office/drawing/2014/main" id="{094398BA-25F2-9C4E-8A25-25735C10DBC3}"/>
              </a:ext>
            </a:extLst>
          </p:cNvPr>
          <p:cNvCxnSpPr/>
          <p:nvPr/>
        </p:nvCxnSpPr>
        <p:spPr>
          <a:xfrm>
            <a:off x="6094412" y="3463146"/>
            <a:ext cx="711186" cy="0"/>
          </a:xfrm>
          <a:prstGeom prst="straightConnector1">
            <a:avLst/>
          </a:prstGeom>
          <a:ln w="76200">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572C2FD5-B2C1-434A-821B-7C74A2C2B5D4}"/>
              </a:ext>
            </a:extLst>
          </p:cNvPr>
          <p:cNvCxnSpPr/>
          <p:nvPr/>
        </p:nvCxnSpPr>
        <p:spPr>
          <a:xfrm>
            <a:off x="10569430" y="3920585"/>
            <a:ext cx="711186" cy="0"/>
          </a:xfrm>
          <a:prstGeom prst="straightConnector1">
            <a:avLst/>
          </a:prstGeom>
          <a:ln w="76200">
            <a:solidFill>
              <a:schemeClr val="bg1"/>
            </a:solidFill>
            <a:tailEnd type="triangle"/>
          </a:ln>
        </p:spPr>
        <p:style>
          <a:lnRef idx="1">
            <a:schemeClr val="accent1"/>
          </a:lnRef>
          <a:fillRef idx="0">
            <a:schemeClr val="accent1"/>
          </a:fillRef>
          <a:effectRef idx="0">
            <a:schemeClr val="accent1"/>
          </a:effectRef>
          <a:fontRef idx="minor">
            <a:schemeClr val="tx1"/>
          </a:fontRef>
        </p:style>
      </p:cxnSp>
      <p:sp>
        <p:nvSpPr>
          <p:cNvPr id="20" name="Oval 19">
            <a:extLst>
              <a:ext uri="{FF2B5EF4-FFF2-40B4-BE49-F238E27FC236}">
                <a16:creationId xmlns:a16="http://schemas.microsoft.com/office/drawing/2014/main" id="{EFBA7EE4-678D-7543-9A07-0322A15C446C}"/>
              </a:ext>
            </a:extLst>
          </p:cNvPr>
          <p:cNvSpPr/>
          <p:nvPr/>
        </p:nvSpPr>
        <p:spPr>
          <a:xfrm>
            <a:off x="10263441" y="2836924"/>
            <a:ext cx="377335" cy="37733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Oval 20">
            <a:extLst>
              <a:ext uri="{FF2B5EF4-FFF2-40B4-BE49-F238E27FC236}">
                <a16:creationId xmlns:a16="http://schemas.microsoft.com/office/drawing/2014/main" id="{8A20C5F1-E979-6044-A336-46B870A2BB5D}"/>
              </a:ext>
            </a:extLst>
          </p:cNvPr>
          <p:cNvSpPr/>
          <p:nvPr/>
        </p:nvSpPr>
        <p:spPr>
          <a:xfrm>
            <a:off x="9199416" y="4083826"/>
            <a:ext cx="377335" cy="37733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Oval 21">
            <a:extLst>
              <a:ext uri="{FF2B5EF4-FFF2-40B4-BE49-F238E27FC236}">
                <a16:creationId xmlns:a16="http://schemas.microsoft.com/office/drawing/2014/main" id="{40B16F41-B612-4F4F-86DC-B98CBBACBF33}"/>
              </a:ext>
            </a:extLst>
          </p:cNvPr>
          <p:cNvSpPr/>
          <p:nvPr/>
        </p:nvSpPr>
        <p:spPr>
          <a:xfrm>
            <a:off x="10363195" y="4216831"/>
            <a:ext cx="377335" cy="37733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Oval 23">
            <a:extLst>
              <a:ext uri="{FF2B5EF4-FFF2-40B4-BE49-F238E27FC236}">
                <a16:creationId xmlns:a16="http://schemas.microsoft.com/office/drawing/2014/main" id="{48EDD04D-3A38-8840-88FA-94AFFDFFEF8C}"/>
              </a:ext>
            </a:extLst>
          </p:cNvPr>
          <p:cNvSpPr/>
          <p:nvPr/>
        </p:nvSpPr>
        <p:spPr>
          <a:xfrm>
            <a:off x="7949736" y="3551315"/>
            <a:ext cx="377335" cy="37733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Oval 24">
            <a:extLst>
              <a:ext uri="{FF2B5EF4-FFF2-40B4-BE49-F238E27FC236}">
                <a16:creationId xmlns:a16="http://schemas.microsoft.com/office/drawing/2014/main" id="{8FB45BC0-134B-6C46-8EC7-63ADC9AB1FA0}"/>
              </a:ext>
            </a:extLst>
          </p:cNvPr>
          <p:cNvSpPr/>
          <p:nvPr/>
        </p:nvSpPr>
        <p:spPr>
          <a:xfrm>
            <a:off x="8368142" y="2706192"/>
            <a:ext cx="377335" cy="37733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Oval 25">
            <a:extLst>
              <a:ext uri="{FF2B5EF4-FFF2-40B4-BE49-F238E27FC236}">
                <a16:creationId xmlns:a16="http://schemas.microsoft.com/office/drawing/2014/main" id="{DECDDC67-87AF-B048-8BE9-1B391C9BDCCD}"/>
              </a:ext>
            </a:extLst>
          </p:cNvPr>
          <p:cNvSpPr/>
          <p:nvPr/>
        </p:nvSpPr>
        <p:spPr>
          <a:xfrm>
            <a:off x="7570124" y="4202477"/>
            <a:ext cx="377335" cy="37733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Oval 26">
            <a:extLst>
              <a:ext uri="{FF2B5EF4-FFF2-40B4-BE49-F238E27FC236}">
                <a16:creationId xmlns:a16="http://schemas.microsoft.com/office/drawing/2014/main" id="{41D1AEFC-EB31-9648-9F39-74888D0BBC3B}"/>
              </a:ext>
            </a:extLst>
          </p:cNvPr>
          <p:cNvSpPr/>
          <p:nvPr/>
        </p:nvSpPr>
        <p:spPr>
          <a:xfrm>
            <a:off x="10063938" y="3487586"/>
            <a:ext cx="377335" cy="37733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Oval 27">
            <a:extLst>
              <a:ext uri="{FF2B5EF4-FFF2-40B4-BE49-F238E27FC236}">
                <a16:creationId xmlns:a16="http://schemas.microsoft.com/office/drawing/2014/main" id="{1D51C5B6-A3B3-1F44-BE20-98C58EDB1825}"/>
              </a:ext>
            </a:extLst>
          </p:cNvPr>
          <p:cNvSpPr/>
          <p:nvPr/>
        </p:nvSpPr>
        <p:spPr>
          <a:xfrm>
            <a:off x="9482042" y="3071958"/>
            <a:ext cx="377335" cy="37733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Oval 28">
            <a:extLst>
              <a:ext uri="{FF2B5EF4-FFF2-40B4-BE49-F238E27FC236}">
                <a16:creationId xmlns:a16="http://schemas.microsoft.com/office/drawing/2014/main" id="{94BC1D93-E4C3-EF4B-ABF8-FA2F6ED9B0D6}"/>
              </a:ext>
            </a:extLst>
          </p:cNvPr>
          <p:cNvSpPr/>
          <p:nvPr/>
        </p:nvSpPr>
        <p:spPr>
          <a:xfrm>
            <a:off x="7586752" y="2789323"/>
            <a:ext cx="377335" cy="37733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2380707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4"/>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5"/>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6"/>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7"/>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8"/>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9"/>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10"/>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11"/>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12"/>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13"/>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14"/>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15"/>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16"/>
                                        </p:tgtEl>
                                        <p:attrNameLst>
                                          <p:attrName>style.visibility</p:attrName>
                                        </p:attrNameLst>
                                      </p:cBhvr>
                                      <p:to>
                                        <p:strVal val="visible"/>
                                      </p:to>
                                    </p:set>
                                  </p:childTnLst>
                                </p:cTn>
                              </p:par>
                              <p:par>
                                <p:cTn id="55" presetID="1" presetClass="entr" presetSubtype="0" fill="hold" nodeType="withEffect">
                                  <p:stCondLst>
                                    <p:cond delay="0"/>
                                  </p:stCondLst>
                                  <p:childTnLst>
                                    <p:set>
                                      <p:cBhvr>
                                        <p:cTn id="56" dur="1" fill="hold">
                                          <p:stCondLst>
                                            <p:cond delay="0"/>
                                          </p:stCondLst>
                                        </p:cTn>
                                        <p:tgtEl>
                                          <p:spTgt spid="18"/>
                                        </p:tgtEl>
                                        <p:attrNameLst>
                                          <p:attrName>style.visibility</p:attrName>
                                        </p:attrNameLst>
                                      </p:cBhvr>
                                      <p:to>
                                        <p:strVal val="visible"/>
                                      </p:to>
                                    </p:set>
                                  </p:childTnLst>
                                </p:cTn>
                              </p:par>
                              <p:par>
                                <p:cTn id="57" presetID="1" presetClass="entr" presetSubtype="0" fill="hold" nodeType="withEffect">
                                  <p:stCondLst>
                                    <p:cond delay="0"/>
                                  </p:stCondLst>
                                  <p:childTnLst>
                                    <p:set>
                                      <p:cBhvr>
                                        <p:cTn id="58" dur="1" fill="hold">
                                          <p:stCondLst>
                                            <p:cond delay="0"/>
                                          </p:stCondLst>
                                        </p:cTn>
                                        <p:tgtEl>
                                          <p:spTgt spid="19"/>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20"/>
                                        </p:tgtEl>
                                        <p:attrNameLst>
                                          <p:attrName>style.visibility</p:attrName>
                                        </p:attrNameLst>
                                      </p:cBhvr>
                                      <p:to>
                                        <p:strVal val="visible"/>
                                      </p:to>
                                    </p:set>
                                  </p:childTnLst>
                                </p:cTn>
                              </p:par>
                              <p:par>
                                <p:cTn id="61" presetID="1" presetClass="entr" presetSubtype="0" fill="hold" grpId="0" nodeType="withEffect">
                                  <p:stCondLst>
                                    <p:cond delay="0"/>
                                  </p:stCondLst>
                                  <p:childTnLst>
                                    <p:set>
                                      <p:cBhvr>
                                        <p:cTn id="62" dur="1" fill="hold">
                                          <p:stCondLst>
                                            <p:cond delay="0"/>
                                          </p:stCondLst>
                                        </p:cTn>
                                        <p:tgtEl>
                                          <p:spTgt spid="21"/>
                                        </p:tgtEl>
                                        <p:attrNameLst>
                                          <p:attrName>style.visibility</p:attrName>
                                        </p:attrNameLst>
                                      </p:cBhvr>
                                      <p:to>
                                        <p:strVal val="visible"/>
                                      </p:to>
                                    </p:set>
                                  </p:childTnLst>
                                </p:cTn>
                              </p:par>
                              <p:par>
                                <p:cTn id="63" presetID="1" presetClass="entr" presetSubtype="0" fill="hold" grpId="0" nodeType="withEffect">
                                  <p:stCondLst>
                                    <p:cond delay="0"/>
                                  </p:stCondLst>
                                  <p:childTnLst>
                                    <p:set>
                                      <p:cBhvr>
                                        <p:cTn id="64" dur="1" fill="hold">
                                          <p:stCondLst>
                                            <p:cond delay="0"/>
                                          </p:stCondLst>
                                        </p:cTn>
                                        <p:tgtEl>
                                          <p:spTgt spid="22"/>
                                        </p:tgtEl>
                                        <p:attrNameLst>
                                          <p:attrName>style.visibility</p:attrName>
                                        </p:attrNameLst>
                                      </p:cBhvr>
                                      <p:to>
                                        <p:strVal val="visible"/>
                                      </p:to>
                                    </p:set>
                                  </p:childTnLst>
                                </p:cTn>
                              </p:par>
                            </p:childTnLst>
                          </p:cTn>
                        </p:par>
                      </p:childTnLst>
                    </p:cTn>
                  </p:par>
                  <p:par>
                    <p:cTn id="65" fill="hold">
                      <p:stCondLst>
                        <p:cond delay="indefinite"/>
                      </p:stCondLst>
                      <p:childTnLst>
                        <p:par>
                          <p:cTn id="66" fill="hold">
                            <p:stCondLst>
                              <p:cond delay="0"/>
                            </p:stCondLst>
                            <p:childTnLst>
                              <p:par>
                                <p:cTn id="67" presetID="1" presetClass="entr" presetSubtype="0" fill="hold" grpId="0" nodeType="clickEffect">
                                  <p:stCondLst>
                                    <p:cond delay="0"/>
                                  </p:stCondLst>
                                  <p:childTnLst>
                                    <p:set>
                                      <p:cBhvr>
                                        <p:cTn id="68" dur="1" fill="hold">
                                          <p:stCondLst>
                                            <p:cond delay="0"/>
                                          </p:stCondLst>
                                        </p:cTn>
                                        <p:tgtEl>
                                          <p:spTgt spid="29"/>
                                        </p:tgtEl>
                                        <p:attrNameLst>
                                          <p:attrName>style.visibility</p:attrName>
                                        </p:attrNameLst>
                                      </p:cBhvr>
                                      <p:to>
                                        <p:strVal val="visible"/>
                                      </p:to>
                                    </p:set>
                                  </p:childTnLst>
                                </p:cTn>
                              </p:par>
                              <p:par>
                                <p:cTn id="69" presetID="1" presetClass="entr" presetSubtype="0" fill="hold" grpId="0" nodeType="withEffect">
                                  <p:stCondLst>
                                    <p:cond delay="0"/>
                                  </p:stCondLst>
                                  <p:childTnLst>
                                    <p:set>
                                      <p:cBhvr>
                                        <p:cTn id="70" dur="1" fill="hold">
                                          <p:stCondLst>
                                            <p:cond delay="0"/>
                                          </p:stCondLst>
                                        </p:cTn>
                                        <p:tgtEl>
                                          <p:spTgt spid="24"/>
                                        </p:tgtEl>
                                        <p:attrNameLst>
                                          <p:attrName>style.visibility</p:attrName>
                                        </p:attrNameLst>
                                      </p:cBhvr>
                                      <p:to>
                                        <p:strVal val="visible"/>
                                      </p:to>
                                    </p:set>
                                  </p:childTnLst>
                                </p:cTn>
                              </p:par>
                              <p:par>
                                <p:cTn id="71" presetID="1" presetClass="entr" presetSubtype="0" fill="hold" grpId="0" nodeType="withEffect">
                                  <p:stCondLst>
                                    <p:cond delay="0"/>
                                  </p:stCondLst>
                                  <p:childTnLst>
                                    <p:set>
                                      <p:cBhvr>
                                        <p:cTn id="72" dur="1" fill="hold">
                                          <p:stCondLst>
                                            <p:cond delay="0"/>
                                          </p:stCondLst>
                                        </p:cTn>
                                        <p:tgtEl>
                                          <p:spTgt spid="26"/>
                                        </p:tgtEl>
                                        <p:attrNameLst>
                                          <p:attrName>style.visibility</p:attrName>
                                        </p:attrNameLst>
                                      </p:cBhvr>
                                      <p:to>
                                        <p:strVal val="visible"/>
                                      </p:to>
                                    </p:set>
                                  </p:childTnLst>
                                </p:cTn>
                              </p:par>
                              <p:par>
                                <p:cTn id="73" presetID="1" presetClass="entr" presetSubtype="0" fill="hold" grpId="1" nodeType="withEffect">
                                  <p:stCondLst>
                                    <p:cond delay="0"/>
                                  </p:stCondLst>
                                  <p:childTnLst>
                                    <p:set>
                                      <p:cBhvr>
                                        <p:cTn id="74" dur="1" fill="hold">
                                          <p:stCondLst>
                                            <p:cond delay="0"/>
                                          </p:stCondLst>
                                        </p:cTn>
                                        <p:tgtEl>
                                          <p:spTgt spid="22"/>
                                        </p:tgtEl>
                                        <p:attrNameLst>
                                          <p:attrName>style.visibility</p:attrName>
                                        </p:attrNameLst>
                                      </p:cBhvr>
                                      <p:to>
                                        <p:strVal val="visible"/>
                                      </p:to>
                                    </p:set>
                                  </p:childTnLst>
                                </p:cTn>
                              </p:par>
                              <p:par>
                                <p:cTn id="75" presetID="1" presetClass="entr" presetSubtype="0" fill="hold" grpId="0" nodeType="withEffect">
                                  <p:stCondLst>
                                    <p:cond delay="0"/>
                                  </p:stCondLst>
                                  <p:childTnLst>
                                    <p:set>
                                      <p:cBhvr>
                                        <p:cTn id="76" dur="1" fill="hold">
                                          <p:stCondLst>
                                            <p:cond delay="0"/>
                                          </p:stCondLst>
                                        </p:cTn>
                                        <p:tgtEl>
                                          <p:spTgt spid="27"/>
                                        </p:tgtEl>
                                        <p:attrNameLst>
                                          <p:attrName>style.visibility</p:attrName>
                                        </p:attrNameLst>
                                      </p:cBhvr>
                                      <p:to>
                                        <p:strVal val="visible"/>
                                      </p:to>
                                    </p:set>
                                  </p:childTnLst>
                                </p:cTn>
                              </p:par>
                              <p:par>
                                <p:cTn id="77" presetID="1" presetClass="entr" presetSubtype="0" fill="hold" grpId="0" nodeType="withEffect">
                                  <p:stCondLst>
                                    <p:cond delay="0"/>
                                  </p:stCondLst>
                                  <p:childTnLst>
                                    <p:set>
                                      <p:cBhvr>
                                        <p:cTn id="78" dur="1" fill="hold">
                                          <p:stCondLst>
                                            <p:cond delay="0"/>
                                          </p:stCondLst>
                                        </p:cTn>
                                        <p:tgtEl>
                                          <p:spTgt spid="28"/>
                                        </p:tgtEl>
                                        <p:attrNameLst>
                                          <p:attrName>style.visibility</p:attrName>
                                        </p:attrNameLst>
                                      </p:cBhvr>
                                      <p:to>
                                        <p:strVal val="visible"/>
                                      </p:to>
                                    </p:set>
                                  </p:childTnLst>
                                </p:cTn>
                              </p:par>
                              <p:par>
                                <p:cTn id="79" presetID="1" presetClass="entr" presetSubtype="0" fill="hold" grpId="0" nodeType="withEffect">
                                  <p:stCondLst>
                                    <p:cond delay="0"/>
                                  </p:stCondLst>
                                  <p:childTnLst>
                                    <p:set>
                                      <p:cBhvr>
                                        <p:cTn id="80" dur="1" fill="hold">
                                          <p:stCondLst>
                                            <p:cond delay="0"/>
                                          </p:stCondLst>
                                        </p:cTn>
                                        <p:tgtEl>
                                          <p:spTgt spid="2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animBg="1"/>
      <p:bldP spid="5" grpId="0" animBg="1"/>
      <p:bldP spid="6" grpId="0" animBg="1"/>
      <p:bldP spid="7" grpId="0" animBg="1"/>
      <p:bldP spid="8" grpId="0" animBg="1"/>
      <p:bldP spid="9" grpId="0" animBg="1"/>
      <p:bldP spid="10" grpId="0" animBg="1"/>
      <p:bldP spid="11" grpId="0" animBg="1"/>
      <p:bldP spid="12" grpId="0" animBg="1"/>
      <p:bldP spid="13" grpId="0" animBg="1"/>
      <p:bldP spid="14" grpId="0" animBg="1"/>
      <p:bldP spid="15" grpId="0" animBg="1"/>
      <p:bldP spid="16" grpId="0" animBg="1"/>
      <p:bldP spid="20" grpId="0" animBg="1"/>
      <p:bldP spid="21" grpId="0" animBg="1"/>
      <p:bldP spid="22" grpId="0" animBg="1"/>
      <p:bldP spid="22" grpId="1" animBg="1"/>
      <p:bldP spid="24" grpId="0" animBg="1"/>
      <p:bldP spid="25" grpId="0" animBg="1"/>
      <p:bldP spid="26" grpId="0" animBg="1"/>
      <p:bldP spid="27" grpId="0" animBg="1"/>
      <p:bldP spid="28" grpId="0" animBg="1"/>
      <p:bldP spid="29"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35F5FB-FDC8-3049-B8A9-AA2FF27D01A5}"/>
              </a:ext>
            </a:extLst>
          </p:cNvPr>
          <p:cNvSpPr>
            <a:spLocks noGrp="1"/>
          </p:cNvSpPr>
          <p:nvPr>
            <p:ph type="title"/>
          </p:nvPr>
        </p:nvSpPr>
        <p:spPr/>
        <p:txBody>
          <a:bodyPr>
            <a:normAutofit/>
          </a:bodyPr>
          <a:lstStyle/>
          <a:p>
            <a:r>
              <a:rPr lang="en-US" sz="6000" dirty="0"/>
              <a:t>How does the FFAT motif save Cells from the overexpression of </a:t>
            </a:r>
            <a:r>
              <a:rPr lang="en-US" sz="6000" dirty="0" err="1"/>
              <a:t>Vaps</a:t>
            </a:r>
            <a:endParaRPr lang="en-US" sz="6000" dirty="0"/>
          </a:p>
        </p:txBody>
      </p:sp>
      <p:sp>
        <p:nvSpPr>
          <p:cNvPr id="3" name="Text Placeholder 2">
            <a:extLst>
              <a:ext uri="{FF2B5EF4-FFF2-40B4-BE49-F238E27FC236}">
                <a16:creationId xmlns:a16="http://schemas.microsoft.com/office/drawing/2014/main" id="{D5591A7C-180E-694D-8331-E3E84651A826}"/>
              </a:ext>
            </a:extLst>
          </p:cNvPr>
          <p:cNvSpPr>
            <a:spLocks noGrp="1"/>
          </p:cNvSpPr>
          <p:nvPr>
            <p:ph type="body" idx="1"/>
          </p:nvPr>
        </p:nvSpPr>
        <p:spPr/>
        <p:txBody>
          <a:bodyPr>
            <a:normAutofit/>
          </a:bodyPr>
          <a:lstStyle/>
          <a:p>
            <a:r>
              <a:rPr lang="en-US" sz="7200" dirty="0"/>
              <a:t>General Question</a:t>
            </a:r>
          </a:p>
        </p:txBody>
      </p:sp>
    </p:spTree>
    <p:extLst>
      <p:ext uri="{BB962C8B-B14F-4D97-AF65-F5344CB8AC3E}">
        <p14:creationId xmlns:p14="http://schemas.microsoft.com/office/powerpoint/2010/main" val="35550124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D25473-ADC4-8B4B-AE83-4CB8BE0AB49C}"/>
              </a:ext>
            </a:extLst>
          </p:cNvPr>
          <p:cNvSpPr>
            <a:spLocks noGrp="1"/>
          </p:cNvSpPr>
          <p:nvPr>
            <p:ph type="title"/>
          </p:nvPr>
        </p:nvSpPr>
        <p:spPr/>
        <p:txBody>
          <a:bodyPr/>
          <a:lstStyle/>
          <a:p>
            <a:r>
              <a:rPr lang="en-US" dirty="0"/>
              <a:t>Amino Fluorescence of VAPs and Calreticulin</a:t>
            </a:r>
          </a:p>
        </p:txBody>
      </p:sp>
      <p:sp>
        <p:nvSpPr>
          <p:cNvPr id="3" name="Content Placeholder 2">
            <a:extLst>
              <a:ext uri="{FF2B5EF4-FFF2-40B4-BE49-F238E27FC236}">
                <a16:creationId xmlns:a16="http://schemas.microsoft.com/office/drawing/2014/main" id="{BEC4A8BB-1F16-BC46-8364-AA2BD58E5165}"/>
              </a:ext>
            </a:extLst>
          </p:cNvPr>
          <p:cNvSpPr>
            <a:spLocks noGrp="1"/>
          </p:cNvSpPr>
          <p:nvPr>
            <p:ph idx="1"/>
          </p:nvPr>
        </p:nvSpPr>
        <p:spPr/>
        <p:txBody>
          <a:bodyPr/>
          <a:lstStyle/>
          <a:p>
            <a:pPr marL="0" indent="0">
              <a:buNone/>
            </a:pPr>
            <a:r>
              <a:rPr lang="en-US" dirty="0"/>
              <a:t>Motivation:</a:t>
            </a:r>
          </a:p>
          <a:p>
            <a:r>
              <a:rPr lang="en-US" dirty="0"/>
              <a:t>Understand normal VAP behavior</a:t>
            </a:r>
          </a:p>
          <a:p>
            <a:pPr lvl="1"/>
            <a:r>
              <a:rPr lang="en-US" dirty="0"/>
              <a:t>Wildtype vs P56S mutation</a:t>
            </a:r>
          </a:p>
          <a:p>
            <a:r>
              <a:rPr lang="en-US" dirty="0"/>
              <a:t>Affect of FFAT motif expression on diffusion of transmembrane proteins</a:t>
            </a:r>
          </a:p>
          <a:p>
            <a:endParaRPr lang="en-US" dirty="0"/>
          </a:p>
          <a:p>
            <a:endParaRPr lang="en-US" dirty="0"/>
          </a:p>
        </p:txBody>
      </p:sp>
    </p:spTree>
    <p:extLst>
      <p:ext uri="{BB962C8B-B14F-4D97-AF65-F5344CB8AC3E}">
        <p14:creationId xmlns:p14="http://schemas.microsoft.com/office/powerpoint/2010/main" val="2664082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618C1F-F26B-F144-91B8-CA427496923D}"/>
              </a:ext>
            </a:extLst>
          </p:cNvPr>
          <p:cNvSpPr>
            <a:spLocks noGrp="1"/>
          </p:cNvSpPr>
          <p:nvPr>
            <p:ph type="title"/>
          </p:nvPr>
        </p:nvSpPr>
        <p:spPr/>
        <p:txBody>
          <a:bodyPr/>
          <a:lstStyle/>
          <a:p>
            <a:r>
              <a:rPr lang="en-US" dirty="0"/>
              <a:t>Amino Fluorescence</a:t>
            </a:r>
          </a:p>
        </p:txBody>
      </p:sp>
      <p:sp>
        <p:nvSpPr>
          <p:cNvPr id="4" name="Rectangle 3">
            <a:extLst>
              <a:ext uri="{FF2B5EF4-FFF2-40B4-BE49-F238E27FC236}">
                <a16:creationId xmlns:a16="http://schemas.microsoft.com/office/drawing/2014/main" id="{AB121244-4BB8-F243-8A54-6F707E7AE56A}"/>
              </a:ext>
            </a:extLst>
          </p:cNvPr>
          <p:cNvSpPr/>
          <p:nvPr/>
        </p:nvSpPr>
        <p:spPr>
          <a:xfrm>
            <a:off x="1141413" y="2097088"/>
            <a:ext cx="9746327" cy="411232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Oval 4">
            <a:extLst>
              <a:ext uri="{FF2B5EF4-FFF2-40B4-BE49-F238E27FC236}">
                <a16:creationId xmlns:a16="http://schemas.microsoft.com/office/drawing/2014/main" id="{C2D6593F-E643-4F45-9E9D-261E835E6590}"/>
              </a:ext>
            </a:extLst>
          </p:cNvPr>
          <p:cNvSpPr/>
          <p:nvPr/>
        </p:nvSpPr>
        <p:spPr>
          <a:xfrm>
            <a:off x="1935126" y="2488019"/>
            <a:ext cx="233916" cy="65921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a:extLst>
              <a:ext uri="{FF2B5EF4-FFF2-40B4-BE49-F238E27FC236}">
                <a16:creationId xmlns:a16="http://schemas.microsoft.com/office/drawing/2014/main" id="{AE8A75D8-B3FE-504B-802D-3F8030F539EF}"/>
              </a:ext>
            </a:extLst>
          </p:cNvPr>
          <p:cNvSpPr/>
          <p:nvPr/>
        </p:nvSpPr>
        <p:spPr>
          <a:xfrm>
            <a:off x="2427766" y="2640419"/>
            <a:ext cx="233916" cy="659218"/>
          </a:xfrm>
          <a:prstGeom prst="ellipse">
            <a:avLst/>
          </a:prstGeom>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7" name="Oval 6">
            <a:extLst>
              <a:ext uri="{FF2B5EF4-FFF2-40B4-BE49-F238E27FC236}">
                <a16:creationId xmlns:a16="http://schemas.microsoft.com/office/drawing/2014/main" id="{7440B660-CD20-C144-B8E8-FD78F39E3D29}"/>
              </a:ext>
            </a:extLst>
          </p:cNvPr>
          <p:cNvSpPr/>
          <p:nvPr/>
        </p:nvSpPr>
        <p:spPr>
          <a:xfrm>
            <a:off x="2768006" y="2449034"/>
            <a:ext cx="233916" cy="65921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039ECD84-89FE-8946-B0FC-C74A62F1731E}"/>
              </a:ext>
            </a:extLst>
          </p:cNvPr>
          <p:cNvSpPr txBox="1"/>
          <p:nvPr/>
        </p:nvSpPr>
        <p:spPr>
          <a:xfrm>
            <a:off x="1495102" y="2303353"/>
            <a:ext cx="362600" cy="369332"/>
          </a:xfrm>
          <a:prstGeom prst="rect">
            <a:avLst/>
          </a:prstGeom>
          <a:noFill/>
        </p:spPr>
        <p:txBody>
          <a:bodyPr wrap="none" rtlCol="0">
            <a:spAutoFit/>
          </a:bodyPr>
          <a:lstStyle/>
          <a:p>
            <a:r>
              <a:rPr lang="en-US" dirty="0">
                <a:solidFill>
                  <a:schemeClr val="bg1"/>
                </a:solidFill>
              </a:rPr>
              <a:t>1.</a:t>
            </a:r>
          </a:p>
        </p:txBody>
      </p:sp>
      <p:cxnSp>
        <p:nvCxnSpPr>
          <p:cNvPr id="10" name="Straight Arrow Connector 9">
            <a:extLst>
              <a:ext uri="{FF2B5EF4-FFF2-40B4-BE49-F238E27FC236}">
                <a16:creationId xmlns:a16="http://schemas.microsoft.com/office/drawing/2014/main" id="{CA309435-87B9-3540-95A4-C3302C60A640}"/>
              </a:ext>
            </a:extLst>
          </p:cNvPr>
          <p:cNvCxnSpPr>
            <a:endCxn id="5" idx="4"/>
          </p:cNvCxnSpPr>
          <p:nvPr/>
        </p:nvCxnSpPr>
        <p:spPr>
          <a:xfrm flipV="1">
            <a:off x="2052084" y="3147237"/>
            <a:ext cx="0" cy="340242"/>
          </a:xfrm>
          <a:prstGeom prst="straightConnector1">
            <a:avLst/>
          </a:prstGeom>
          <a:ln w="25400">
            <a:tailEnd type="triangle"/>
          </a:ln>
        </p:spPr>
        <p:style>
          <a:lnRef idx="1">
            <a:schemeClr val="dk1"/>
          </a:lnRef>
          <a:fillRef idx="0">
            <a:schemeClr val="dk1"/>
          </a:fillRef>
          <a:effectRef idx="0">
            <a:schemeClr val="dk1"/>
          </a:effectRef>
          <a:fontRef idx="minor">
            <a:schemeClr val="tx1"/>
          </a:fontRef>
        </p:style>
      </p:cxnSp>
      <p:cxnSp>
        <p:nvCxnSpPr>
          <p:cNvPr id="11" name="Straight Arrow Connector 10">
            <a:extLst>
              <a:ext uri="{FF2B5EF4-FFF2-40B4-BE49-F238E27FC236}">
                <a16:creationId xmlns:a16="http://schemas.microsoft.com/office/drawing/2014/main" id="{0DE4594B-A494-0C4B-A03D-AA1C139762DB}"/>
              </a:ext>
            </a:extLst>
          </p:cNvPr>
          <p:cNvCxnSpPr/>
          <p:nvPr/>
        </p:nvCxnSpPr>
        <p:spPr>
          <a:xfrm flipV="1">
            <a:off x="2523459" y="3299637"/>
            <a:ext cx="0" cy="340242"/>
          </a:xfrm>
          <a:prstGeom prst="straightConnector1">
            <a:avLst/>
          </a:prstGeom>
          <a:ln w="25400">
            <a:tailEnd type="triangle"/>
          </a:ln>
        </p:spPr>
        <p:style>
          <a:lnRef idx="1">
            <a:schemeClr val="dk1"/>
          </a:lnRef>
          <a:fillRef idx="0">
            <a:schemeClr val="dk1"/>
          </a:fillRef>
          <a:effectRef idx="0">
            <a:schemeClr val="dk1"/>
          </a:effectRef>
          <a:fontRef idx="minor">
            <a:schemeClr val="tx1"/>
          </a:fontRef>
        </p:style>
      </p:cxnSp>
      <p:cxnSp>
        <p:nvCxnSpPr>
          <p:cNvPr id="12" name="Straight Arrow Connector 11">
            <a:extLst>
              <a:ext uri="{FF2B5EF4-FFF2-40B4-BE49-F238E27FC236}">
                <a16:creationId xmlns:a16="http://schemas.microsoft.com/office/drawing/2014/main" id="{9F18E90C-5197-3246-B057-5B06F9EF3849}"/>
              </a:ext>
            </a:extLst>
          </p:cNvPr>
          <p:cNvCxnSpPr/>
          <p:nvPr/>
        </p:nvCxnSpPr>
        <p:spPr>
          <a:xfrm flipV="1">
            <a:off x="2884965" y="3108251"/>
            <a:ext cx="0" cy="340242"/>
          </a:xfrm>
          <a:prstGeom prst="straightConnector1">
            <a:avLst/>
          </a:prstGeom>
          <a:ln w="25400">
            <a:tailEnd type="triangle"/>
          </a:ln>
        </p:spPr>
        <p:style>
          <a:lnRef idx="1">
            <a:schemeClr val="dk1"/>
          </a:lnRef>
          <a:fillRef idx="0">
            <a:schemeClr val="dk1"/>
          </a:fillRef>
          <a:effectRef idx="0">
            <a:schemeClr val="dk1"/>
          </a:effectRef>
          <a:fontRef idx="minor">
            <a:schemeClr val="tx1"/>
          </a:fontRef>
        </p:style>
      </p:cxnSp>
      <p:cxnSp>
        <p:nvCxnSpPr>
          <p:cNvPr id="14" name="Straight Arrow Connector 13">
            <a:extLst>
              <a:ext uri="{FF2B5EF4-FFF2-40B4-BE49-F238E27FC236}">
                <a16:creationId xmlns:a16="http://schemas.microsoft.com/office/drawing/2014/main" id="{59367C1C-104C-E24E-B86B-EC0DACC9D5B1}"/>
              </a:ext>
            </a:extLst>
          </p:cNvPr>
          <p:cNvCxnSpPr/>
          <p:nvPr/>
        </p:nvCxnSpPr>
        <p:spPr>
          <a:xfrm>
            <a:off x="3317358" y="2970028"/>
            <a:ext cx="637954" cy="0"/>
          </a:xfrm>
          <a:prstGeom prst="straightConnector1">
            <a:avLst/>
          </a:prstGeom>
          <a:ln w="38100">
            <a:tailEnd type="triangle"/>
          </a:ln>
        </p:spPr>
        <p:style>
          <a:lnRef idx="1">
            <a:schemeClr val="dk1"/>
          </a:lnRef>
          <a:fillRef idx="0">
            <a:schemeClr val="dk1"/>
          </a:fillRef>
          <a:effectRef idx="0">
            <a:schemeClr val="dk1"/>
          </a:effectRef>
          <a:fontRef idx="minor">
            <a:schemeClr val="tx1"/>
          </a:fontRef>
        </p:style>
      </p:cxnSp>
      <p:sp>
        <p:nvSpPr>
          <p:cNvPr id="15" name="TextBox 14">
            <a:extLst>
              <a:ext uri="{FF2B5EF4-FFF2-40B4-BE49-F238E27FC236}">
                <a16:creationId xmlns:a16="http://schemas.microsoft.com/office/drawing/2014/main" id="{45C3AEE5-7350-0043-BA4D-0C50D4B01CBF}"/>
              </a:ext>
            </a:extLst>
          </p:cNvPr>
          <p:cNvSpPr txBox="1"/>
          <p:nvPr/>
        </p:nvSpPr>
        <p:spPr>
          <a:xfrm>
            <a:off x="3955312" y="2348892"/>
            <a:ext cx="362600" cy="369332"/>
          </a:xfrm>
          <a:prstGeom prst="rect">
            <a:avLst/>
          </a:prstGeom>
          <a:noFill/>
        </p:spPr>
        <p:txBody>
          <a:bodyPr wrap="none" rtlCol="0">
            <a:spAutoFit/>
          </a:bodyPr>
          <a:lstStyle/>
          <a:p>
            <a:r>
              <a:rPr lang="en-US" dirty="0">
                <a:solidFill>
                  <a:schemeClr val="bg1"/>
                </a:solidFill>
              </a:rPr>
              <a:t>2.</a:t>
            </a:r>
          </a:p>
        </p:txBody>
      </p:sp>
      <p:sp>
        <p:nvSpPr>
          <p:cNvPr id="19" name="Oval 18">
            <a:extLst>
              <a:ext uri="{FF2B5EF4-FFF2-40B4-BE49-F238E27FC236}">
                <a16:creationId xmlns:a16="http://schemas.microsoft.com/office/drawing/2014/main" id="{79F3EB8F-F52F-EC4B-BA82-083DAF5FC4A8}"/>
              </a:ext>
            </a:extLst>
          </p:cNvPr>
          <p:cNvSpPr/>
          <p:nvPr/>
        </p:nvSpPr>
        <p:spPr>
          <a:xfrm>
            <a:off x="4554283" y="2555359"/>
            <a:ext cx="233916" cy="65921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Oval 19">
            <a:extLst>
              <a:ext uri="{FF2B5EF4-FFF2-40B4-BE49-F238E27FC236}">
                <a16:creationId xmlns:a16="http://schemas.microsoft.com/office/drawing/2014/main" id="{69A914CD-AC82-A64C-8AEE-0AD4CB909FE0}"/>
              </a:ext>
            </a:extLst>
          </p:cNvPr>
          <p:cNvSpPr/>
          <p:nvPr/>
        </p:nvSpPr>
        <p:spPr>
          <a:xfrm>
            <a:off x="5046923" y="2707759"/>
            <a:ext cx="233916" cy="659218"/>
          </a:xfrm>
          <a:prstGeom prst="ellipse">
            <a:avLst/>
          </a:prstGeom>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21" name="Oval 20">
            <a:extLst>
              <a:ext uri="{FF2B5EF4-FFF2-40B4-BE49-F238E27FC236}">
                <a16:creationId xmlns:a16="http://schemas.microsoft.com/office/drawing/2014/main" id="{AF14508F-B49C-A948-99A9-257AA8361012}"/>
              </a:ext>
            </a:extLst>
          </p:cNvPr>
          <p:cNvSpPr/>
          <p:nvPr/>
        </p:nvSpPr>
        <p:spPr>
          <a:xfrm>
            <a:off x="5387163" y="2516374"/>
            <a:ext cx="233916" cy="65921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2" name="Straight Arrow Connector 21">
            <a:extLst>
              <a:ext uri="{FF2B5EF4-FFF2-40B4-BE49-F238E27FC236}">
                <a16:creationId xmlns:a16="http://schemas.microsoft.com/office/drawing/2014/main" id="{DD6C2461-4873-764A-B192-E901246FCD80}"/>
              </a:ext>
            </a:extLst>
          </p:cNvPr>
          <p:cNvCxnSpPr>
            <a:endCxn id="19" idx="4"/>
          </p:cNvCxnSpPr>
          <p:nvPr/>
        </p:nvCxnSpPr>
        <p:spPr>
          <a:xfrm flipV="1">
            <a:off x="4671241" y="3214577"/>
            <a:ext cx="0" cy="340242"/>
          </a:xfrm>
          <a:prstGeom prst="straightConnector1">
            <a:avLst/>
          </a:prstGeom>
          <a:ln w="25400">
            <a:tailEnd type="triangle"/>
          </a:ln>
        </p:spPr>
        <p:style>
          <a:lnRef idx="1">
            <a:schemeClr val="dk1"/>
          </a:lnRef>
          <a:fillRef idx="0">
            <a:schemeClr val="dk1"/>
          </a:fillRef>
          <a:effectRef idx="0">
            <a:schemeClr val="dk1"/>
          </a:effectRef>
          <a:fontRef idx="minor">
            <a:schemeClr val="tx1"/>
          </a:fontRef>
        </p:style>
      </p:cxnSp>
      <p:cxnSp>
        <p:nvCxnSpPr>
          <p:cNvPr id="23" name="Straight Arrow Connector 22">
            <a:extLst>
              <a:ext uri="{FF2B5EF4-FFF2-40B4-BE49-F238E27FC236}">
                <a16:creationId xmlns:a16="http://schemas.microsoft.com/office/drawing/2014/main" id="{FE17407B-FE97-CC4A-B05B-9E7BD5D74F26}"/>
              </a:ext>
            </a:extLst>
          </p:cNvPr>
          <p:cNvCxnSpPr/>
          <p:nvPr/>
        </p:nvCxnSpPr>
        <p:spPr>
          <a:xfrm flipV="1">
            <a:off x="5142616" y="3366977"/>
            <a:ext cx="0" cy="340242"/>
          </a:xfrm>
          <a:prstGeom prst="straightConnector1">
            <a:avLst/>
          </a:prstGeom>
          <a:ln w="25400">
            <a:tailEnd type="triangle"/>
          </a:ln>
        </p:spPr>
        <p:style>
          <a:lnRef idx="1">
            <a:schemeClr val="dk1"/>
          </a:lnRef>
          <a:fillRef idx="0">
            <a:schemeClr val="dk1"/>
          </a:fillRef>
          <a:effectRef idx="0">
            <a:schemeClr val="dk1"/>
          </a:effectRef>
          <a:fontRef idx="minor">
            <a:schemeClr val="tx1"/>
          </a:fontRef>
        </p:style>
      </p:cxnSp>
      <p:cxnSp>
        <p:nvCxnSpPr>
          <p:cNvPr id="24" name="Straight Arrow Connector 23">
            <a:extLst>
              <a:ext uri="{FF2B5EF4-FFF2-40B4-BE49-F238E27FC236}">
                <a16:creationId xmlns:a16="http://schemas.microsoft.com/office/drawing/2014/main" id="{977407F5-462E-9246-B69A-44C1AA8E77FC}"/>
              </a:ext>
            </a:extLst>
          </p:cNvPr>
          <p:cNvCxnSpPr/>
          <p:nvPr/>
        </p:nvCxnSpPr>
        <p:spPr>
          <a:xfrm flipV="1">
            <a:off x="5504122" y="3175591"/>
            <a:ext cx="0" cy="340242"/>
          </a:xfrm>
          <a:prstGeom prst="straightConnector1">
            <a:avLst/>
          </a:prstGeom>
          <a:ln w="25400">
            <a:tailEnd type="triangle"/>
          </a:ln>
        </p:spPr>
        <p:style>
          <a:lnRef idx="1">
            <a:schemeClr val="dk1"/>
          </a:lnRef>
          <a:fillRef idx="0">
            <a:schemeClr val="dk1"/>
          </a:fillRef>
          <a:effectRef idx="0">
            <a:schemeClr val="dk1"/>
          </a:effectRef>
          <a:fontRef idx="minor">
            <a:schemeClr val="tx1"/>
          </a:fontRef>
        </p:style>
      </p:cxnSp>
      <p:sp>
        <p:nvSpPr>
          <p:cNvPr id="27" name="Quad Arrow 26">
            <a:extLst>
              <a:ext uri="{FF2B5EF4-FFF2-40B4-BE49-F238E27FC236}">
                <a16:creationId xmlns:a16="http://schemas.microsoft.com/office/drawing/2014/main" id="{A2DA9CE1-701E-F844-9C5E-5D8F00289679}"/>
              </a:ext>
            </a:extLst>
          </p:cNvPr>
          <p:cNvSpPr/>
          <p:nvPr/>
        </p:nvSpPr>
        <p:spPr>
          <a:xfrm>
            <a:off x="4515863" y="2641037"/>
            <a:ext cx="321110" cy="487861"/>
          </a:xfrm>
          <a:prstGeom prst="quadArrow">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Quad Arrow 27">
            <a:extLst>
              <a:ext uri="{FF2B5EF4-FFF2-40B4-BE49-F238E27FC236}">
                <a16:creationId xmlns:a16="http://schemas.microsoft.com/office/drawing/2014/main" id="{8D384DC3-B31C-444C-B9EE-AFCF5D655DC9}"/>
              </a:ext>
            </a:extLst>
          </p:cNvPr>
          <p:cNvSpPr/>
          <p:nvPr/>
        </p:nvSpPr>
        <p:spPr>
          <a:xfrm>
            <a:off x="5327478" y="2623317"/>
            <a:ext cx="321110" cy="487861"/>
          </a:xfrm>
          <a:prstGeom prst="quadArrow">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Quad Arrow 28">
            <a:extLst>
              <a:ext uri="{FF2B5EF4-FFF2-40B4-BE49-F238E27FC236}">
                <a16:creationId xmlns:a16="http://schemas.microsoft.com/office/drawing/2014/main" id="{1F3E8FE5-CF42-E94E-A6AE-DF6903DC386B}"/>
              </a:ext>
            </a:extLst>
          </p:cNvPr>
          <p:cNvSpPr/>
          <p:nvPr/>
        </p:nvSpPr>
        <p:spPr>
          <a:xfrm>
            <a:off x="4969518" y="2796982"/>
            <a:ext cx="321110" cy="487861"/>
          </a:xfrm>
          <a:prstGeom prst="quadArrow">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0" name="Straight Arrow Connector 29">
            <a:extLst>
              <a:ext uri="{FF2B5EF4-FFF2-40B4-BE49-F238E27FC236}">
                <a16:creationId xmlns:a16="http://schemas.microsoft.com/office/drawing/2014/main" id="{7253A085-511A-684F-B98E-BDE618DCA7FC}"/>
              </a:ext>
            </a:extLst>
          </p:cNvPr>
          <p:cNvCxnSpPr/>
          <p:nvPr/>
        </p:nvCxnSpPr>
        <p:spPr>
          <a:xfrm>
            <a:off x="6000306" y="2970028"/>
            <a:ext cx="637954" cy="0"/>
          </a:xfrm>
          <a:prstGeom prst="straightConnector1">
            <a:avLst/>
          </a:prstGeom>
          <a:ln w="38100">
            <a:tailEnd type="triangle"/>
          </a:ln>
        </p:spPr>
        <p:style>
          <a:lnRef idx="1">
            <a:schemeClr val="dk1"/>
          </a:lnRef>
          <a:fillRef idx="0">
            <a:schemeClr val="dk1"/>
          </a:fillRef>
          <a:effectRef idx="0">
            <a:schemeClr val="dk1"/>
          </a:effectRef>
          <a:fontRef idx="minor">
            <a:schemeClr val="tx1"/>
          </a:fontRef>
        </p:style>
      </p:cxnSp>
      <p:sp>
        <p:nvSpPr>
          <p:cNvPr id="31" name="TextBox 30">
            <a:extLst>
              <a:ext uri="{FF2B5EF4-FFF2-40B4-BE49-F238E27FC236}">
                <a16:creationId xmlns:a16="http://schemas.microsoft.com/office/drawing/2014/main" id="{A063346C-0638-A746-AA6A-2031DA07C3D5}"/>
              </a:ext>
            </a:extLst>
          </p:cNvPr>
          <p:cNvSpPr txBox="1"/>
          <p:nvPr/>
        </p:nvSpPr>
        <p:spPr>
          <a:xfrm>
            <a:off x="6642352" y="2324251"/>
            <a:ext cx="362600" cy="369332"/>
          </a:xfrm>
          <a:prstGeom prst="rect">
            <a:avLst/>
          </a:prstGeom>
          <a:noFill/>
        </p:spPr>
        <p:txBody>
          <a:bodyPr wrap="none" rtlCol="0">
            <a:spAutoFit/>
          </a:bodyPr>
          <a:lstStyle/>
          <a:p>
            <a:r>
              <a:rPr lang="en-US" dirty="0">
                <a:solidFill>
                  <a:schemeClr val="bg1"/>
                </a:solidFill>
              </a:rPr>
              <a:t>3.</a:t>
            </a:r>
          </a:p>
        </p:txBody>
      </p:sp>
      <p:sp>
        <p:nvSpPr>
          <p:cNvPr id="33" name="Oval 32">
            <a:extLst>
              <a:ext uri="{FF2B5EF4-FFF2-40B4-BE49-F238E27FC236}">
                <a16:creationId xmlns:a16="http://schemas.microsoft.com/office/drawing/2014/main" id="{CB64BD3C-383C-5543-9AC8-020A2BC4FFEC}"/>
              </a:ext>
            </a:extLst>
          </p:cNvPr>
          <p:cNvSpPr/>
          <p:nvPr/>
        </p:nvSpPr>
        <p:spPr>
          <a:xfrm>
            <a:off x="7400260" y="2348892"/>
            <a:ext cx="2083982" cy="1290987"/>
          </a:xfrm>
          <a:prstGeom prst="ellipse">
            <a:avLst/>
          </a:prstGeom>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35" name="Oval 34">
            <a:extLst>
              <a:ext uri="{FF2B5EF4-FFF2-40B4-BE49-F238E27FC236}">
                <a16:creationId xmlns:a16="http://schemas.microsoft.com/office/drawing/2014/main" id="{E1E86D13-CFD2-1D49-9CB7-8ACD983F9F88}"/>
              </a:ext>
            </a:extLst>
          </p:cNvPr>
          <p:cNvSpPr/>
          <p:nvPr/>
        </p:nvSpPr>
        <p:spPr>
          <a:xfrm>
            <a:off x="7761766" y="2594342"/>
            <a:ext cx="212652" cy="276446"/>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Oval 35">
            <a:extLst>
              <a:ext uri="{FF2B5EF4-FFF2-40B4-BE49-F238E27FC236}">
                <a16:creationId xmlns:a16="http://schemas.microsoft.com/office/drawing/2014/main" id="{AF652A1B-192E-E048-85C4-B9B312063CF7}"/>
              </a:ext>
            </a:extLst>
          </p:cNvPr>
          <p:cNvSpPr/>
          <p:nvPr/>
        </p:nvSpPr>
        <p:spPr>
          <a:xfrm>
            <a:off x="8254406" y="2831802"/>
            <a:ext cx="212652" cy="276446"/>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Oval 36">
            <a:extLst>
              <a:ext uri="{FF2B5EF4-FFF2-40B4-BE49-F238E27FC236}">
                <a16:creationId xmlns:a16="http://schemas.microsoft.com/office/drawing/2014/main" id="{948D837E-84C7-9C4A-AA96-E2759703FF9D}"/>
              </a:ext>
            </a:extLst>
          </p:cNvPr>
          <p:cNvSpPr/>
          <p:nvPr/>
        </p:nvSpPr>
        <p:spPr>
          <a:xfrm>
            <a:off x="8615911" y="2470296"/>
            <a:ext cx="212652" cy="276446"/>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Oval 37">
            <a:extLst>
              <a:ext uri="{FF2B5EF4-FFF2-40B4-BE49-F238E27FC236}">
                <a16:creationId xmlns:a16="http://schemas.microsoft.com/office/drawing/2014/main" id="{4797F938-9133-464E-96C7-CEA82E30162F}"/>
              </a:ext>
            </a:extLst>
          </p:cNvPr>
          <p:cNvSpPr/>
          <p:nvPr/>
        </p:nvSpPr>
        <p:spPr>
          <a:xfrm>
            <a:off x="7914166" y="3065717"/>
            <a:ext cx="212652" cy="276446"/>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Oval 38">
            <a:extLst>
              <a:ext uri="{FF2B5EF4-FFF2-40B4-BE49-F238E27FC236}">
                <a16:creationId xmlns:a16="http://schemas.microsoft.com/office/drawing/2014/main" id="{252889FD-35DE-684B-887C-2AE177AD999D}"/>
              </a:ext>
            </a:extLst>
          </p:cNvPr>
          <p:cNvSpPr/>
          <p:nvPr/>
        </p:nvSpPr>
        <p:spPr>
          <a:xfrm>
            <a:off x="8892359" y="3023188"/>
            <a:ext cx="212652" cy="276446"/>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Oval 39">
            <a:extLst>
              <a:ext uri="{FF2B5EF4-FFF2-40B4-BE49-F238E27FC236}">
                <a16:creationId xmlns:a16="http://schemas.microsoft.com/office/drawing/2014/main" id="{0517D499-6560-274C-A392-3D9595157D6F}"/>
              </a:ext>
            </a:extLst>
          </p:cNvPr>
          <p:cNvSpPr/>
          <p:nvPr/>
        </p:nvSpPr>
        <p:spPr>
          <a:xfrm>
            <a:off x="8403261" y="3235837"/>
            <a:ext cx="212652" cy="276446"/>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2" name="Straight Arrow Connector 41">
            <a:extLst>
              <a:ext uri="{FF2B5EF4-FFF2-40B4-BE49-F238E27FC236}">
                <a16:creationId xmlns:a16="http://schemas.microsoft.com/office/drawing/2014/main" id="{40130BE5-E279-E244-9E13-1B2D4E7159AA}"/>
              </a:ext>
            </a:extLst>
          </p:cNvPr>
          <p:cNvCxnSpPr>
            <a:endCxn id="38" idx="3"/>
          </p:cNvCxnSpPr>
          <p:nvPr/>
        </p:nvCxnSpPr>
        <p:spPr>
          <a:xfrm flipV="1">
            <a:off x="7586663" y="3301678"/>
            <a:ext cx="358645" cy="405541"/>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43" name="Straight Arrow Connector 42">
            <a:extLst>
              <a:ext uri="{FF2B5EF4-FFF2-40B4-BE49-F238E27FC236}">
                <a16:creationId xmlns:a16="http://schemas.microsoft.com/office/drawing/2014/main" id="{691DB8DA-3B24-1448-859A-F40AF3439CE4}"/>
              </a:ext>
            </a:extLst>
          </p:cNvPr>
          <p:cNvCxnSpPr/>
          <p:nvPr/>
        </p:nvCxnSpPr>
        <p:spPr>
          <a:xfrm flipV="1">
            <a:off x="8042428" y="3429267"/>
            <a:ext cx="358645" cy="405541"/>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44" name="Straight Arrow Connector 43">
            <a:extLst>
              <a:ext uri="{FF2B5EF4-FFF2-40B4-BE49-F238E27FC236}">
                <a16:creationId xmlns:a16="http://schemas.microsoft.com/office/drawing/2014/main" id="{BC0C8FBB-D2E4-4C44-9184-0370D939B234}"/>
              </a:ext>
            </a:extLst>
          </p:cNvPr>
          <p:cNvCxnSpPr/>
          <p:nvPr/>
        </p:nvCxnSpPr>
        <p:spPr>
          <a:xfrm flipV="1">
            <a:off x="7925031" y="3166971"/>
            <a:ext cx="358645" cy="405541"/>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45" name="Straight Arrow Connector 44">
            <a:extLst>
              <a:ext uri="{FF2B5EF4-FFF2-40B4-BE49-F238E27FC236}">
                <a16:creationId xmlns:a16="http://schemas.microsoft.com/office/drawing/2014/main" id="{37944A6F-95D9-A041-9B55-6D4623BA0639}"/>
              </a:ext>
            </a:extLst>
          </p:cNvPr>
          <p:cNvCxnSpPr/>
          <p:nvPr/>
        </p:nvCxnSpPr>
        <p:spPr>
          <a:xfrm flipV="1">
            <a:off x="7422772" y="2809036"/>
            <a:ext cx="358645" cy="405541"/>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46" name="Straight Arrow Connector 45">
            <a:extLst>
              <a:ext uri="{FF2B5EF4-FFF2-40B4-BE49-F238E27FC236}">
                <a16:creationId xmlns:a16="http://schemas.microsoft.com/office/drawing/2014/main" id="{43CD2B83-D8C3-F44D-9BD1-D69AAF25C1DE}"/>
              </a:ext>
            </a:extLst>
          </p:cNvPr>
          <p:cNvCxnSpPr/>
          <p:nvPr/>
        </p:nvCxnSpPr>
        <p:spPr>
          <a:xfrm flipV="1">
            <a:off x="8567746" y="3311200"/>
            <a:ext cx="358645" cy="405541"/>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47" name="Straight Arrow Connector 46">
            <a:extLst>
              <a:ext uri="{FF2B5EF4-FFF2-40B4-BE49-F238E27FC236}">
                <a16:creationId xmlns:a16="http://schemas.microsoft.com/office/drawing/2014/main" id="{50F76695-0146-AA47-8D76-03D66E8F71B8}"/>
              </a:ext>
            </a:extLst>
          </p:cNvPr>
          <p:cNvCxnSpPr/>
          <p:nvPr/>
        </p:nvCxnSpPr>
        <p:spPr>
          <a:xfrm flipV="1">
            <a:off x="8339148" y="2625397"/>
            <a:ext cx="358645" cy="405541"/>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48" name="TextBox 47">
            <a:extLst>
              <a:ext uri="{FF2B5EF4-FFF2-40B4-BE49-F238E27FC236}">
                <a16:creationId xmlns:a16="http://schemas.microsoft.com/office/drawing/2014/main" id="{C02DA28D-2C00-2C49-87C2-839788661A0D}"/>
              </a:ext>
            </a:extLst>
          </p:cNvPr>
          <p:cNvSpPr txBox="1"/>
          <p:nvPr/>
        </p:nvSpPr>
        <p:spPr>
          <a:xfrm>
            <a:off x="7551566" y="3841926"/>
            <a:ext cx="362600" cy="369332"/>
          </a:xfrm>
          <a:prstGeom prst="rect">
            <a:avLst/>
          </a:prstGeom>
          <a:noFill/>
        </p:spPr>
        <p:txBody>
          <a:bodyPr wrap="none" rtlCol="0">
            <a:spAutoFit/>
          </a:bodyPr>
          <a:lstStyle/>
          <a:p>
            <a:r>
              <a:rPr lang="en-US" dirty="0">
                <a:solidFill>
                  <a:schemeClr val="bg1"/>
                </a:solidFill>
              </a:rPr>
              <a:t>4.</a:t>
            </a:r>
          </a:p>
        </p:txBody>
      </p:sp>
      <p:sp>
        <p:nvSpPr>
          <p:cNvPr id="52" name="Oval 51">
            <a:extLst>
              <a:ext uri="{FF2B5EF4-FFF2-40B4-BE49-F238E27FC236}">
                <a16:creationId xmlns:a16="http://schemas.microsoft.com/office/drawing/2014/main" id="{D455A116-6819-584E-8682-00A103C5E374}"/>
              </a:ext>
            </a:extLst>
          </p:cNvPr>
          <p:cNvSpPr/>
          <p:nvPr/>
        </p:nvSpPr>
        <p:spPr>
          <a:xfrm>
            <a:off x="8851821" y="4651189"/>
            <a:ext cx="181965" cy="628650"/>
          </a:xfrm>
          <a:prstGeom prst="ellipse">
            <a:avLst/>
          </a:prstGeom>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sp>
        <p:nvSpPr>
          <p:cNvPr id="53" name="Oval 52">
            <a:extLst>
              <a:ext uri="{FF2B5EF4-FFF2-40B4-BE49-F238E27FC236}">
                <a16:creationId xmlns:a16="http://schemas.microsoft.com/office/drawing/2014/main" id="{EB124DAE-645A-0845-9BD0-FA0A4C27D800}"/>
              </a:ext>
            </a:extLst>
          </p:cNvPr>
          <p:cNvSpPr/>
          <p:nvPr/>
        </p:nvSpPr>
        <p:spPr>
          <a:xfrm>
            <a:off x="9130644" y="4194959"/>
            <a:ext cx="181965" cy="628650"/>
          </a:xfrm>
          <a:prstGeom prst="ellipse">
            <a:avLst/>
          </a:prstGeom>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54" name="Oval 53">
            <a:extLst>
              <a:ext uri="{FF2B5EF4-FFF2-40B4-BE49-F238E27FC236}">
                <a16:creationId xmlns:a16="http://schemas.microsoft.com/office/drawing/2014/main" id="{C9A44BCC-9362-8241-BE56-2B83A92B52C4}"/>
              </a:ext>
            </a:extLst>
          </p:cNvPr>
          <p:cNvSpPr/>
          <p:nvPr/>
        </p:nvSpPr>
        <p:spPr>
          <a:xfrm>
            <a:off x="9731910" y="4281199"/>
            <a:ext cx="181965" cy="628650"/>
          </a:xfrm>
          <a:prstGeom prst="ellipse">
            <a:avLst/>
          </a:prstGeom>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a:p>
        </p:txBody>
      </p:sp>
      <p:sp>
        <p:nvSpPr>
          <p:cNvPr id="56" name="Oval 55">
            <a:extLst>
              <a:ext uri="{FF2B5EF4-FFF2-40B4-BE49-F238E27FC236}">
                <a16:creationId xmlns:a16="http://schemas.microsoft.com/office/drawing/2014/main" id="{506CA112-3593-854E-B18F-EEA9B7CB8758}"/>
              </a:ext>
            </a:extLst>
          </p:cNvPr>
          <p:cNvSpPr/>
          <p:nvPr/>
        </p:nvSpPr>
        <p:spPr>
          <a:xfrm>
            <a:off x="9319337" y="4855289"/>
            <a:ext cx="233916" cy="65921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Oval 56">
            <a:extLst>
              <a:ext uri="{FF2B5EF4-FFF2-40B4-BE49-F238E27FC236}">
                <a16:creationId xmlns:a16="http://schemas.microsoft.com/office/drawing/2014/main" id="{26BD3411-9863-0A4F-B63D-9550BD145A9F}"/>
              </a:ext>
            </a:extLst>
          </p:cNvPr>
          <p:cNvSpPr/>
          <p:nvPr/>
        </p:nvSpPr>
        <p:spPr>
          <a:xfrm>
            <a:off x="9811977" y="5007689"/>
            <a:ext cx="233916" cy="659218"/>
          </a:xfrm>
          <a:prstGeom prst="ellipse">
            <a:avLst/>
          </a:prstGeom>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58" name="Oval 57">
            <a:extLst>
              <a:ext uri="{FF2B5EF4-FFF2-40B4-BE49-F238E27FC236}">
                <a16:creationId xmlns:a16="http://schemas.microsoft.com/office/drawing/2014/main" id="{D0018B17-A5D7-734E-8B07-E8E24F36EC2A}"/>
              </a:ext>
            </a:extLst>
          </p:cNvPr>
          <p:cNvSpPr/>
          <p:nvPr/>
        </p:nvSpPr>
        <p:spPr>
          <a:xfrm>
            <a:off x="10152217" y="4816304"/>
            <a:ext cx="233916" cy="65921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9" name="Straight Arrow Connector 58">
            <a:extLst>
              <a:ext uri="{FF2B5EF4-FFF2-40B4-BE49-F238E27FC236}">
                <a16:creationId xmlns:a16="http://schemas.microsoft.com/office/drawing/2014/main" id="{28612A51-1D24-6D48-9056-63A8BFF3355E}"/>
              </a:ext>
            </a:extLst>
          </p:cNvPr>
          <p:cNvCxnSpPr>
            <a:endCxn id="56" idx="4"/>
          </p:cNvCxnSpPr>
          <p:nvPr/>
        </p:nvCxnSpPr>
        <p:spPr>
          <a:xfrm flipV="1">
            <a:off x="9436295" y="5514507"/>
            <a:ext cx="0" cy="340242"/>
          </a:xfrm>
          <a:prstGeom prst="straightConnector1">
            <a:avLst/>
          </a:prstGeom>
          <a:ln w="25400">
            <a:tailEnd type="triangle"/>
          </a:ln>
        </p:spPr>
        <p:style>
          <a:lnRef idx="1">
            <a:schemeClr val="dk1"/>
          </a:lnRef>
          <a:fillRef idx="0">
            <a:schemeClr val="dk1"/>
          </a:fillRef>
          <a:effectRef idx="0">
            <a:schemeClr val="dk1"/>
          </a:effectRef>
          <a:fontRef idx="minor">
            <a:schemeClr val="tx1"/>
          </a:fontRef>
        </p:style>
      </p:cxnSp>
      <p:cxnSp>
        <p:nvCxnSpPr>
          <p:cNvPr id="60" name="Straight Arrow Connector 59">
            <a:extLst>
              <a:ext uri="{FF2B5EF4-FFF2-40B4-BE49-F238E27FC236}">
                <a16:creationId xmlns:a16="http://schemas.microsoft.com/office/drawing/2014/main" id="{1FE595A9-140B-4245-BD31-5505762E9549}"/>
              </a:ext>
            </a:extLst>
          </p:cNvPr>
          <p:cNvCxnSpPr/>
          <p:nvPr/>
        </p:nvCxnSpPr>
        <p:spPr>
          <a:xfrm flipV="1">
            <a:off x="9907670" y="5666907"/>
            <a:ext cx="0" cy="340242"/>
          </a:xfrm>
          <a:prstGeom prst="straightConnector1">
            <a:avLst/>
          </a:prstGeom>
          <a:ln w="25400">
            <a:tailEnd type="triangle"/>
          </a:ln>
        </p:spPr>
        <p:style>
          <a:lnRef idx="1">
            <a:schemeClr val="dk1"/>
          </a:lnRef>
          <a:fillRef idx="0">
            <a:schemeClr val="dk1"/>
          </a:fillRef>
          <a:effectRef idx="0">
            <a:schemeClr val="dk1"/>
          </a:effectRef>
          <a:fontRef idx="minor">
            <a:schemeClr val="tx1"/>
          </a:fontRef>
        </p:style>
      </p:cxnSp>
      <p:cxnSp>
        <p:nvCxnSpPr>
          <p:cNvPr id="61" name="Straight Arrow Connector 60">
            <a:extLst>
              <a:ext uri="{FF2B5EF4-FFF2-40B4-BE49-F238E27FC236}">
                <a16:creationId xmlns:a16="http://schemas.microsoft.com/office/drawing/2014/main" id="{CE51BD0B-E956-F24B-932F-D5A7D14B35F3}"/>
              </a:ext>
            </a:extLst>
          </p:cNvPr>
          <p:cNvCxnSpPr/>
          <p:nvPr/>
        </p:nvCxnSpPr>
        <p:spPr>
          <a:xfrm flipV="1">
            <a:off x="10269176" y="5475521"/>
            <a:ext cx="0" cy="340242"/>
          </a:xfrm>
          <a:prstGeom prst="straightConnector1">
            <a:avLst/>
          </a:prstGeom>
          <a:ln w="25400">
            <a:tailEnd type="triangle"/>
          </a:ln>
        </p:spPr>
        <p:style>
          <a:lnRef idx="1">
            <a:schemeClr val="dk1"/>
          </a:lnRef>
          <a:fillRef idx="0">
            <a:schemeClr val="dk1"/>
          </a:fillRef>
          <a:effectRef idx="0">
            <a:schemeClr val="dk1"/>
          </a:effectRef>
          <a:fontRef idx="minor">
            <a:schemeClr val="tx1"/>
          </a:fontRef>
        </p:style>
      </p:cxnSp>
      <p:sp>
        <p:nvSpPr>
          <p:cNvPr id="62" name="Quad Arrow 61">
            <a:extLst>
              <a:ext uri="{FF2B5EF4-FFF2-40B4-BE49-F238E27FC236}">
                <a16:creationId xmlns:a16="http://schemas.microsoft.com/office/drawing/2014/main" id="{49877DC0-1DA0-314D-9DB1-089563F34E9B}"/>
              </a:ext>
            </a:extLst>
          </p:cNvPr>
          <p:cNvSpPr/>
          <p:nvPr/>
        </p:nvSpPr>
        <p:spPr>
          <a:xfrm>
            <a:off x="9280917" y="4940967"/>
            <a:ext cx="321110" cy="487861"/>
          </a:xfrm>
          <a:prstGeom prst="quadArrow">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Quad Arrow 62">
            <a:extLst>
              <a:ext uri="{FF2B5EF4-FFF2-40B4-BE49-F238E27FC236}">
                <a16:creationId xmlns:a16="http://schemas.microsoft.com/office/drawing/2014/main" id="{38A3E1AC-442A-274F-B684-A447D5AB151A}"/>
              </a:ext>
            </a:extLst>
          </p:cNvPr>
          <p:cNvSpPr/>
          <p:nvPr/>
        </p:nvSpPr>
        <p:spPr>
          <a:xfrm>
            <a:off x="10092532" y="4923247"/>
            <a:ext cx="321110" cy="487861"/>
          </a:xfrm>
          <a:prstGeom prst="quadArrow">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Quad Arrow 63">
            <a:extLst>
              <a:ext uri="{FF2B5EF4-FFF2-40B4-BE49-F238E27FC236}">
                <a16:creationId xmlns:a16="http://schemas.microsoft.com/office/drawing/2014/main" id="{1FBCF423-8D6C-F345-A41E-57B4794D6952}"/>
              </a:ext>
            </a:extLst>
          </p:cNvPr>
          <p:cNvSpPr/>
          <p:nvPr/>
        </p:nvSpPr>
        <p:spPr>
          <a:xfrm>
            <a:off x="9734572" y="5096912"/>
            <a:ext cx="321110" cy="487861"/>
          </a:xfrm>
          <a:prstGeom prst="quadArrow">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Rectangle 64">
            <a:extLst>
              <a:ext uri="{FF2B5EF4-FFF2-40B4-BE49-F238E27FC236}">
                <a16:creationId xmlns:a16="http://schemas.microsoft.com/office/drawing/2014/main" id="{6D80F1D8-F59C-BB48-AF7B-F7BB81E8B107}"/>
              </a:ext>
            </a:extLst>
          </p:cNvPr>
          <p:cNvSpPr/>
          <p:nvPr/>
        </p:nvSpPr>
        <p:spPr>
          <a:xfrm>
            <a:off x="8851821" y="5279839"/>
            <a:ext cx="181965" cy="234668"/>
          </a:xfrm>
          <a:prstGeom prst="rect">
            <a:avLst/>
          </a:prstGeom>
          <a:solidFill>
            <a:schemeClr val="tx1">
              <a:lumMod val="50000"/>
            </a:schemeClr>
          </a:solidFill>
          <a:ln>
            <a:noFill/>
          </a:ln>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a:p>
        </p:txBody>
      </p:sp>
      <p:sp>
        <p:nvSpPr>
          <p:cNvPr id="66" name="Rectangle 65">
            <a:extLst>
              <a:ext uri="{FF2B5EF4-FFF2-40B4-BE49-F238E27FC236}">
                <a16:creationId xmlns:a16="http://schemas.microsoft.com/office/drawing/2014/main" id="{B9B3627F-09AC-8C43-AC06-F8BD6E5C99E2}"/>
              </a:ext>
            </a:extLst>
          </p:cNvPr>
          <p:cNvSpPr/>
          <p:nvPr/>
        </p:nvSpPr>
        <p:spPr>
          <a:xfrm>
            <a:off x="9118524" y="4760709"/>
            <a:ext cx="181965" cy="234668"/>
          </a:xfrm>
          <a:prstGeom prst="rect">
            <a:avLst/>
          </a:prstGeom>
          <a:solidFill>
            <a:schemeClr val="tx1">
              <a:lumMod val="50000"/>
            </a:schemeClr>
          </a:solidFill>
          <a:ln>
            <a:noFill/>
          </a:ln>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a:p>
        </p:txBody>
      </p:sp>
      <p:sp>
        <p:nvSpPr>
          <p:cNvPr id="67" name="Rectangle 66">
            <a:extLst>
              <a:ext uri="{FF2B5EF4-FFF2-40B4-BE49-F238E27FC236}">
                <a16:creationId xmlns:a16="http://schemas.microsoft.com/office/drawing/2014/main" id="{E635E4C2-CE0F-6749-818B-C9E6E57D71A9}"/>
              </a:ext>
            </a:extLst>
          </p:cNvPr>
          <p:cNvSpPr/>
          <p:nvPr/>
        </p:nvSpPr>
        <p:spPr>
          <a:xfrm>
            <a:off x="9731910" y="4745952"/>
            <a:ext cx="181965" cy="234668"/>
          </a:xfrm>
          <a:prstGeom prst="rect">
            <a:avLst/>
          </a:prstGeom>
          <a:solidFill>
            <a:schemeClr val="tx1">
              <a:lumMod val="50000"/>
            </a:schemeClr>
          </a:solidFill>
          <a:ln>
            <a:noFill/>
          </a:ln>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a:p>
        </p:txBody>
      </p:sp>
      <p:cxnSp>
        <p:nvCxnSpPr>
          <p:cNvPr id="68" name="Straight Arrow Connector 67">
            <a:extLst>
              <a:ext uri="{FF2B5EF4-FFF2-40B4-BE49-F238E27FC236}">
                <a16:creationId xmlns:a16="http://schemas.microsoft.com/office/drawing/2014/main" id="{6B4C3A88-26A8-0D45-A109-5918AF899F4F}"/>
              </a:ext>
            </a:extLst>
          </p:cNvPr>
          <p:cNvCxnSpPr>
            <a:cxnSpLocks/>
          </p:cNvCxnSpPr>
          <p:nvPr/>
        </p:nvCxnSpPr>
        <p:spPr>
          <a:xfrm>
            <a:off x="8993632" y="3716741"/>
            <a:ext cx="287285" cy="369484"/>
          </a:xfrm>
          <a:prstGeom prst="straightConnector1">
            <a:avLst/>
          </a:prstGeom>
          <a:ln w="38100">
            <a:tailEnd type="triangle"/>
          </a:ln>
        </p:spPr>
        <p:style>
          <a:lnRef idx="1">
            <a:schemeClr val="dk1"/>
          </a:lnRef>
          <a:fillRef idx="0">
            <a:schemeClr val="dk1"/>
          </a:fillRef>
          <a:effectRef idx="0">
            <a:schemeClr val="dk1"/>
          </a:effectRef>
          <a:fontRef idx="minor">
            <a:schemeClr val="tx1"/>
          </a:fontRef>
        </p:style>
      </p:cxnSp>
      <p:cxnSp>
        <p:nvCxnSpPr>
          <p:cNvPr id="70" name="Straight Arrow Connector 69">
            <a:extLst>
              <a:ext uri="{FF2B5EF4-FFF2-40B4-BE49-F238E27FC236}">
                <a16:creationId xmlns:a16="http://schemas.microsoft.com/office/drawing/2014/main" id="{D3C11ED7-3C77-2642-AE97-041C8BC6CA83}"/>
              </a:ext>
            </a:extLst>
          </p:cNvPr>
          <p:cNvCxnSpPr>
            <a:cxnSpLocks/>
          </p:cNvCxnSpPr>
          <p:nvPr/>
        </p:nvCxnSpPr>
        <p:spPr>
          <a:xfrm flipH="1">
            <a:off x="7551566" y="5096912"/>
            <a:ext cx="679619" cy="0"/>
          </a:xfrm>
          <a:prstGeom prst="straightConnector1">
            <a:avLst/>
          </a:prstGeom>
          <a:ln w="38100">
            <a:tailEnd type="triangle"/>
          </a:ln>
        </p:spPr>
        <p:style>
          <a:lnRef idx="1">
            <a:schemeClr val="dk1"/>
          </a:lnRef>
          <a:fillRef idx="0">
            <a:schemeClr val="dk1"/>
          </a:fillRef>
          <a:effectRef idx="0">
            <a:schemeClr val="dk1"/>
          </a:effectRef>
          <a:fontRef idx="minor">
            <a:schemeClr val="tx1"/>
          </a:fontRef>
        </p:style>
      </p:cxnSp>
      <p:sp>
        <p:nvSpPr>
          <p:cNvPr id="72" name="Oval 71">
            <a:extLst>
              <a:ext uri="{FF2B5EF4-FFF2-40B4-BE49-F238E27FC236}">
                <a16:creationId xmlns:a16="http://schemas.microsoft.com/office/drawing/2014/main" id="{36AF39F4-E50D-2549-A9D1-54764D3AD820}"/>
              </a:ext>
            </a:extLst>
          </p:cNvPr>
          <p:cNvSpPr/>
          <p:nvPr/>
        </p:nvSpPr>
        <p:spPr>
          <a:xfrm>
            <a:off x="6429752" y="4466549"/>
            <a:ext cx="233916" cy="65921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Oval 72">
            <a:extLst>
              <a:ext uri="{FF2B5EF4-FFF2-40B4-BE49-F238E27FC236}">
                <a16:creationId xmlns:a16="http://schemas.microsoft.com/office/drawing/2014/main" id="{3431F5C7-A481-4543-85C1-5A172F9D860A}"/>
              </a:ext>
            </a:extLst>
          </p:cNvPr>
          <p:cNvSpPr/>
          <p:nvPr/>
        </p:nvSpPr>
        <p:spPr>
          <a:xfrm>
            <a:off x="6922392" y="4618949"/>
            <a:ext cx="233916" cy="659218"/>
          </a:xfrm>
          <a:prstGeom prst="ellipse">
            <a:avLst/>
          </a:prstGeom>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74" name="Oval 73">
            <a:extLst>
              <a:ext uri="{FF2B5EF4-FFF2-40B4-BE49-F238E27FC236}">
                <a16:creationId xmlns:a16="http://schemas.microsoft.com/office/drawing/2014/main" id="{B01EC97D-FF33-7142-8A04-A4BB22C3B6E1}"/>
              </a:ext>
            </a:extLst>
          </p:cNvPr>
          <p:cNvSpPr/>
          <p:nvPr/>
        </p:nvSpPr>
        <p:spPr>
          <a:xfrm>
            <a:off x="7262632" y="4427564"/>
            <a:ext cx="233916" cy="65921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5" name="Straight Arrow Connector 74">
            <a:extLst>
              <a:ext uri="{FF2B5EF4-FFF2-40B4-BE49-F238E27FC236}">
                <a16:creationId xmlns:a16="http://schemas.microsoft.com/office/drawing/2014/main" id="{982D1479-D7D6-8242-951A-7DA7C19BB876}"/>
              </a:ext>
            </a:extLst>
          </p:cNvPr>
          <p:cNvCxnSpPr>
            <a:endCxn id="72" idx="4"/>
          </p:cNvCxnSpPr>
          <p:nvPr/>
        </p:nvCxnSpPr>
        <p:spPr>
          <a:xfrm flipV="1">
            <a:off x="6546710" y="5125767"/>
            <a:ext cx="0" cy="340242"/>
          </a:xfrm>
          <a:prstGeom prst="straightConnector1">
            <a:avLst/>
          </a:prstGeom>
          <a:ln w="25400">
            <a:tailEnd type="triangle"/>
          </a:ln>
        </p:spPr>
        <p:style>
          <a:lnRef idx="1">
            <a:schemeClr val="dk1"/>
          </a:lnRef>
          <a:fillRef idx="0">
            <a:schemeClr val="dk1"/>
          </a:fillRef>
          <a:effectRef idx="0">
            <a:schemeClr val="dk1"/>
          </a:effectRef>
          <a:fontRef idx="minor">
            <a:schemeClr val="tx1"/>
          </a:fontRef>
        </p:style>
      </p:cxnSp>
      <p:cxnSp>
        <p:nvCxnSpPr>
          <p:cNvPr id="76" name="Straight Arrow Connector 75">
            <a:extLst>
              <a:ext uri="{FF2B5EF4-FFF2-40B4-BE49-F238E27FC236}">
                <a16:creationId xmlns:a16="http://schemas.microsoft.com/office/drawing/2014/main" id="{19143DDD-93FF-BD44-9997-433E067537E8}"/>
              </a:ext>
            </a:extLst>
          </p:cNvPr>
          <p:cNvCxnSpPr/>
          <p:nvPr/>
        </p:nvCxnSpPr>
        <p:spPr>
          <a:xfrm flipV="1">
            <a:off x="7018085" y="5278167"/>
            <a:ext cx="0" cy="340242"/>
          </a:xfrm>
          <a:prstGeom prst="straightConnector1">
            <a:avLst/>
          </a:prstGeom>
          <a:ln w="25400">
            <a:tailEnd type="triangle"/>
          </a:ln>
        </p:spPr>
        <p:style>
          <a:lnRef idx="1">
            <a:schemeClr val="dk1"/>
          </a:lnRef>
          <a:fillRef idx="0">
            <a:schemeClr val="dk1"/>
          </a:fillRef>
          <a:effectRef idx="0">
            <a:schemeClr val="dk1"/>
          </a:effectRef>
          <a:fontRef idx="minor">
            <a:schemeClr val="tx1"/>
          </a:fontRef>
        </p:style>
      </p:cxnSp>
      <p:cxnSp>
        <p:nvCxnSpPr>
          <p:cNvPr id="77" name="Straight Arrow Connector 76">
            <a:extLst>
              <a:ext uri="{FF2B5EF4-FFF2-40B4-BE49-F238E27FC236}">
                <a16:creationId xmlns:a16="http://schemas.microsoft.com/office/drawing/2014/main" id="{4A2A1D4C-336F-5348-9FF3-AEBB404949A3}"/>
              </a:ext>
            </a:extLst>
          </p:cNvPr>
          <p:cNvCxnSpPr/>
          <p:nvPr/>
        </p:nvCxnSpPr>
        <p:spPr>
          <a:xfrm flipV="1">
            <a:off x="7379591" y="5086781"/>
            <a:ext cx="0" cy="340242"/>
          </a:xfrm>
          <a:prstGeom prst="straightConnector1">
            <a:avLst/>
          </a:prstGeom>
          <a:ln w="25400">
            <a:tailEnd type="triangle"/>
          </a:ln>
        </p:spPr>
        <p:style>
          <a:lnRef idx="1">
            <a:schemeClr val="dk1"/>
          </a:lnRef>
          <a:fillRef idx="0">
            <a:schemeClr val="dk1"/>
          </a:fillRef>
          <a:effectRef idx="0">
            <a:schemeClr val="dk1"/>
          </a:effectRef>
          <a:fontRef idx="minor">
            <a:schemeClr val="tx1"/>
          </a:fontRef>
        </p:style>
      </p:cxnSp>
      <p:sp>
        <p:nvSpPr>
          <p:cNvPr id="78" name="Quad Arrow 77">
            <a:extLst>
              <a:ext uri="{FF2B5EF4-FFF2-40B4-BE49-F238E27FC236}">
                <a16:creationId xmlns:a16="http://schemas.microsoft.com/office/drawing/2014/main" id="{DDA1E75F-D4DB-9347-B2FD-84C09FB65449}"/>
              </a:ext>
            </a:extLst>
          </p:cNvPr>
          <p:cNvSpPr/>
          <p:nvPr/>
        </p:nvSpPr>
        <p:spPr>
          <a:xfrm>
            <a:off x="6391332" y="4552227"/>
            <a:ext cx="321110" cy="487861"/>
          </a:xfrm>
          <a:prstGeom prst="quadArrow">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Quad Arrow 78">
            <a:extLst>
              <a:ext uri="{FF2B5EF4-FFF2-40B4-BE49-F238E27FC236}">
                <a16:creationId xmlns:a16="http://schemas.microsoft.com/office/drawing/2014/main" id="{C4A86EAC-7B80-BE4D-B979-ECCB908DDB96}"/>
              </a:ext>
            </a:extLst>
          </p:cNvPr>
          <p:cNvSpPr/>
          <p:nvPr/>
        </p:nvSpPr>
        <p:spPr>
          <a:xfrm>
            <a:off x="7202947" y="4534507"/>
            <a:ext cx="321110" cy="487861"/>
          </a:xfrm>
          <a:prstGeom prst="quadArrow">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Quad Arrow 79">
            <a:extLst>
              <a:ext uri="{FF2B5EF4-FFF2-40B4-BE49-F238E27FC236}">
                <a16:creationId xmlns:a16="http://schemas.microsoft.com/office/drawing/2014/main" id="{39BB85F6-7A0B-AA49-961C-012D0ED9149D}"/>
              </a:ext>
            </a:extLst>
          </p:cNvPr>
          <p:cNvSpPr/>
          <p:nvPr/>
        </p:nvSpPr>
        <p:spPr>
          <a:xfrm>
            <a:off x="6844987" y="4708172"/>
            <a:ext cx="321110" cy="487861"/>
          </a:xfrm>
          <a:prstGeom prst="quadArrow">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TextBox 80">
            <a:extLst>
              <a:ext uri="{FF2B5EF4-FFF2-40B4-BE49-F238E27FC236}">
                <a16:creationId xmlns:a16="http://schemas.microsoft.com/office/drawing/2014/main" id="{838B4685-CD5E-1A42-B2CC-D50C0042234A}"/>
              </a:ext>
            </a:extLst>
          </p:cNvPr>
          <p:cNvSpPr txBox="1"/>
          <p:nvPr/>
        </p:nvSpPr>
        <p:spPr>
          <a:xfrm>
            <a:off x="6156584" y="4086225"/>
            <a:ext cx="362600" cy="369332"/>
          </a:xfrm>
          <a:prstGeom prst="rect">
            <a:avLst/>
          </a:prstGeom>
          <a:noFill/>
        </p:spPr>
        <p:txBody>
          <a:bodyPr wrap="none" rtlCol="0">
            <a:spAutoFit/>
          </a:bodyPr>
          <a:lstStyle/>
          <a:p>
            <a:r>
              <a:rPr lang="en-US" dirty="0">
                <a:solidFill>
                  <a:schemeClr val="bg1"/>
                </a:solidFill>
              </a:rPr>
              <a:t>5.</a:t>
            </a:r>
          </a:p>
        </p:txBody>
      </p:sp>
      <p:sp>
        <p:nvSpPr>
          <p:cNvPr id="82" name="Oval 81">
            <a:extLst>
              <a:ext uri="{FF2B5EF4-FFF2-40B4-BE49-F238E27FC236}">
                <a16:creationId xmlns:a16="http://schemas.microsoft.com/office/drawing/2014/main" id="{172FC3CD-94F8-B74D-995E-F169C502479A}"/>
              </a:ext>
            </a:extLst>
          </p:cNvPr>
          <p:cNvSpPr/>
          <p:nvPr/>
        </p:nvSpPr>
        <p:spPr>
          <a:xfrm>
            <a:off x="6429752" y="5475521"/>
            <a:ext cx="208508" cy="19138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Oval 82">
            <a:extLst>
              <a:ext uri="{FF2B5EF4-FFF2-40B4-BE49-F238E27FC236}">
                <a16:creationId xmlns:a16="http://schemas.microsoft.com/office/drawing/2014/main" id="{49BF82CA-FA8A-6E46-856A-E2D23EA8C0F6}"/>
              </a:ext>
            </a:extLst>
          </p:cNvPr>
          <p:cNvSpPr/>
          <p:nvPr/>
        </p:nvSpPr>
        <p:spPr>
          <a:xfrm>
            <a:off x="6910773" y="5599345"/>
            <a:ext cx="208508" cy="191386"/>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84" name="Oval 83">
            <a:extLst>
              <a:ext uri="{FF2B5EF4-FFF2-40B4-BE49-F238E27FC236}">
                <a16:creationId xmlns:a16="http://schemas.microsoft.com/office/drawing/2014/main" id="{2AE75188-39CF-5040-83A0-7A6AA86918F0}"/>
              </a:ext>
            </a:extLst>
          </p:cNvPr>
          <p:cNvSpPr/>
          <p:nvPr/>
        </p:nvSpPr>
        <p:spPr>
          <a:xfrm>
            <a:off x="7280952" y="5397173"/>
            <a:ext cx="208508" cy="19138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Oval 84">
            <a:extLst>
              <a:ext uri="{FF2B5EF4-FFF2-40B4-BE49-F238E27FC236}">
                <a16:creationId xmlns:a16="http://schemas.microsoft.com/office/drawing/2014/main" id="{6E2ADC97-85E2-0343-9E6F-F70B521853AD}"/>
              </a:ext>
            </a:extLst>
          </p:cNvPr>
          <p:cNvSpPr/>
          <p:nvPr/>
        </p:nvSpPr>
        <p:spPr>
          <a:xfrm>
            <a:off x="4432215" y="4087227"/>
            <a:ext cx="181965" cy="628650"/>
          </a:xfrm>
          <a:prstGeom prst="ellipse">
            <a:avLst/>
          </a:prstGeom>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sp>
        <p:nvSpPr>
          <p:cNvPr id="86" name="Oval 85">
            <a:extLst>
              <a:ext uri="{FF2B5EF4-FFF2-40B4-BE49-F238E27FC236}">
                <a16:creationId xmlns:a16="http://schemas.microsoft.com/office/drawing/2014/main" id="{D8897F3E-1E63-9A49-B126-5915BD3066E0}"/>
              </a:ext>
            </a:extLst>
          </p:cNvPr>
          <p:cNvSpPr/>
          <p:nvPr/>
        </p:nvSpPr>
        <p:spPr>
          <a:xfrm>
            <a:off x="4711038" y="3630997"/>
            <a:ext cx="181965" cy="628650"/>
          </a:xfrm>
          <a:prstGeom prst="ellipse">
            <a:avLst/>
          </a:prstGeom>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87" name="Oval 86">
            <a:extLst>
              <a:ext uri="{FF2B5EF4-FFF2-40B4-BE49-F238E27FC236}">
                <a16:creationId xmlns:a16="http://schemas.microsoft.com/office/drawing/2014/main" id="{98DE7CCC-CADA-EF4C-A7C6-45A7274FB271}"/>
              </a:ext>
            </a:extLst>
          </p:cNvPr>
          <p:cNvSpPr/>
          <p:nvPr/>
        </p:nvSpPr>
        <p:spPr>
          <a:xfrm>
            <a:off x="5312304" y="3717237"/>
            <a:ext cx="181965" cy="628650"/>
          </a:xfrm>
          <a:prstGeom prst="ellipse">
            <a:avLst/>
          </a:prstGeom>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a:p>
        </p:txBody>
      </p:sp>
      <p:sp>
        <p:nvSpPr>
          <p:cNvPr id="88" name="Oval 87">
            <a:extLst>
              <a:ext uri="{FF2B5EF4-FFF2-40B4-BE49-F238E27FC236}">
                <a16:creationId xmlns:a16="http://schemas.microsoft.com/office/drawing/2014/main" id="{063DB308-71B0-284D-83D4-4246B771E780}"/>
              </a:ext>
            </a:extLst>
          </p:cNvPr>
          <p:cNvSpPr/>
          <p:nvPr/>
        </p:nvSpPr>
        <p:spPr>
          <a:xfrm>
            <a:off x="4899731" y="4291327"/>
            <a:ext cx="233916" cy="65921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Oval 88">
            <a:extLst>
              <a:ext uri="{FF2B5EF4-FFF2-40B4-BE49-F238E27FC236}">
                <a16:creationId xmlns:a16="http://schemas.microsoft.com/office/drawing/2014/main" id="{75BF104A-4459-1349-ACA6-870182E411E2}"/>
              </a:ext>
            </a:extLst>
          </p:cNvPr>
          <p:cNvSpPr/>
          <p:nvPr/>
        </p:nvSpPr>
        <p:spPr>
          <a:xfrm>
            <a:off x="5392371" y="4443727"/>
            <a:ext cx="233916" cy="659218"/>
          </a:xfrm>
          <a:prstGeom prst="ellipse">
            <a:avLst/>
          </a:prstGeom>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90" name="Oval 89">
            <a:extLst>
              <a:ext uri="{FF2B5EF4-FFF2-40B4-BE49-F238E27FC236}">
                <a16:creationId xmlns:a16="http://schemas.microsoft.com/office/drawing/2014/main" id="{66FBFD04-478F-0C49-957A-AE7933CCE9D7}"/>
              </a:ext>
            </a:extLst>
          </p:cNvPr>
          <p:cNvSpPr/>
          <p:nvPr/>
        </p:nvSpPr>
        <p:spPr>
          <a:xfrm>
            <a:off x="5732611" y="4252342"/>
            <a:ext cx="233916" cy="65921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1" name="Straight Arrow Connector 90">
            <a:extLst>
              <a:ext uri="{FF2B5EF4-FFF2-40B4-BE49-F238E27FC236}">
                <a16:creationId xmlns:a16="http://schemas.microsoft.com/office/drawing/2014/main" id="{AAE32224-FD4D-7C47-A7D4-EBD47EFC6658}"/>
              </a:ext>
            </a:extLst>
          </p:cNvPr>
          <p:cNvCxnSpPr>
            <a:endCxn id="88" idx="4"/>
          </p:cNvCxnSpPr>
          <p:nvPr/>
        </p:nvCxnSpPr>
        <p:spPr>
          <a:xfrm flipV="1">
            <a:off x="5016689" y="4950545"/>
            <a:ext cx="0" cy="340242"/>
          </a:xfrm>
          <a:prstGeom prst="straightConnector1">
            <a:avLst/>
          </a:prstGeom>
          <a:ln w="25400">
            <a:tailEnd type="triangle"/>
          </a:ln>
        </p:spPr>
        <p:style>
          <a:lnRef idx="1">
            <a:schemeClr val="dk1"/>
          </a:lnRef>
          <a:fillRef idx="0">
            <a:schemeClr val="dk1"/>
          </a:fillRef>
          <a:effectRef idx="0">
            <a:schemeClr val="dk1"/>
          </a:effectRef>
          <a:fontRef idx="minor">
            <a:schemeClr val="tx1"/>
          </a:fontRef>
        </p:style>
      </p:cxnSp>
      <p:cxnSp>
        <p:nvCxnSpPr>
          <p:cNvPr id="92" name="Straight Arrow Connector 91">
            <a:extLst>
              <a:ext uri="{FF2B5EF4-FFF2-40B4-BE49-F238E27FC236}">
                <a16:creationId xmlns:a16="http://schemas.microsoft.com/office/drawing/2014/main" id="{84240A55-A670-9F4A-85A1-1909686AD69B}"/>
              </a:ext>
            </a:extLst>
          </p:cNvPr>
          <p:cNvCxnSpPr/>
          <p:nvPr/>
        </p:nvCxnSpPr>
        <p:spPr>
          <a:xfrm flipV="1">
            <a:off x="5488064" y="5102945"/>
            <a:ext cx="0" cy="340242"/>
          </a:xfrm>
          <a:prstGeom prst="straightConnector1">
            <a:avLst/>
          </a:prstGeom>
          <a:ln w="25400">
            <a:tailEnd type="triangle"/>
          </a:ln>
        </p:spPr>
        <p:style>
          <a:lnRef idx="1">
            <a:schemeClr val="dk1"/>
          </a:lnRef>
          <a:fillRef idx="0">
            <a:schemeClr val="dk1"/>
          </a:fillRef>
          <a:effectRef idx="0">
            <a:schemeClr val="dk1"/>
          </a:effectRef>
          <a:fontRef idx="minor">
            <a:schemeClr val="tx1"/>
          </a:fontRef>
        </p:style>
      </p:cxnSp>
      <p:cxnSp>
        <p:nvCxnSpPr>
          <p:cNvPr id="93" name="Straight Arrow Connector 92">
            <a:extLst>
              <a:ext uri="{FF2B5EF4-FFF2-40B4-BE49-F238E27FC236}">
                <a16:creationId xmlns:a16="http://schemas.microsoft.com/office/drawing/2014/main" id="{02AE1E23-08F1-4446-AB0F-38D0C76E9CDE}"/>
              </a:ext>
            </a:extLst>
          </p:cNvPr>
          <p:cNvCxnSpPr/>
          <p:nvPr/>
        </p:nvCxnSpPr>
        <p:spPr>
          <a:xfrm flipV="1">
            <a:off x="5849570" y="4911559"/>
            <a:ext cx="0" cy="340242"/>
          </a:xfrm>
          <a:prstGeom prst="straightConnector1">
            <a:avLst/>
          </a:prstGeom>
          <a:ln w="25400">
            <a:tailEnd type="triangle"/>
          </a:ln>
        </p:spPr>
        <p:style>
          <a:lnRef idx="1">
            <a:schemeClr val="dk1"/>
          </a:lnRef>
          <a:fillRef idx="0">
            <a:schemeClr val="dk1"/>
          </a:fillRef>
          <a:effectRef idx="0">
            <a:schemeClr val="dk1"/>
          </a:effectRef>
          <a:fontRef idx="minor">
            <a:schemeClr val="tx1"/>
          </a:fontRef>
        </p:style>
      </p:cxnSp>
      <p:sp>
        <p:nvSpPr>
          <p:cNvPr id="94" name="Quad Arrow 93">
            <a:extLst>
              <a:ext uri="{FF2B5EF4-FFF2-40B4-BE49-F238E27FC236}">
                <a16:creationId xmlns:a16="http://schemas.microsoft.com/office/drawing/2014/main" id="{AC49356C-1225-FE45-88DD-8F8E3B4EAA42}"/>
              </a:ext>
            </a:extLst>
          </p:cNvPr>
          <p:cNvSpPr/>
          <p:nvPr/>
        </p:nvSpPr>
        <p:spPr>
          <a:xfrm>
            <a:off x="4861311" y="4377005"/>
            <a:ext cx="321110" cy="487861"/>
          </a:xfrm>
          <a:prstGeom prst="quadArrow">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Quad Arrow 94">
            <a:extLst>
              <a:ext uri="{FF2B5EF4-FFF2-40B4-BE49-F238E27FC236}">
                <a16:creationId xmlns:a16="http://schemas.microsoft.com/office/drawing/2014/main" id="{B6ABFA05-1C24-4D41-9A00-1604AE7E5833}"/>
              </a:ext>
            </a:extLst>
          </p:cNvPr>
          <p:cNvSpPr/>
          <p:nvPr/>
        </p:nvSpPr>
        <p:spPr>
          <a:xfrm>
            <a:off x="5672926" y="4359285"/>
            <a:ext cx="321110" cy="487861"/>
          </a:xfrm>
          <a:prstGeom prst="quadArrow">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Quad Arrow 95">
            <a:extLst>
              <a:ext uri="{FF2B5EF4-FFF2-40B4-BE49-F238E27FC236}">
                <a16:creationId xmlns:a16="http://schemas.microsoft.com/office/drawing/2014/main" id="{95B7EDAB-A536-0F4F-8702-C85580B04578}"/>
              </a:ext>
            </a:extLst>
          </p:cNvPr>
          <p:cNvSpPr/>
          <p:nvPr/>
        </p:nvSpPr>
        <p:spPr>
          <a:xfrm>
            <a:off x="5314966" y="4532950"/>
            <a:ext cx="321110" cy="487861"/>
          </a:xfrm>
          <a:prstGeom prst="quadArrow">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Rectangle 96">
            <a:extLst>
              <a:ext uri="{FF2B5EF4-FFF2-40B4-BE49-F238E27FC236}">
                <a16:creationId xmlns:a16="http://schemas.microsoft.com/office/drawing/2014/main" id="{A305E38F-43F9-0B45-A8C6-539433995942}"/>
              </a:ext>
            </a:extLst>
          </p:cNvPr>
          <p:cNvSpPr/>
          <p:nvPr/>
        </p:nvSpPr>
        <p:spPr>
          <a:xfrm>
            <a:off x="4432215" y="4715877"/>
            <a:ext cx="181965" cy="234668"/>
          </a:xfrm>
          <a:prstGeom prst="rect">
            <a:avLst/>
          </a:prstGeom>
          <a:solidFill>
            <a:schemeClr val="accent4">
              <a:lumMod val="50000"/>
            </a:schemeClr>
          </a:solidFill>
          <a:ln>
            <a:noFill/>
          </a:ln>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a:p>
        </p:txBody>
      </p:sp>
      <p:sp>
        <p:nvSpPr>
          <p:cNvPr id="98" name="Rectangle 97">
            <a:extLst>
              <a:ext uri="{FF2B5EF4-FFF2-40B4-BE49-F238E27FC236}">
                <a16:creationId xmlns:a16="http://schemas.microsoft.com/office/drawing/2014/main" id="{C8CDE5E3-BD93-E441-9BA2-6E71451BC4AB}"/>
              </a:ext>
            </a:extLst>
          </p:cNvPr>
          <p:cNvSpPr/>
          <p:nvPr/>
        </p:nvSpPr>
        <p:spPr>
          <a:xfrm>
            <a:off x="4698918" y="4196747"/>
            <a:ext cx="181965" cy="234668"/>
          </a:xfrm>
          <a:prstGeom prst="rect">
            <a:avLst/>
          </a:prstGeom>
          <a:solidFill>
            <a:schemeClr val="accent4">
              <a:lumMod val="50000"/>
            </a:schemeClr>
          </a:solidFill>
          <a:ln>
            <a:noFill/>
          </a:ln>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a:p>
        </p:txBody>
      </p:sp>
      <p:sp>
        <p:nvSpPr>
          <p:cNvPr id="99" name="Rectangle 98">
            <a:extLst>
              <a:ext uri="{FF2B5EF4-FFF2-40B4-BE49-F238E27FC236}">
                <a16:creationId xmlns:a16="http://schemas.microsoft.com/office/drawing/2014/main" id="{60663CCD-B44B-044B-AC9B-163316DD836D}"/>
              </a:ext>
            </a:extLst>
          </p:cNvPr>
          <p:cNvSpPr/>
          <p:nvPr/>
        </p:nvSpPr>
        <p:spPr>
          <a:xfrm>
            <a:off x="5312304" y="4181990"/>
            <a:ext cx="181965" cy="234668"/>
          </a:xfrm>
          <a:prstGeom prst="rect">
            <a:avLst/>
          </a:prstGeom>
          <a:solidFill>
            <a:schemeClr val="accent4">
              <a:lumMod val="50000"/>
            </a:schemeClr>
          </a:solidFill>
          <a:ln>
            <a:noFill/>
          </a:ln>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a:p>
        </p:txBody>
      </p:sp>
      <p:cxnSp>
        <p:nvCxnSpPr>
          <p:cNvPr id="100" name="Straight Arrow Connector 99">
            <a:extLst>
              <a:ext uri="{FF2B5EF4-FFF2-40B4-BE49-F238E27FC236}">
                <a16:creationId xmlns:a16="http://schemas.microsoft.com/office/drawing/2014/main" id="{82313C37-5545-A84E-AC65-1E047D2B3886}"/>
              </a:ext>
            </a:extLst>
          </p:cNvPr>
          <p:cNvCxnSpPr>
            <a:cxnSpLocks/>
          </p:cNvCxnSpPr>
          <p:nvPr/>
        </p:nvCxnSpPr>
        <p:spPr>
          <a:xfrm flipH="1" flipV="1">
            <a:off x="5994036" y="5125767"/>
            <a:ext cx="397297" cy="271406"/>
          </a:xfrm>
          <a:prstGeom prst="straightConnector1">
            <a:avLst/>
          </a:prstGeom>
          <a:ln w="38100">
            <a:tailEnd type="triangle"/>
          </a:ln>
        </p:spPr>
        <p:style>
          <a:lnRef idx="1">
            <a:schemeClr val="dk1"/>
          </a:lnRef>
          <a:fillRef idx="0">
            <a:schemeClr val="dk1"/>
          </a:fillRef>
          <a:effectRef idx="0">
            <a:schemeClr val="dk1"/>
          </a:effectRef>
          <a:fontRef idx="minor">
            <a:schemeClr val="tx1"/>
          </a:fontRef>
        </p:style>
      </p:cxnSp>
      <p:sp>
        <p:nvSpPr>
          <p:cNvPr id="102" name="TextBox 101">
            <a:extLst>
              <a:ext uri="{FF2B5EF4-FFF2-40B4-BE49-F238E27FC236}">
                <a16:creationId xmlns:a16="http://schemas.microsoft.com/office/drawing/2014/main" id="{A922A468-3366-B34C-ABF8-977E3F5C80F8}"/>
              </a:ext>
            </a:extLst>
          </p:cNvPr>
          <p:cNvSpPr txBox="1"/>
          <p:nvPr/>
        </p:nvSpPr>
        <p:spPr>
          <a:xfrm>
            <a:off x="4024888" y="3599253"/>
            <a:ext cx="362600" cy="369332"/>
          </a:xfrm>
          <a:prstGeom prst="rect">
            <a:avLst/>
          </a:prstGeom>
          <a:noFill/>
        </p:spPr>
        <p:txBody>
          <a:bodyPr wrap="none" rtlCol="0">
            <a:spAutoFit/>
          </a:bodyPr>
          <a:lstStyle/>
          <a:p>
            <a:r>
              <a:rPr lang="en-US" dirty="0">
                <a:solidFill>
                  <a:schemeClr val="bg1"/>
                </a:solidFill>
              </a:rPr>
              <a:t>6.</a:t>
            </a:r>
          </a:p>
        </p:txBody>
      </p:sp>
      <p:sp>
        <p:nvSpPr>
          <p:cNvPr id="103" name="Oval 102">
            <a:extLst>
              <a:ext uri="{FF2B5EF4-FFF2-40B4-BE49-F238E27FC236}">
                <a16:creationId xmlns:a16="http://schemas.microsoft.com/office/drawing/2014/main" id="{99A5F3A9-3EC4-684A-A57E-9D01C16797BF}"/>
              </a:ext>
            </a:extLst>
          </p:cNvPr>
          <p:cNvSpPr/>
          <p:nvPr/>
        </p:nvSpPr>
        <p:spPr>
          <a:xfrm>
            <a:off x="2941699" y="4598218"/>
            <a:ext cx="233916" cy="65921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4" name="Oval 103">
            <a:extLst>
              <a:ext uri="{FF2B5EF4-FFF2-40B4-BE49-F238E27FC236}">
                <a16:creationId xmlns:a16="http://schemas.microsoft.com/office/drawing/2014/main" id="{15F2BAF5-FFF0-1745-868A-E3187F9CF7FF}"/>
              </a:ext>
            </a:extLst>
          </p:cNvPr>
          <p:cNvSpPr/>
          <p:nvPr/>
        </p:nvSpPr>
        <p:spPr>
          <a:xfrm>
            <a:off x="3434339" y="4750618"/>
            <a:ext cx="233916" cy="659218"/>
          </a:xfrm>
          <a:prstGeom prst="ellipse">
            <a:avLst/>
          </a:prstGeom>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105" name="Oval 104">
            <a:extLst>
              <a:ext uri="{FF2B5EF4-FFF2-40B4-BE49-F238E27FC236}">
                <a16:creationId xmlns:a16="http://schemas.microsoft.com/office/drawing/2014/main" id="{ABF0CE0A-8E81-F743-9B87-C27BD4C1F13A}"/>
              </a:ext>
            </a:extLst>
          </p:cNvPr>
          <p:cNvSpPr/>
          <p:nvPr/>
        </p:nvSpPr>
        <p:spPr>
          <a:xfrm>
            <a:off x="3774579" y="4559233"/>
            <a:ext cx="233916" cy="65921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6" name="Straight Arrow Connector 105">
            <a:extLst>
              <a:ext uri="{FF2B5EF4-FFF2-40B4-BE49-F238E27FC236}">
                <a16:creationId xmlns:a16="http://schemas.microsoft.com/office/drawing/2014/main" id="{78862A4F-873E-6048-8F76-62675ACDC81D}"/>
              </a:ext>
            </a:extLst>
          </p:cNvPr>
          <p:cNvCxnSpPr>
            <a:endCxn id="103" idx="4"/>
          </p:cNvCxnSpPr>
          <p:nvPr/>
        </p:nvCxnSpPr>
        <p:spPr>
          <a:xfrm flipV="1">
            <a:off x="3058657" y="5257436"/>
            <a:ext cx="0" cy="340242"/>
          </a:xfrm>
          <a:prstGeom prst="straightConnector1">
            <a:avLst/>
          </a:prstGeom>
          <a:ln w="25400">
            <a:tailEnd type="triangle"/>
          </a:ln>
        </p:spPr>
        <p:style>
          <a:lnRef idx="1">
            <a:schemeClr val="dk1"/>
          </a:lnRef>
          <a:fillRef idx="0">
            <a:schemeClr val="dk1"/>
          </a:fillRef>
          <a:effectRef idx="0">
            <a:schemeClr val="dk1"/>
          </a:effectRef>
          <a:fontRef idx="minor">
            <a:schemeClr val="tx1"/>
          </a:fontRef>
        </p:style>
      </p:cxnSp>
      <p:cxnSp>
        <p:nvCxnSpPr>
          <p:cNvPr id="107" name="Straight Arrow Connector 106">
            <a:extLst>
              <a:ext uri="{FF2B5EF4-FFF2-40B4-BE49-F238E27FC236}">
                <a16:creationId xmlns:a16="http://schemas.microsoft.com/office/drawing/2014/main" id="{E7F9CA02-E6E1-DA4D-B792-0DFB1C6344BF}"/>
              </a:ext>
            </a:extLst>
          </p:cNvPr>
          <p:cNvCxnSpPr/>
          <p:nvPr/>
        </p:nvCxnSpPr>
        <p:spPr>
          <a:xfrm flipV="1">
            <a:off x="3530032" y="5409836"/>
            <a:ext cx="0" cy="340242"/>
          </a:xfrm>
          <a:prstGeom prst="straightConnector1">
            <a:avLst/>
          </a:prstGeom>
          <a:ln w="25400">
            <a:tailEnd type="triangle"/>
          </a:ln>
        </p:spPr>
        <p:style>
          <a:lnRef idx="1">
            <a:schemeClr val="dk1"/>
          </a:lnRef>
          <a:fillRef idx="0">
            <a:schemeClr val="dk1"/>
          </a:fillRef>
          <a:effectRef idx="0">
            <a:schemeClr val="dk1"/>
          </a:effectRef>
          <a:fontRef idx="minor">
            <a:schemeClr val="tx1"/>
          </a:fontRef>
        </p:style>
      </p:cxnSp>
      <p:cxnSp>
        <p:nvCxnSpPr>
          <p:cNvPr id="108" name="Straight Arrow Connector 107">
            <a:extLst>
              <a:ext uri="{FF2B5EF4-FFF2-40B4-BE49-F238E27FC236}">
                <a16:creationId xmlns:a16="http://schemas.microsoft.com/office/drawing/2014/main" id="{6B0D0516-7198-DD4A-B4E5-B2405BE77B1B}"/>
              </a:ext>
            </a:extLst>
          </p:cNvPr>
          <p:cNvCxnSpPr/>
          <p:nvPr/>
        </p:nvCxnSpPr>
        <p:spPr>
          <a:xfrm flipV="1">
            <a:off x="3891538" y="5218450"/>
            <a:ext cx="0" cy="340242"/>
          </a:xfrm>
          <a:prstGeom prst="straightConnector1">
            <a:avLst/>
          </a:prstGeom>
          <a:ln w="25400">
            <a:tailEnd type="triangle"/>
          </a:ln>
        </p:spPr>
        <p:style>
          <a:lnRef idx="1">
            <a:schemeClr val="dk1"/>
          </a:lnRef>
          <a:fillRef idx="0">
            <a:schemeClr val="dk1"/>
          </a:fillRef>
          <a:effectRef idx="0">
            <a:schemeClr val="dk1"/>
          </a:effectRef>
          <a:fontRef idx="minor">
            <a:schemeClr val="tx1"/>
          </a:fontRef>
        </p:style>
      </p:cxnSp>
      <p:sp>
        <p:nvSpPr>
          <p:cNvPr id="109" name="Quad Arrow 108">
            <a:extLst>
              <a:ext uri="{FF2B5EF4-FFF2-40B4-BE49-F238E27FC236}">
                <a16:creationId xmlns:a16="http://schemas.microsoft.com/office/drawing/2014/main" id="{75C45369-2D52-9848-A9ED-216D4AB49724}"/>
              </a:ext>
            </a:extLst>
          </p:cNvPr>
          <p:cNvSpPr/>
          <p:nvPr/>
        </p:nvSpPr>
        <p:spPr>
          <a:xfrm>
            <a:off x="2903279" y="4683896"/>
            <a:ext cx="321110" cy="487861"/>
          </a:xfrm>
          <a:prstGeom prst="quadArrow">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0" name="Quad Arrow 109">
            <a:extLst>
              <a:ext uri="{FF2B5EF4-FFF2-40B4-BE49-F238E27FC236}">
                <a16:creationId xmlns:a16="http://schemas.microsoft.com/office/drawing/2014/main" id="{E6629ADF-F0DA-4647-9CBF-1A948A11AAB7}"/>
              </a:ext>
            </a:extLst>
          </p:cNvPr>
          <p:cNvSpPr/>
          <p:nvPr/>
        </p:nvSpPr>
        <p:spPr>
          <a:xfrm>
            <a:off x="3714894" y="4666176"/>
            <a:ext cx="321110" cy="487861"/>
          </a:xfrm>
          <a:prstGeom prst="quadArrow">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Quad Arrow 110">
            <a:extLst>
              <a:ext uri="{FF2B5EF4-FFF2-40B4-BE49-F238E27FC236}">
                <a16:creationId xmlns:a16="http://schemas.microsoft.com/office/drawing/2014/main" id="{F921F829-ABB0-054D-B82B-7C18DBA277FA}"/>
              </a:ext>
            </a:extLst>
          </p:cNvPr>
          <p:cNvSpPr/>
          <p:nvPr/>
        </p:nvSpPr>
        <p:spPr>
          <a:xfrm>
            <a:off x="3356934" y="4839841"/>
            <a:ext cx="321110" cy="487861"/>
          </a:xfrm>
          <a:prstGeom prst="quadArrow">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Oval 111">
            <a:extLst>
              <a:ext uri="{FF2B5EF4-FFF2-40B4-BE49-F238E27FC236}">
                <a16:creationId xmlns:a16="http://schemas.microsoft.com/office/drawing/2014/main" id="{FD6D6CA4-31FE-FA40-B102-D2886924483F}"/>
              </a:ext>
            </a:extLst>
          </p:cNvPr>
          <p:cNvSpPr/>
          <p:nvPr/>
        </p:nvSpPr>
        <p:spPr>
          <a:xfrm>
            <a:off x="2941699" y="5607190"/>
            <a:ext cx="208508" cy="19138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3" name="Oval 112">
            <a:extLst>
              <a:ext uri="{FF2B5EF4-FFF2-40B4-BE49-F238E27FC236}">
                <a16:creationId xmlns:a16="http://schemas.microsoft.com/office/drawing/2014/main" id="{60B91816-C3B3-5E4E-8D54-F3D270A28F8B}"/>
              </a:ext>
            </a:extLst>
          </p:cNvPr>
          <p:cNvSpPr/>
          <p:nvPr/>
        </p:nvSpPr>
        <p:spPr>
          <a:xfrm>
            <a:off x="3422720" y="5731014"/>
            <a:ext cx="208508" cy="191386"/>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114" name="Oval 113">
            <a:extLst>
              <a:ext uri="{FF2B5EF4-FFF2-40B4-BE49-F238E27FC236}">
                <a16:creationId xmlns:a16="http://schemas.microsoft.com/office/drawing/2014/main" id="{1AD14270-9B3F-EF41-B4F2-2251EA34AE0F}"/>
              </a:ext>
            </a:extLst>
          </p:cNvPr>
          <p:cNvSpPr/>
          <p:nvPr/>
        </p:nvSpPr>
        <p:spPr>
          <a:xfrm>
            <a:off x="3792899" y="5528842"/>
            <a:ext cx="208508" cy="19138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5" name="Straight Arrow Connector 114">
            <a:extLst>
              <a:ext uri="{FF2B5EF4-FFF2-40B4-BE49-F238E27FC236}">
                <a16:creationId xmlns:a16="http://schemas.microsoft.com/office/drawing/2014/main" id="{F9AEC310-692A-594C-965B-DE2D205F6496}"/>
              </a:ext>
            </a:extLst>
          </p:cNvPr>
          <p:cNvCxnSpPr>
            <a:cxnSpLocks/>
          </p:cNvCxnSpPr>
          <p:nvPr/>
        </p:nvCxnSpPr>
        <p:spPr>
          <a:xfrm flipH="1">
            <a:off x="4157355" y="5125767"/>
            <a:ext cx="396928" cy="417659"/>
          </a:xfrm>
          <a:prstGeom prst="straightConnector1">
            <a:avLst/>
          </a:prstGeom>
          <a:ln w="38100">
            <a:tailEnd type="triangle"/>
          </a:ln>
        </p:spPr>
        <p:style>
          <a:lnRef idx="1">
            <a:schemeClr val="dk1"/>
          </a:lnRef>
          <a:fillRef idx="0">
            <a:schemeClr val="dk1"/>
          </a:fillRef>
          <a:effectRef idx="0">
            <a:schemeClr val="dk1"/>
          </a:effectRef>
          <a:fontRef idx="minor">
            <a:schemeClr val="tx1"/>
          </a:fontRef>
        </p:style>
      </p:cxnSp>
      <p:sp>
        <p:nvSpPr>
          <p:cNvPr id="117" name="TextBox 116">
            <a:extLst>
              <a:ext uri="{FF2B5EF4-FFF2-40B4-BE49-F238E27FC236}">
                <a16:creationId xmlns:a16="http://schemas.microsoft.com/office/drawing/2014/main" id="{4C428F26-3CFD-D444-8961-ED2D776304FA}"/>
              </a:ext>
            </a:extLst>
          </p:cNvPr>
          <p:cNvSpPr txBox="1"/>
          <p:nvPr/>
        </p:nvSpPr>
        <p:spPr>
          <a:xfrm>
            <a:off x="2776299" y="4208156"/>
            <a:ext cx="362600" cy="369332"/>
          </a:xfrm>
          <a:prstGeom prst="rect">
            <a:avLst/>
          </a:prstGeom>
          <a:noFill/>
        </p:spPr>
        <p:txBody>
          <a:bodyPr wrap="none" rtlCol="0">
            <a:spAutoFit/>
          </a:bodyPr>
          <a:lstStyle/>
          <a:p>
            <a:r>
              <a:rPr lang="en-US" dirty="0">
                <a:solidFill>
                  <a:schemeClr val="bg1"/>
                </a:solidFill>
              </a:rPr>
              <a:t>7.</a:t>
            </a:r>
          </a:p>
        </p:txBody>
      </p:sp>
      <p:sp>
        <p:nvSpPr>
          <p:cNvPr id="118" name="Oval 117">
            <a:extLst>
              <a:ext uri="{FF2B5EF4-FFF2-40B4-BE49-F238E27FC236}">
                <a16:creationId xmlns:a16="http://schemas.microsoft.com/office/drawing/2014/main" id="{5F2A800A-3EEF-404E-B14E-9CCC08634E8D}"/>
              </a:ext>
            </a:extLst>
          </p:cNvPr>
          <p:cNvSpPr/>
          <p:nvPr/>
        </p:nvSpPr>
        <p:spPr>
          <a:xfrm>
            <a:off x="2944714" y="5793034"/>
            <a:ext cx="208508" cy="19138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9" name="Oval 118">
            <a:extLst>
              <a:ext uri="{FF2B5EF4-FFF2-40B4-BE49-F238E27FC236}">
                <a16:creationId xmlns:a16="http://schemas.microsoft.com/office/drawing/2014/main" id="{5351EDAC-81AD-9C4F-A19A-F407B58C99C1}"/>
              </a:ext>
            </a:extLst>
          </p:cNvPr>
          <p:cNvSpPr/>
          <p:nvPr/>
        </p:nvSpPr>
        <p:spPr>
          <a:xfrm>
            <a:off x="3425735" y="5916858"/>
            <a:ext cx="208508" cy="191386"/>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120" name="Oval 119">
            <a:extLst>
              <a:ext uri="{FF2B5EF4-FFF2-40B4-BE49-F238E27FC236}">
                <a16:creationId xmlns:a16="http://schemas.microsoft.com/office/drawing/2014/main" id="{4FFEEF0F-FFF5-D946-9208-CBE483DA5E9D}"/>
              </a:ext>
            </a:extLst>
          </p:cNvPr>
          <p:cNvSpPr/>
          <p:nvPr/>
        </p:nvSpPr>
        <p:spPr>
          <a:xfrm>
            <a:off x="3795914" y="5714686"/>
            <a:ext cx="208508" cy="19138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1" name="Straight Arrow Connector 120">
            <a:extLst>
              <a:ext uri="{FF2B5EF4-FFF2-40B4-BE49-F238E27FC236}">
                <a16:creationId xmlns:a16="http://schemas.microsoft.com/office/drawing/2014/main" id="{1C2FF9B7-20CC-D040-91F9-E2B8DE10AF35}"/>
              </a:ext>
            </a:extLst>
          </p:cNvPr>
          <p:cNvCxnSpPr>
            <a:cxnSpLocks/>
          </p:cNvCxnSpPr>
          <p:nvPr/>
        </p:nvCxnSpPr>
        <p:spPr>
          <a:xfrm flipH="1" flipV="1">
            <a:off x="1969498" y="4252342"/>
            <a:ext cx="806802" cy="1354849"/>
          </a:xfrm>
          <a:prstGeom prst="straightConnector1">
            <a:avLst/>
          </a:prstGeom>
          <a:ln w="38100">
            <a:tailEnd type="triangle"/>
          </a:ln>
        </p:spPr>
        <p:style>
          <a:lnRef idx="1">
            <a:schemeClr val="dk1"/>
          </a:lnRef>
          <a:fillRef idx="0">
            <a:schemeClr val="dk1"/>
          </a:fillRef>
          <a:effectRef idx="0">
            <a:schemeClr val="dk1"/>
          </a:effectRef>
          <a:fontRef idx="minor">
            <a:schemeClr val="tx1"/>
          </a:fontRef>
        </p:style>
      </p:cxnSp>
      <p:sp>
        <p:nvSpPr>
          <p:cNvPr id="125" name="TextBox 124">
            <a:extLst>
              <a:ext uri="{FF2B5EF4-FFF2-40B4-BE49-F238E27FC236}">
                <a16:creationId xmlns:a16="http://schemas.microsoft.com/office/drawing/2014/main" id="{AFD91373-E1E5-CC45-AD84-4FBA184CDCB8}"/>
              </a:ext>
            </a:extLst>
          </p:cNvPr>
          <p:cNvSpPr txBox="1"/>
          <p:nvPr/>
        </p:nvSpPr>
        <p:spPr>
          <a:xfrm>
            <a:off x="1243589" y="3856710"/>
            <a:ext cx="2319033" cy="369332"/>
          </a:xfrm>
          <a:prstGeom prst="rect">
            <a:avLst/>
          </a:prstGeom>
          <a:noFill/>
        </p:spPr>
        <p:txBody>
          <a:bodyPr wrap="none" rtlCol="0">
            <a:spAutoFit/>
          </a:bodyPr>
          <a:lstStyle/>
          <a:p>
            <a:r>
              <a:rPr lang="en-US" dirty="0">
                <a:solidFill>
                  <a:schemeClr val="bg1"/>
                </a:solidFill>
              </a:rPr>
              <a:t>8. Confocal Microscopy</a:t>
            </a:r>
          </a:p>
        </p:txBody>
      </p:sp>
    </p:spTree>
    <p:extLst>
      <p:ext uri="{BB962C8B-B14F-4D97-AF65-F5344CB8AC3E}">
        <p14:creationId xmlns:p14="http://schemas.microsoft.com/office/powerpoint/2010/main" val="12130607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8"/>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5"/>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6"/>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2"/>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1"/>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10"/>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xit" presetSubtype="0" fill="hold" grpId="1" nodeType="clickEffect">
                                  <p:stCondLst>
                                    <p:cond delay="0"/>
                                  </p:stCondLst>
                                  <p:childTnLst>
                                    <p:set>
                                      <p:cBhvr>
                                        <p:cTn id="30" dur="1" fill="hold">
                                          <p:stCondLst>
                                            <p:cond delay="0"/>
                                          </p:stCondLst>
                                        </p:cTn>
                                        <p:tgtEl>
                                          <p:spTgt spid="8"/>
                                        </p:tgtEl>
                                        <p:attrNameLst>
                                          <p:attrName>style.visibility</p:attrName>
                                        </p:attrNameLst>
                                      </p:cBhvr>
                                      <p:to>
                                        <p:strVal val="hidden"/>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4"/>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15"/>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19"/>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20"/>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21"/>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24"/>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23"/>
                                        </p:tgtEl>
                                        <p:attrNameLst>
                                          <p:attrName>style.visibility</p:attrName>
                                        </p:attrNameLst>
                                      </p:cBhvr>
                                      <p:to>
                                        <p:strVal val="visible"/>
                                      </p:to>
                                    </p:set>
                                  </p:childTnLst>
                                </p:cTn>
                              </p:par>
                              <p:par>
                                <p:cTn id="47" presetID="1" presetClass="entr" presetSubtype="0" fill="hold" nodeType="withEffect">
                                  <p:stCondLst>
                                    <p:cond delay="0"/>
                                  </p:stCondLst>
                                  <p:childTnLst>
                                    <p:set>
                                      <p:cBhvr>
                                        <p:cTn id="48" dur="1" fill="hold">
                                          <p:stCondLst>
                                            <p:cond delay="0"/>
                                          </p:stCondLst>
                                        </p:cTn>
                                        <p:tgtEl>
                                          <p:spTgt spid="22"/>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27"/>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29"/>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28"/>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 presetClass="exit" presetSubtype="0" fill="hold" grpId="1" nodeType="clickEffect">
                                  <p:stCondLst>
                                    <p:cond delay="0"/>
                                  </p:stCondLst>
                                  <p:childTnLst>
                                    <p:set>
                                      <p:cBhvr>
                                        <p:cTn id="60" dur="1" fill="hold">
                                          <p:stCondLst>
                                            <p:cond delay="0"/>
                                          </p:stCondLst>
                                        </p:cTn>
                                        <p:tgtEl>
                                          <p:spTgt spid="15"/>
                                        </p:tgtEl>
                                        <p:attrNameLst>
                                          <p:attrName>style.visibility</p:attrName>
                                        </p:attrNameLst>
                                      </p:cBhvr>
                                      <p:to>
                                        <p:strVal val="hidden"/>
                                      </p:to>
                                    </p:set>
                                  </p:childTnLst>
                                </p:cTn>
                              </p:par>
                            </p:childTnLst>
                          </p:cTn>
                        </p:par>
                      </p:childTnLst>
                    </p:cTn>
                  </p:par>
                  <p:par>
                    <p:cTn id="61" fill="hold">
                      <p:stCondLst>
                        <p:cond delay="indefinite"/>
                      </p:stCondLst>
                      <p:childTnLst>
                        <p:par>
                          <p:cTn id="62" fill="hold">
                            <p:stCondLst>
                              <p:cond delay="0"/>
                            </p:stCondLst>
                            <p:childTnLst>
                              <p:par>
                                <p:cTn id="63" presetID="1" presetClass="entr" presetSubtype="0" fill="hold" nodeType="clickEffect">
                                  <p:stCondLst>
                                    <p:cond delay="0"/>
                                  </p:stCondLst>
                                  <p:childTnLst>
                                    <p:set>
                                      <p:cBhvr>
                                        <p:cTn id="64" dur="1" fill="hold">
                                          <p:stCondLst>
                                            <p:cond delay="0"/>
                                          </p:stCondLst>
                                        </p:cTn>
                                        <p:tgtEl>
                                          <p:spTgt spid="30"/>
                                        </p:tgtEl>
                                        <p:attrNameLst>
                                          <p:attrName>style.visibility</p:attrName>
                                        </p:attrNameLst>
                                      </p:cBhvr>
                                      <p:to>
                                        <p:strVal val="visible"/>
                                      </p:to>
                                    </p:set>
                                  </p:childTnLst>
                                </p:cTn>
                              </p:par>
                              <p:par>
                                <p:cTn id="65" presetID="1" presetClass="entr" presetSubtype="0" fill="hold" grpId="0" nodeType="withEffect">
                                  <p:stCondLst>
                                    <p:cond delay="0"/>
                                  </p:stCondLst>
                                  <p:childTnLst>
                                    <p:set>
                                      <p:cBhvr>
                                        <p:cTn id="66" dur="1" fill="hold">
                                          <p:stCondLst>
                                            <p:cond delay="0"/>
                                          </p:stCondLst>
                                        </p:cTn>
                                        <p:tgtEl>
                                          <p:spTgt spid="31"/>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grpId="0" nodeType="clickEffect">
                                  <p:stCondLst>
                                    <p:cond delay="0"/>
                                  </p:stCondLst>
                                  <p:childTnLst>
                                    <p:set>
                                      <p:cBhvr>
                                        <p:cTn id="70" dur="1" fill="hold">
                                          <p:stCondLst>
                                            <p:cond delay="0"/>
                                          </p:stCondLst>
                                        </p:cTn>
                                        <p:tgtEl>
                                          <p:spTgt spid="33"/>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grpId="0" nodeType="clickEffect">
                                  <p:stCondLst>
                                    <p:cond delay="0"/>
                                  </p:stCondLst>
                                  <p:childTnLst>
                                    <p:set>
                                      <p:cBhvr>
                                        <p:cTn id="74" dur="1" fill="hold">
                                          <p:stCondLst>
                                            <p:cond delay="0"/>
                                          </p:stCondLst>
                                        </p:cTn>
                                        <p:tgtEl>
                                          <p:spTgt spid="35"/>
                                        </p:tgtEl>
                                        <p:attrNameLst>
                                          <p:attrName>style.visibility</p:attrName>
                                        </p:attrNameLst>
                                      </p:cBhvr>
                                      <p:to>
                                        <p:strVal val="visible"/>
                                      </p:to>
                                    </p:set>
                                  </p:childTnLst>
                                </p:cTn>
                              </p:par>
                              <p:par>
                                <p:cTn id="75" presetID="1" presetClass="entr" presetSubtype="0" fill="hold" grpId="0" nodeType="withEffect">
                                  <p:stCondLst>
                                    <p:cond delay="0"/>
                                  </p:stCondLst>
                                  <p:childTnLst>
                                    <p:set>
                                      <p:cBhvr>
                                        <p:cTn id="76" dur="1" fill="hold">
                                          <p:stCondLst>
                                            <p:cond delay="0"/>
                                          </p:stCondLst>
                                        </p:cTn>
                                        <p:tgtEl>
                                          <p:spTgt spid="38"/>
                                        </p:tgtEl>
                                        <p:attrNameLst>
                                          <p:attrName>style.visibility</p:attrName>
                                        </p:attrNameLst>
                                      </p:cBhvr>
                                      <p:to>
                                        <p:strVal val="visible"/>
                                      </p:to>
                                    </p:set>
                                  </p:childTnLst>
                                </p:cTn>
                              </p:par>
                              <p:par>
                                <p:cTn id="77" presetID="1" presetClass="entr" presetSubtype="0" fill="hold" grpId="0" nodeType="withEffect">
                                  <p:stCondLst>
                                    <p:cond delay="0"/>
                                  </p:stCondLst>
                                  <p:childTnLst>
                                    <p:set>
                                      <p:cBhvr>
                                        <p:cTn id="78" dur="1" fill="hold">
                                          <p:stCondLst>
                                            <p:cond delay="0"/>
                                          </p:stCondLst>
                                        </p:cTn>
                                        <p:tgtEl>
                                          <p:spTgt spid="36"/>
                                        </p:tgtEl>
                                        <p:attrNameLst>
                                          <p:attrName>style.visibility</p:attrName>
                                        </p:attrNameLst>
                                      </p:cBhvr>
                                      <p:to>
                                        <p:strVal val="visible"/>
                                      </p:to>
                                    </p:set>
                                  </p:childTnLst>
                                </p:cTn>
                              </p:par>
                              <p:par>
                                <p:cTn id="79" presetID="1" presetClass="entr" presetSubtype="0" fill="hold" grpId="0" nodeType="withEffect">
                                  <p:stCondLst>
                                    <p:cond delay="0"/>
                                  </p:stCondLst>
                                  <p:childTnLst>
                                    <p:set>
                                      <p:cBhvr>
                                        <p:cTn id="80" dur="1" fill="hold">
                                          <p:stCondLst>
                                            <p:cond delay="0"/>
                                          </p:stCondLst>
                                        </p:cTn>
                                        <p:tgtEl>
                                          <p:spTgt spid="40"/>
                                        </p:tgtEl>
                                        <p:attrNameLst>
                                          <p:attrName>style.visibility</p:attrName>
                                        </p:attrNameLst>
                                      </p:cBhvr>
                                      <p:to>
                                        <p:strVal val="visible"/>
                                      </p:to>
                                    </p:set>
                                  </p:childTnLst>
                                </p:cTn>
                              </p:par>
                              <p:par>
                                <p:cTn id="81" presetID="1" presetClass="entr" presetSubtype="0" fill="hold" grpId="0" nodeType="withEffect">
                                  <p:stCondLst>
                                    <p:cond delay="0"/>
                                  </p:stCondLst>
                                  <p:childTnLst>
                                    <p:set>
                                      <p:cBhvr>
                                        <p:cTn id="82" dur="1" fill="hold">
                                          <p:stCondLst>
                                            <p:cond delay="0"/>
                                          </p:stCondLst>
                                        </p:cTn>
                                        <p:tgtEl>
                                          <p:spTgt spid="39"/>
                                        </p:tgtEl>
                                        <p:attrNameLst>
                                          <p:attrName>style.visibility</p:attrName>
                                        </p:attrNameLst>
                                      </p:cBhvr>
                                      <p:to>
                                        <p:strVal val="visible"/>
                                      </p:to>
                                    </p:set>
                                  </p:childTnLst>
                                </p:cTn>
                              </p:par>
                              <p:par>
                                <p:cTn id="83" presetID="1" presetClass="entr" presetSubtype="0" fill="hold" grpId="0" nodeType="withEffect">
                                  <p:stCondLst>
                                    <p:cond delay="0"/>
                                  </p:stCondLst>
                                  <p:childTnLst>
                                    <p:set>
                                      <p:cBhvr>
                                        <p:cTn id="84" dur="1" fill="hold">
                                          <p:stCondLst>
                                            <p:cond delay="0"/>
                                          </p:stCondLst>
                                        </p:cTn>
                                        <p:tgtEl>
                                          <p:spTgt spid="37"/>
                                        </p:tgtEl>
                                        <p:attrNameLst>
                                          <p:attrName>style.visibility</p:attrName>
                                        </p:attrNameLst>
                                      </p:cBhvr>
                                      <p:to>
                                        <p:strVal val="visible"/>
                                      </p:to>
                                    </p:set>
                                  </p:childTnLst>
                                </p:cTn>
                              </p:par>
                            </p:childTnLst>
                          </p:cTn>
                        </p:par>
                      </p:childTnLst>
                    </p:cTn>
                  </p:par>
                  <p:par>
                    <p:cTn id="85" fill="hold">
                      <p:stCondLst>
                        <p:cond delay="indefinite"/>
                      </p:stCondLst>
                      <p:childTnLst>
                        <p:par>
                          <p:cTn id="86" fill="hold">
                            <p:stCondLst>
                              <p:cond delay="0"/>
                            </p:stCondLst>
                            <p:childTnLst>
                              <p:par>
                                <p:cTn id="87" presetID="1" presetClass="exit" presetSubtype="0" fill="hold" grpId="1" nodeType="clickEffect">
                                  <p:stCondLst>
                                    <p:cond delay="0"/>
                                  </p:stCondLst>
                                  <p:childTnLst>
                                    <p:set>
                                      <p:cBhvr>
                                        <p:cTn id="88" dur="1" fill="hold">
                                          <p:stCondLst>
                                            <p:cond delay="0"/>
                                          </p:stCondLst>
                                        </p:cTn>
                                        <p:tgtEl>
                                          <p:spTgt spid="31"/>
                                        </p:tgtEl>
                                        <p:attrNameLst>
                                          <p:attrName>style.visibility</p:attrName>
                                        </p:attrNameLst>
                                      </p:cBhvr>
                                      <p:to>
                                        <p:strVal val="hidden"/>
                                      </p:to>
                                    </p:set>
                                  </p:childTnLst>
                                </p:cTn>
                              </p:par>
                            </p:childTnLst>
                          </p:cTn>
                        </p:par>
                      </p:childTnLst>
                    </p:cTn>
                  </p:par>
                  <p:par>
                    <p:cTn id="89" fill="hold">
                      <p:stCondLst>
                        <p:cond delay="indefinite"/>
                      </p:stCondLst>
                      <p:childTnLst>
                        <p:par>
                          <p:cTn id="90" fill="hold">
                            <p:stCondLst>
                              <p:cond delay="0"/>
                            </p:stCondLst>
                            <p:childTnLst>
                              <p:par>
                                <p:cTn id="91" presetID="1" presetClass="entr" presetSubtype="0" fill="hold" nodeType="clickEffect">
                                  <p:stCondLst>
                                    <p:cond delay="0"/>
                                  </p:stCondLst>
                                  <p:childTnLst>
                                    <p:set>
                                      <p:cBhvr>
                                        <p:cTn id="92" dur="1" fill="hold">
                                          <p:stCondLst>
                                            <p:cond delay="0"/>
                                          </p:stCondLst>
                                        </p:cTn>
                                        <p:tgtEl>
                                          <p:spTgt spid="46"/>
                                        </p:tgtEl>
                                        <p:attrNameLst>
                                          <p:attrName>style.visibility</p:attrName>
                                        </p:attrNameLst>
                                      </p:cBhvr>
                                      <p:to>
                                        <p:strVal val="visible"/>
                                      </p:to>
                                    </p:set>
                                  </p:childTnLst>
                                </p:cTn>
                              </p:par>
                              <p:par>
                                <p:cTn id="93" presetID="1" presetClass="entr" presetSubtype="0" fill="hold" nodeType="withEffect">
                                  <p:stCondLst>
                                    <p:cond delay="0"/>
                                  </p:stCondLst>
                                  <p:childTnLst>
                                    <p:set>
                                      <p:cBhvr>
                                        <p:cTn id="94" dur="1" fill="hold">
                                          <p:stCondLst>
                                            <p:cond delay="0"/>
                                          </p:stCondLst>
                                        </p:cTn>
                                        <p:tgtEl>
                                          <p:spTgt spid="43"/>
                                        </p:tgtEl>
                                        <p:attrNameLst>
                                          <p:attrName>style.visibility</p:attrName>
                                        </p:attrNameLst>
                                      </p:cBhvr>
                                      <p:to>
                                        <p:strVal val="visible"/>
                                      </p:to>
                                    </p:set>
                                  </p:childTnLst>
                                </p:cTn>
                              </p:par>
                              <p:par>
                                <p:cTn id="95" presetID="1" presetClass="entr" presetSubtype="0" fill="hold" nodeType="withEffect">
                                  <p:stCondLst>
                                    <p:cond delay="0"/>
                                  </p:stCondLst>
                                  <p:childTnLst>
                                    <p:set>
                                      <p:cBhvr>
                                        <p:cTn id="96" dur="1" fill="hold">
                                          <p:stCondLst>
                                            <p:cond delay="0"/>
                                          </p:stCondLst>
                                        </p:cTn>
                                        <p:tgtEl>
                                          <p:spTgt spid="42"/>
                                        </p:tgtEl>
                                        <p:attrNameLst>
                                          <p:attrName>style.visibility</p:attrName>
                                        </p:attrNameLst>
                                      </p:cBhvr>
                                      <p:to>
                                        <p:strVal val="visible"/>
                                      </p:to>
                                    </p:set>
                                  </p:childTnLst>
                                </p:cTn>
                              </p:par>
                              <p:par>
                                <p:cTn id="97" presetID="1" presetClass="entr" presetSubtype="0" fill="hold" nodeType="withEffect">
                                  <p:stCondLst>
                                    <p:cond delay="0"/>
                                  </p:stCondLst>
                                  <p:childTnLst>
                                    <p:set>
                                      <p:cBhvr>
                                        <p:cTn id="98" dur="1" fill="hold">
                                          <p:stCondLst>
                                            <p:cond delay="0"/>
                                          </p:stCondLst>
                                        </p:cTn>
                                        <p:tgtEl>
                                          <p:spTgt spid="47"/>
                                        </p:tgtEl>
                                        <p:attrNameLst>
                                          <p:attrName>style.visibility</p:attrName>
                                        </p:attrNameLst>
                                      </p:cBhvr>
                                      <p:to>
                                        <p:strVal val="visible"/>
                                      </p:to>
                                    </p:set>
                                  </p:childTnLst>
                                </p:cTn>
                              </p:par>
                              <p:par>
                                <p:cTn id="99" presetID="1" presetClass="entr" presetSubtype="0" fill="hold" nodeType="withEffect">
                                  <p:stCondLst>
                                    <p:cond delay="0"/>
                                  </p:stCondLst>
                                  <p:childTnLst>
                                    <p:set>
                                      <p:cBhvr>
                                        <p:cTn id="100" dur="1" fill="hold">
                                          <p:stCondLst>
                                            <p:cond delay="0"/>
                                          </p:stCondLst>
                                        </p:cTn>
                                        <p:tgtEl>
                                          <p:spTgt spid="44"/>
                                        </p:tgtEl>
                                        <p:attrNameLst>
                                          <p:attrName>style.visibility</p:attrName>
                                        </p:attrNameLst>
                                      </p:cBhvr>
                                      <p:to>
                                        <p:strVal val="visible"/>
                                      </p:to>
                                    </p:set>
                                  </p:childTnLst>
                                </p:cTn>
                              </p:par>
                              <p:par>
                                <p:cTn id="101" presetID="1" presetClass="entr" presetSubtype="0" fill="hold" nodeType="withEffect">
                                  <p:stCondLst>
                                    <p:cond delay="0"/>
                                  </p:stCondLst>
                                  <p:childTnLst>
                                    <p:set>
                                      <p:cBhvr>
                                        <p:cTn id="102" dur="1" fill="hold">
                                          <p:stCondLst>
                                            <p:cond delay="0"/>
                                          </p:stCondLst>
                                        </p:cTn>
                                        <p:tgtEl>
                                          <p:spTgt spid="45"/>
                                        </p:tgtEl>
                                        <p:attrNameLst>
                                          <p:attrName>style.visibility</p:attrName>
                                        </p:attrNameLst>
                                      </p:cBhvr>
                                      <p:to>
                                        <p:strVal val="visible"/>
                                      </p:to>
                                    </p:set>
                                  </p:childTnLst>
                                </p:cTn>
                              </p:par>
                              <p:par>
                                <p:cTn id="103" presetID="1" presetClass="entr" presetSubtype="0" fill="hold" grpId="0" nodeType="withEffect">
                                  <p:stCondLst>
                                    <p:cond delay="0"/>
                                  </p:stCondLst>
                                  <p:childTnLst>
                                    <p:set>
                                      <p:cBhvr>
                                        <p:cTn id="104" dur="1" fill="hold">
                                          <p:stCondLst>
                                            <p:cond delay="0"/>
                                          </p:stCondLst>
                                        </p:cTn>
                                        <p:tgtEl>
                                          <p:spTgt spid="48"/>
                                        </p:tgtEl>
                                        <p:attrNameLst>
                                          <p:attrName>style.visibility</p:attrName>
                                        </p:attrNameLst>
                                      </p:cBhvr>
                                      <p:to>
                                        <p:strVal val="visible"/>
                                      </p:to>
                                    </p:set>
                                  </p:childTnLst>
                                </p:cTn>
                              </p:par>
                            </p:childTnLst>
                          </p:cTn>
                        </p:par>
                      </p:childTnLst>
                    </p:cTn>
                  </p:par>
                  <p:par>
                    <p:cTn id="105" fill="hold">
                      <p:stCondLst>
                        <p:cond delay="indefinite"/>
                      </p:stCondLst>
                      <p:childTnLst>
                        <p:par>
                          <p:cTn id="106" fill="hold">
                            <p:stCondLst>
                              <p:cond delay="0"/>
                            </p:stCondLst>
                            <p:childTnLst>
                              <p:par>
                                <p:cTn id="107" presetID="1" presetClass="exit" presetSubtype="0" fill="hold" nodeType="clickEffect">
                                  <p:stCondLst>
                                    <p:cond delay="0"/>
                                  </p:stCondLst>
                                  <p:childTnLst>
                                    <p:set>
                                      <p:cBhvr>
                                        <p:cTn id="108" dur="1" fill="hold">
                                          <p:stCondLst>
                                            <p:cond delay="0"/>
                                          </p:stCondLst>
                                        </p:cTn>
                                        <p:tgtEl>
                                          <p:spTgt spid="43"/>
                                        </p:tgtEl>
                                        <p:attrNameLst>
                                          <p:attrName>style.visibility</p:attrName>
                                        </p:attrNameLst>
                                      </p:cBhvr>
                                      <p:to>
                                        <p:strVal val="hidden"/>
                                      </p:to>
                                    </p:set>
                                  </p:childTnLst>
                                </p:cTn>
                              </p:par>
                              <p:par>
                                <p:cTn id="109" presetID="1" presetClass="exit" presetSubtype="0" fill="hold" nodeType="withEffect">
                                  <p:stCondLst>
                                    <p:cond delay="0"/>
                                  </p:stCondLst>
                                  <p:childTnLst>
                                    <p:set>
                                      <p:cBhvr>
                                        <p:cTn id="110" dur="1" fill="hold">
                                          <p:stCondLst>
                                            <p:cond delay="0"/>
                                          </p:stCondLst>
                                        </p:cTn>
                                        <p:tgtEl>
                                          <p:spTgt spid="46"/>
                                        </p:tgtEl>
                                        <p:attrNameLst>
                                          <p:attrName>style.visibility</p:attrName>
                                        </p:attrNameLst>
                                      </p:cBhvr>
                                      <p:to>
                                        <p:strVal val="hidden"/>
                                      </p:to>
                                    </p:set>
                                  </p:childTnLst>
                                </p:cTn>
                              </p:par>
                              <p:par>
                                <p:cTn id="111" presetID="1" presetClass="exit" presetSubtype="0" fill="hold" nodeType="withEffect">
                                  <p:stCondLst>
                                    <p:cond delay="0"/>
                                  </p:stCondLst>
                                  <p:childTnLst>
                                    <p:set>
                                      <p:cBhvr>
                                        <p:cTn id="112" dur="1" fill="hold">
                                          <p:stCondLst>
                                            <p:cond delay="0"/>
                                          </p:stCondLst>
                                        </p:cTn>
                                        <p:tgtEl>
                                          <p:spTgt spid="47"/>
                                        </p:tgtEl>
                                        <p:attrNameLst>
                                          <p:attrName>style.visibility</p:attrName>
                                        </p:attrNameLst>
                                      </p:cBhvr>
                                      <p:to>
                                        <p:strVal val="hidden"/>
                                      </p:to>
                                    </p:set>
                                  </p:childTnLst>
                                </p:cTn>
                              </p:par>
                              <p:par>
                                <p:cTn id="113" presetID="1" presetClass="exit" presetSubtype="0" fill="hold" nodeType="withEffect">
                                  <p:stCondLst>
                                    <p:cond delay="0"/>
                                  </p:stCondLst>
                                  <p:childTnLst>
                                    <p:set>
                                      <p:cBhvr>
                                        <p:cTn id="114" dur="1" fill="hold">
                                          <p:stCondLst>
                                            <p:cond delay="0"/>
                                          </p:stCondLst>
                                        </p:cTn>
                                        <p:tgtEl>
                                          <p:spTgt spid="42"/>
                                        </p:tgtEl>
                                        <p:attrNameLst>
                                          <p:attrName>style.visibility</p:attrName>
                                        </p:attrNameLst>
                                      </p:cBhvr>
                                      <p:to>
                                        <p:strVal val="hidden"/>
                                      </p:to>
                                    </p:set>
                                  </p:childTnLst>
                                </p:cTn>
                              </p:par>
                              <p:par>
                                <p:cTn id="115" presetID="1" presetClass="exit" presetSubtype="0" fill="hold" nodeType="withEffect">
                                  <p:stCondLst>
                                    <p:cond delay="0"/>
                                  </p:stCondLst>
                                  <p:childTnLst>
                                    <p:set>
                                      <p:cBhvr>
                                        <p:cTn id="116" dur="1" fill="hold">
                                          <p:stCondLst>
                                            <p:cond delay="0"/>
                                          </p:stCondLst>
                                        </p:cTn>
                                        <p:tgtEl>
                                          <p:spTgt spid="45"/>
                                        </p:tgtEl>
                                        <p:attrNameLst>
                                          <p:attrName>style.visibility</p:attrName>
                                        </p:attrNameLst>
                                      </p:cBhvr>
                                      <p:to>
                                        <p:strVal val="hidden"/>
                                      </p:to>
                                    </p:set>
                                  </p:childTnLst>
                                </p:cTn>
                              </p:par>
                              <p:par>
                                <p:cTn id="117" presetID="1" presetClass="exit" presetSubtype="0" fill="hold" nodeType="withEffect">
                                  <p:stCondLst>
                                    <p:cond delay="0"/>
                                  </p:stCondLst>
                                  <p:childTnLst>
                                    <p:set>
                                      <p:cBhvr>
                                        <p:cTn id="118" dur="1" fill="hold">
                                          <p:stCondLst>
                                            <p:cond delay="0"/>
                                          </p:stCondLst>
                                        </p:cTn>
                                        <p:tgtEl>
                                          <p:spTgt spid="44"/>
                                        </p:tgtEl>
                                        <p:attrNameLst>
                                          <p:attrName>style.visibility</p:attrName>
                                        </p:attrNameLst>
                                      </p:cBhvr>
                                      <p:to>
                                        <p:strVal val="hidden"/>
                                      </p:to>
                                    </p:set>
                                  </p:childTnLst>
                                </p:cTn>
                              </p:par>
                              <p:par>
                                <p:cTn id="119" presetID="1" presetClass="entr" presetSubtype="0" fill="hold" nodeType="withEffect">
                                  <p:stCondLst>
                                    <p:cond delay="0"/>
                                  </p:stCondLst>
                                  <p:childTnLst>
                                    <p:set>
                                      <p:cBhvr>
                                        <p:cTn id="120" dur="1" fill="hold">
                                          <p:stCondLst>
                                            <p:cond delay="0"/>
                                          </p:stCondLst>
                                        </p:cTn>
                                        <p:tgtEl>
                                          <p:spTgt spid="68"/>
                                        </p:tgtEl>
                                        <p:attrNameLst>
                                          <p:attrName>style.visibility</p:attrName>
                                        </p:attrNameLst>
                                      </p:cBhvr>
                                      <p:to>
                                        <p:strVal val="visible"/>
                                      </p:to>
                                    </p:set>
                                  </p:childTnLst>
                                </p:cTn>
                              </p:par>
                              <p:par>
                                <p:cTn id="121" presetID="1" presetClass="entr" presetSubtype="0" fill="hold" grpId="0" nodeType="withEffect">
                                  <p:stCondLst>
                                    <p:cond delay="0"/>
                                  </p:stCondLst>
                                  <p:childTnLst>
                                    <p:set>
                                      <p:cBhvr>
                                        <p:cTn id="122" dur="1" fill="hold">
                                          <p:stCondLst>
                                            <p:cond delay="0"/>
                                          </p:stCondLst>
                                        </p:cTn>
                                        <p:tgtEl>
                                          <p:spTgt spid="56"/>
                                        </p:tgtEl>
                                        <p:attrNameLst>
                                          <p:attrName>style.visibility</p:attrName>
                                        </p:attrNameLst>
                                      </p:cBhvr>
                                      <p:to>
                                        <p:strVal val="visible"/>
                                      </p:to>
                                    </p:set>
                                  </p:childTnLst>
                                </p:cTn>
                              </p:par>
                              <p:par>
                                <p:cTn id="123" presetID="1" presetClass="entr" presetSubtype="0" fill="hold" grpId="0" nodeType="withEffect">
                                  <p:stCondLst>
                                    <p:cond delay="0"/>
                                  </p:stCondLst>
                                  <p:childTnLst>
                                    <p:set>
                                      <p:cBhvr>
                                        <p:cTn id="124" dur="1" fill="hold">
                                          <p:stCondLst>
                                            <p:cond delay="0"/>
                                          </p:stCondLst>
                                        </p:cTn>
                                        <p:tgtEl>
                                          <p:spTgt spid="57"/>
                                        </p:tgtEl>
                                        <p:attrNameLst>
                                          <p:attrName>style.visibility</p:attrName>
                                        </p:attrNameLst>
                                      </p:cBhvr>
                                      <p:to>
                                        <p:strVal val="visible"/>
                                      </p:to>
                                    </p:set>
                                  </p:childTnLst>
                                </p:cTn>
                              </p:par>
                              <p:par>
                                <p:cTn id="125" presetID="1" presetClass="entr" presetSubtype="0" fill="hold" grpId="0" nodeType="withEffect">
                                  <p:stCondLst>
                                    <p:cond delay="0"/>
                                  </p:stCondLst>
                                  <p:childTnLst>
                                    <p:set>
                                      <p:cBhvr>
                                        <p:cTn id="126" dur="1" fill="hold">
                                          <p:stCondLst>
                                            <p:cond delay="0"/>
                                          </p:stCondLst>
                                        </p:cTn>
                                        <p:tgtEl>
                                          <p:spTgt spid="58"/>
                                        </p:tgtEl>
                                        <p:attrNameLst>
                                          <p:attrName>style.visibility</p:attrName>
                                        </p:attrNameLst>
                                      </p:cBhvr>
                                      <p:to>
                                        <p:strVal val="visible"/>
                                      </p:to>
                                    </p:set>
                                  </p:childTnLst>
                                </p:cTn>
                              </p:par>
                              <p:par>
                                <p:cTn id="127" presetID="1" presetClass="entr" presetSubtype="0" fill="hold" nodeType="withEffect">
                                  <p:stCondLst>
                                    <p:cond delay="0"/>
                                  </p:stCondLst>
                                  <p:childTnLst>
                                    <p:set>
                                      <p:cBhvr>
                                        <p:cTn id="128" dur="1" fill="hold">
                                          <p:stCondLst>
                                            <p:cond delay="0"/>
                                          </p:stCondLst>
                                        </p:cTn>
                                        <p:tgtEl>
                                          <p:spTgt spid="61"/>
                                        </p:tgtEl>
                                        <p:attrNameLst>
                                          <p:attrName>style.visibility</p:attrName>
                                        </p:attrNameLst>
                                      </p:cBhvr>
                                      <p:to>
                                        <p:strVal val="visible"/>
                                      </p:to>
                                    </p:set>
                                  </p:childTnLst>
                                </p:cTn>
                              </p:par>
                              <p:par>
                                <p:cTn id="129" presetID="1" presetClass="entr" presetSubtype="0" fill="hold" nodeType="withEffect">
                                  <p:stCondLst>
                                    <p:cond delay="0"/>
                                  </p:stCondLst>
                                  <p:childTnLst>
                                    <p:set>
                                      <p:cBhvr>
                                        <p:cTn id="130" dur="1" fill="hold">
                                          <p:stCondLst>
                                            <p:cond delay="0"/>
                                          </p:stCondLst>
                                        </p:cTn>
                                        <p:tgtEl>
                                          <p:spTgt spid="60"/>
                                        </p:tgtEl>
                                        <p:attrNameLst>
                                          <p:attrName>style.visibility</p:attrName>
                                        </p:attrNameLst>
                                      </p:cBhvr>
                                      <p:to>
                                        <p:strVal val="visible"/>
                                      </p:to>
                                    </p:set>
                                  </p:childTnLst>
                                </p:cTn>
                              </p:par>
                              <p:par>
                                <p:cTn id="131" presetID="1" presetClass="entr" presetSubtype="0" fill="hold" nodeType="withEffect">
                                  <p:stCondLst>
                                    <p:cond delay="0"/>
                                  </p:stCondLst>
                                  <p:childTnLst>
                                    <p:set>
                                      <p:cBhvr>
                                        <p:cTn id="132" dur="1" fill="hold">
                                          <p:stCondLst>
                                            <p:cond delay="0"/>
                                          </p:stCondLst>
                                        </p:cTn>
                                        <p:tgtEl>
                                          <p:spTgt spid="59"/>
                                        </p:tgtEl>
                                        <p:attrNameLst>
                                          <p:attrName>style.visibility</p:attrName>
                                        </p:attrNameLst>
                                      </p:cBhvr>
                                      <p:to>
                                        <p:strVal val="visible"/>
                                      </p:to>
                                    </p:set>
                                  </p:childTnLst>
                                </p:cTn>
                              </p:par>
                              <p:par>
                                <p:cTn id="133" presetID="1" presetClass="entr" presetSubtype="0" fill="hold" grpId="0" nodeType="withEffect">
                                  <p:stCondLst>
                                    <p:cond delay="0"/>
                                  </p:stCondLst>
                                  <p:childTnLst>
                                    <p:set>
                                      <p:cBhvr>
                                        <p:cTn id="134" dur="1" fill="hold">
                                          <p:stCondLst>
                                            <p:cond delay="0"/>
                                          </p:stCondLst>
                                        </p:cTn>
                                        <p:tgtEl>
                                          <p:spTgt spid="62"/>
                                        </p:tgtEl>
                                        <p:attrNameLst>
                                          <p:attrName>style.visibility</p:attrName>
                                        </p:attrNameLst>
                                      </p:cBhvr>
                                      <p:to>
                                        <p:strVal val="visible"/>
                                      </p:to>
                                    </p:set>
                                  </p:childTnLst>
                                </p:cTn>
                              </p:par>
                              <p:par>
                                <p:cTn id="135" presetID="1" presetClass="entr" presetSubtype="0" fill="hold" grpId="0" nodeType="withEffect">
                                  <p:stCondLst>
                                    <p:cond delay="0"/>
                                  </p:stCondLst>
                                  <p:childTnLst>
                                    <p:set>
                                      <p:cBhvr>
                                        <p:cTn id="136" dur="1" fill="hold">
                                          <p:stCondLst>
                                            <p:cond delay="0"/>
                                          </p:stCondLst>
                                        </p:cTn>
                                        <p:tgtEl>
                                          <p:spTgt spid="64"/>
                                        </p:tgtEl>
                                        <p:attrNameLst>
                                          <p:attrName>style.visibility</p:attrName>
                                        </p:attrNameLst>
                                      </p:cBhvr>
                                      <p:to>
                                        <p:strVal val="visible"/>
                                      </p:to>
                                    </p:set>
                                  </p:childTnLst>
                                </p:cTn>
                              </p:par>
                              <p:par>
                                <p:cTn id="137" presetID="1" presetClass="entr" presetSubtype="0" fill="hold" grpId="0" nodeType="withEffect">
                                  <p:stCondLst>
                                    <p:cond delay="0"/>
                                  </p:stCondLst>
                                  <p:childTnLst>
                                    <p:set>
                                      <p:cBhvr>
                                        <p:cTn id="138" dur="1" fill="hold">
                                          <p:stCondLst>
                                            <p:cond delay="0"/>
                                          </p:stCondLst>
                                        </p:cTn>
                                        <p:tgtEl>
                                          <p:spTgt spid="63"/>
                                        </p:tgtEl>
                                        <p:attrNameLst>
                                          <p:attrName>style.visibility</p:attrName>
                                        </p:attrNameLst>
                                      </p:cBhvr>
                                      <p:to>
                                        <p:strVal val="visible"/>
                                      </p:to>
                                    </p:set>
                                  </p:childTnLst>
                                </p:cTn>
                              </p:par>
                              <p:par>
                                <p:cTn id="139" presetID="1" presetClass="entr" presetSubtype="0" fill="hold" grpId="0" nodeType="withEffect">
                                  <p:stCondLst>
                                    <p:cond delay="0"/>
                                  </p:stCondLst>
                                  <p:childTnLst>
                                    <p:set>
                                      <p:cBhvr>
                                        <p:cTn id="140" dur="1" fill="hold">
                                          <p:stCondLst>
                                            <p:cond delay="0"/>
                                          </p:stCondLst>
                                        </p:cTn>
                                        <p:tgtEl>
                                          <p:spTgt spid="52"/>
                                        </p:tgtEl>
                                        <p:attrNameLst>
                                          <p:attrName>style.visibility</p:attrName>
                                        </p:attrNameLst>
                                      </p:cBhvr>
                                      <p:to>
                                        <p:strVal val="visible"/>
                                      </p:to>
                                    </p:set>
                                  </p:childTnLst>
                                </p:cTn>
                              </p:par>
                              <p:par>
                                <p:cTn id="141" presetID="1" presetClass="entr" presetSubtype="0" fill="hold" grpId="0" nodeType="withEffect">
                                  <p:stCondLst>
                                    <p:cond delay="0"/>
                                  </p:stCondLst>
                                  <p:childTnLst>
                                    <p:set>
                                      <p:cBhvr>
                                        <p:cTn id="142" dur="1" fill="hold">
                                          <p:stCondLst>
                                            <p:cond delay="0"/>
                                          </p:stCondLst>
                                        </p:cTn>
                                        <p:tgtEl>
                                          <p:spTgt spid="53"/>
                                        </p:tgtEl>
                                        <p:attrNameLst>
                                          <p:attrName>style.visibility</p:attrName>
                                        </p:attrNameLst>
                                      </p:cBhvr>
                                      <p:to>
                                        <p:strVal val="visible"/>
                                      </p:to>
                                    </p:set>
                                  </p:childTnLst>
                                </p:cTn>
                              </p:par>
                              <p:par>
                                <p:cTn id="143" presetID="1" presetClass="entr" presetSubtype="0" fill="hold" grpId="0" nodeType="withEffect">
                                  <p:stCondLst>
                                    <p:cond delay="0"/>
                                  </p:stCondLst>
                                  <p:childTnLst>
                                    <p:set>
                                      <p:cBhvr>
                                        <p:cTn id="144" dur="1" fill="hold">
                                          <p:stCondLst>
                                            <p:cond delay="0"/>
                                          </p:stCondLst>
                                        </p:cTn>
                                        <p:tgtEl>
                                          <p:spTgt spid="54"/>
                                        </p:tgtEl>
                                        <p:attrNameLst>
                                          <p:attrName>style.visibility</p:attrName>
                                        </p:attrNameLst>
                                      </p:cBhvr>
                                      <p:to>
                                        <p:strVal val="visible"/>
                                      </p:to>
                                    </p:set>
                                  </p:childTnLst>
                                </p:cTn>
                              </p:par>
                            </p:childTnLst>
                          </p:cTn>
                        </p:par>
                      </p:childTnLst>
                    </p:cTn>
                  </p:par>
                  <p:par>
                    <p:cTn id="145" fill="hold">
                      <p:stCondLst>
                        <p:cond delay="indefinite"/>
                      </p:stCondLst>
                      <p:childTnLst>
                        <p:par>
                          <p:cTn id="146" fill="hold">
                            <p:stCondLst>
                              <p:cond delay="0"/>
                            </p:stCondLst>
                            <p:childTnLst>
                              <p:par>
                                <p:cTn id="147" presetID="1" presetClass="entr" presetSubtype="0" fill="hold" grpId="0" nodeType="clickEffect">
                                  <p:stCondLst>
                                    <p:cond delay="0"/>
                                  </p:stCondLst>
                                  <p:childTnLst>
                                    <p:set>
                                      <p:cBhvr>
                                        <p:cTn id="148" dur="1" fill="hold">
                                          <p:stCondLst>
                                            <p:cond delay="0"/>
                                          </p:stCondLst>
                                        </p:cTn>
                                        <p:tgtEl>
                                          <p:spTgt spid="67"/>
                                        </p:tgtEl>
                                        <p:attrNameLst>
                                          <p:attrName>style.visibility</p:attrName>
                                        </p:attrNameLst>
                                      </p:cBhvr>
                                      <p:to>
                                        <p:strVal val="visible"/>
                                      </p:to>
                                    </p:set>
                                  </p:childTnLst>
                                </p:cTn>
                              </p:par>
                              <p:par>
                                <p:cTn id="149" presetID="1" presetClass="entr" presetSubtype="0" fill="hold" grpId="0" nodeType="withEffect">
                                  <p:stCondLst>
                                    <p:cond delay="0"/>
                                  </p:stCondLst>
                                  <p:childTnLst>
                                    <p:set>
                                      <p:cBhvr>
                                        <p:cTn id="150" dur="1" fill="hold">
                                          <p:stCondLst>
                                            <p:cond delay="0"/>
                                          </p:stCondLst>
                                        </p:cTn>
                                        <p:tgtEl>
                                          <p:spTgt spid="66"/>
                                        </p:tgtEl>
                                        <p:attrNameLst>
                                          <p:attrName>style.visibility</p:attrName>
                                        </p:attrNameLst>
                                      </p:cBhvr>
                                      <p:to>
                                        <p:strVal val="visible"/>
                                      </p:to>
                                    </p:set>
                                  </p:childTnLst>
                                </p:cTn>
                              </p:par>
                              <p:par>
                                <p:cTn id="151" presetID="1" presetClass="entr" presetSubtype="0" fill="hold" grpId="0" nodeType="withEffect">
                                  <p:stCondLst>
                                    <p:cond delay="0"/>
                                  </p:stCondLst>
                                  <p:childTnLst>
                                    <p:set>
                                      <p:cBhvr>
                                        <p:cTn id="152" dur="1" fill="hold">
                                          <p:stCondLst>
                                            <p:cond delay="0"/>
                                          </p:stCondLst>
                                        </p:cTn>
                                        <p:tgtEl>
                                          <p:spTgt spid="65"/>
                                        </p:tgtEl>
                                        <p:attrNameLst>
                                          <p:attrName>style.visibility</p:attrName>
                                        </p:attrNameLst>
                                      </p:cBhvr>
                                      <p:to>
                                        <p:strVal val="visible"/>
                                      </p:to>
                                    </p:set>
                                  </p:childTnLst>
                                </p:cTn>
                              </p:par>
                            </p:childTnLst>
                          </p:cTn>
                        </p:par>
                      </p:childTnLst>
                    </p:cTn>
                  </p:par>
                  <p:par>
                    <p:cTn id="153" fill="hold">
                      <p:stCondLst>
                        <p:cond delay="indefinite"/>
                      </p:stCondLst>
                      <p:childTnLst>
                        <p:par>
                          <p:cTn id="154" fill="hold">
                            <p:stCondLst>
                              <p:cond delay="0"/>
                            </p:stCondLst>
                            <p:childTnLst>
                              <p:par>
                                <p:cTn id="155" presetID="1" presetClass="entr" presetSubtype="0" fill="hold" nodeType="clickEffect">
                                  <p:stCondLst>
                                    <p:cond delay="0"/>
                                  </p:stCondLst>
                                  <p:childTnLst>
                                    <p:set>
                                      <p:cBhvr>
                                        <p:cTn id="156" dur="1" fill="hold">
                                          <p:stCondLst>
                                            <p:cond delay="0"/>
                                          </p:stCondLst>
                                        </p:cTn>
                                        <p:tgtEl>
                                          <p:spTgt spid="70"/>
                                        </p:tgtEl>
                                        <p:attrNameLst>
                                          <p:attrName>style.visibility</p:attrName>
                                        </p:attrNameLst>
                                      </p:cBhvr>
                                      <p:to>
                                        <p:strVal val="visible"/>
                                      </p:to>
                                    </p:set>
                                  </p:childTnLst>
                                </p:cTn>
                              </p:par>
                              <p:par>
                                <p:cTn id="157" presetID="1" presetClass="exit" presetSubtype="0" fill="hold" grpId="1" nodeType="withEffect">
                                  <p:stCondLst>
                                    <p:cond delay="0"/>
                                  </p:stCondLst>
                                  <p:childTnLst>
                                    <p:set>
                                      <p:cBhvr>
                                        <p:cTn id="158" dur="1" fill="hold">
                                          <p:stCondLst>
                                            <p:cond delay="0"/>
                                          </p:stCondLst>
                                        </p:cTn>
                                        <p:tgtEl>
                                          <p:spTgt spid="48"/>
                                        </p:tgtEl>
                                        <p:attrNameLst>
                                          <p:attrName>style.visibility</p:attrName>
                                        </p:attrNameLst>
                                      </p:cBhvr>
                                      <p:to>
                                        <p:strVal val="hidden"/>
                                      </p:to>
                                    </p:set>
                                  </p:childTnLst>
                                </p:cTn>
                              </p:par>
                              <p:par>
                                <p:cTn id="159" presetID="1" presetClass="entr" presetSubtype="0" fill="hold" grpId="0" nodeType="withEffect">
                                  <p:stCondLst>
                                    <p:cond delay="0"/>
                                  </p:stCondLst>
                                  <p:childTnLst>
                                    <p:set>
                                      <p:cBhvr>
                                        <p:cTn id="160" dur="1" fill="hold">
                                          <p:stCondLst>
                                            <p:cond delay="0"/>
                                          </p:stCondLst>
                                        </p:cTn>
                                        <p:tgtEl>
                                          <p:spTgt spid="72"/>
                                        </p:tgtEl>
                                        <p:attrNameLst>
                                          <p:attrName>style.visibility</p:attrName>
                                        </p:attrNameLst>
                                      </p:cBhvr>
                                      <p:to>
                                        <p:strVal val="visible"/>
                                      </p:to>
                                    </p:set>
                                  </p:childTnLst>
                                </p:cTn>
                              </p:par>
                              <p:par>
                                <p:cTn id="161" presetID="1" presetClass="entr" presetSubtype="0" fill="hold" grpId="0" nodeType="withEffect">
                                  <p:stCondLst>
                                    <p:cond delay="0"/>
                                  </p:stCondLst>
                                  <p:childTnLst>
                                    <p:set>
                                      <p:cBhvr>
                                        <p:cTn id="162" dur="1" fill="hold">
                                          <p:stCondLst>
                                            <p:cond delay="0"/>
                                          </p:stCondLst>
                                        </p:cTn>
                                        <p:tgtEl>
                                          <p:spTgt spid="73"/>
                                        </p:tgtEl>
                                        <p:attrNameLst>
                                          <p:attrName>style.visibility</p:attrName>
                                        </p:attrNameLst>
                                      </p:cBhvr>
                                      <p:to>
                                        <p:strVal val="visible"/>
                                      </p:to>
                                    </p:set>
                                  </p:childTnLst>
                                </p:cTn>
                              </p:par>
                              <p:par>
                                <p:cTn id="163" presetID="1" presetClass="entr" presetSubtype="0" fill="hold" grpId="0" nodeType="withEffect">
                                  <p:stCondLst>
                                    <p:cond delay="0"/>
                                  </p:stCondLst>
                                  <p:childTnLst>
                                    <p:set>
                                      <p:cBhvr>
                                        <p:cTn id="164" dur="1" fill="hold">
                                          <p:stCondLst>
                                            <p:cond delay="0"/>
                                          </p:stCondLst>
                                        </p:cTn>
                                        <p:tgtEl>
                                          <p:spTgt spid="74"/>
                                        </p:tgtEl>
                                        <p:attrNameLst>
                                          <p:attrName>style.visibility</p:attrName>
                                        </p:attrNameLst>
                                      </p:cBhvr>
                                      <p:to>
                                        <p:strVal val="visible"/>
                                      </p:to>
                                    </p:set>
                                  </p:childTnLst>
                                </p:cTn>
                              </p:par>
                              <p:par>
                                <p:cTn id="165" presetID="1" presetClass="entr" presetSubtype="0" fill="hold" nodeType="withEffect">
                                  <p:stCondLst>
                                    <p:cond delay="0"/>
                                  </p:stCondLst>
                                  <p:childTnLst>
                                    <p:set>
                                      <p:cBhvr>
                                        <p:cTn id="166" dur="1" fill="hold">
                                          <p:stCondLst>
                                            <p:cond delay="0"/>
                                          </p:stCondLst>
                                        </p:cTn>
                                        <p:tgtEl>
                                          <p:spTgt spid="77"/>
                                        </p:tgtEl>
                                        <p:attrNameLst>
                                          <p:attrName>style.visibility</p:attrName>
                                        </p:attrNameLst>
                                      </p:cBhvr>
                                      <p:to>
                                        <p:strVal val="visible"/>
                                      </p:to>
                                    </p:set>
                                  </p:childTnLst>
                                </p:cTn>
                              </p:par>
                              <p:par>
                                <p:cTn id="167" presetID="1" presetClass="entr" presetSubtype="0" fill="hold" nodeType="withEffect">
                                  <p:stCondLst>
                                    <p:cond delay="0"/>
                                  </p:stCondLst>
                                  <p:childTnLst>
                                    <p:set>
                                      <p:cBhvr>
                                        <p:cTn id="168" dur="1" fill="hold">
                                          <p:stCondLst>
                                            <p:cond delay="0"/>
                                          </p:stCondLst>
                                        </p:cTn>
                                        <p:tgtEl>
                                          <p:spTgt spid="76"/>
                                        </p:tgtEl>
                                        <p:attrNameLst>
                                          <p:attrName>style.visibility</p:attrName>
                                        </p:attrNameLst>
                                      </p:cBhvr>
                                      <p:to>
                                        <p:strVal val="visible"/>
                                      </p:to>
                                    </p:set>
                                  </p:childTnLst>
                                </p:cTn>
                              </p:par>
                              <p:par>
                                <p:cTn id="169" presetID="1" presetClass="entr" presetSubtype="0" fill="hold" nodeType="withEffect">
                                  <p:stCondLst>
                                    <p:cond delay="0"/>
                                  </p:stCondLst>
                                  <p:childTnLst>
                                    <p:set>
                                      <p:cBhvr>
                                        <p:cTn id="170" dur="1" fill="hold">
                                          <p:stCondLst>
                                            <p:cond delay="0"/>
                                          </p:stCondLst>
                                        </p:cTn>
                                        <p:tgtEl>
                                          <p:spTgt spid="75"/>
                                        </p:tgtEl>
                                        <p:attrNameLst>
                                          <p:attrName>style.visibility</p:attrName>
                                        </p:attrNameLst>
                                      </p:cBhvr>
                                      <p:to>
                                        <p:strVal val="visible"/>
                                      </p:to>
                                    </p:set>
                                  </p:childTnLst>
                                </p:cTn>
                              </p:par>
                              <p:par>
                                <p:cTn id="171" presetID="1" presetClass="entr" presetSubtype="0" fill="hold" grpId="0" nodeType="withEffect">
                                  <p:stCondLst>
                                    <p:cond delay="0"/>
                                  </p:stCondLst>
                                  <p:childTnLst>
                                    <p:set>
                                      <p:cBhvr>
                                        <p:cTn id="172" dur="1" fill="hold">
                                          <p:stCondLst>
                                            <p:cond delay="0"/>
                                          </p:stCondLst>
                                        </p:cTn>
                                        <p:tgtEl>
                                          <p:spTgt spid="78"/>
                                        </p:tgtEl>
                                        <p:attrNameLst>
                                          <p:attrName>style.visibility</p:attrName>
                                        </p:attrNameLst>
                                      </p:cBhvr>
                                      <p:to>
                                        <p:strVal val="visible"/>
                                      </p:to>
                                    </p:set>
                                  </p:childTnLst>
                                </p:cTn>
                              </p:par>
                              <p:par>
                                <p:cTn id="173" presetID="1" presetClass="entr" presetSubtype="0" fill="hold" grpId="0" nodeType="withEffect">
                                  <p:stCondLst>
                                    <p:cond delay="0"/>
                                  </p:stCondLst>
                                  <p:childTnLst>
                                    <p:set>
                                      <p:cBhvr>
                                        <p:cTn id="174" dur="1" fill="hold">
                                          <p:stCondLst>
                                            <p:cond delay="0"/>
                                          </p:stCondLst>
                                        </p:cTn>
                                        <p:tgtEl>
                                          <p:spTgt spid="80"/>
                                        </p:tgtEl>
                                        <p:attrNameLst>
                                          <p:attrName>style.visibility</p:attrName>
                                        </p:attrNameLst>
                                      </p:cBhvr>
                                      <p:to>
                                        <p:strVal val="visible"/>
                                      </p:to>
                                    </p:set>
                                  </p:childTnLst>
                                </p:cTn>
                              </p:par>
                              <p:par>
                                <p:cTn id="175" presetID="1" presetClass="entr" presetSubtype="0" fill="hold" grpId="0" nodeType="withEffect">
                                  <p:stCondLst>
                                    <p:cond delay="0"/>
                                  </p:stCondLst>
                                  <p:childTnLst>
                                    <p:set>
                                      <p:cBhvr>
                                        <p:cTn id="176" dur="1" fill="hold">
                                          <p:stCondLst>
                                            <p:cond delay="0"/>
                                          </p:stCondLst>
                                        </p:cTn>
                                        <p:tgtEl>
                                          <p:spTgt spid="79"/>
                                        </p:tgtEl>
                                        <p:attrNameLst>
                                          <p:attrName>style.visibility</p:attrName>
                                        </p:attrNameLst>
                                      </p:cBhvr>
                                      <p:to>
                                        <p:strVal val="visible"/>
                                      </p:to>
                                    </p:set>
                                  </p:childTnLst>
                                </p:cTn>
                              </p:par>
                              <p:par>
                                <p:cTn id="177" presetID="1" presetClass="entr" presetSubtype="0" fill="hold" grpId="0" nodeType="withEffect">
                                  <p:stCondLst>
                                    <p:cond delay="0"/>
                                  </p:stCondLst>
                                  <p:childTnLst>
                                    <p:set>
                                      <p:cBhvr>
                                        <p:cTn id="178" dur="1" fill="hold">
                                          <p:stCondLst>
                                            <p:cond delay="0"/>
                                          </p:stCondLst>
                                        </p:cTn>
                                        <p:tgtEl>
                                          <p:spTgt spid="81"/>
                                        </p:tgtEl>
                                        <p:attrNameLst>
                                          <p:attrName>style.visibility</p:attrName>
                                        </p:attrNameLst>
                                      </p:cBhvr>
                                      <p:to>
                                        <p:strVal val="visible"/>
                                      </p:to>
                                    </p:set>
                                  </p:childTnLst>
                                </p:cTn>
                              </p:par>
                            </p:childTnLst>
                          </p:cTn>
                        </p:par>
                      </p:childTnLst>
                    </p:cTn>
                  </p:par>
                  <p:par>
                    <p:cTn id="179" fill="hold">
                      <p:stCondLst>
                        <p:cond delay="indefinite"/>
                      </p:stCondLst>
                      <p:childTnLst>
                        <p:par>
                          <p:cTn id="180" fill="hold">
                            <p:stCondLst>
                              <p:cond delay="0"/>
                            </p:stCondLst>
                            <p:childTnLst>
                              <p:par>
                                <p:cTn id="181" presetID="1" presetClass="entr" presetSubtype="0" fill="hold" grpId="0" nodeType="clickEffect">
                                  <p:stCondLst>
                                    <p:cond delay="0"/>
                                  </p:stCondLst>
                                  <p:childTnLst>
                                    <p:set>
                                      <p:cBhvr>
                                        <p:cTn id="182" dur="1" fill="hold">
                                          <p:stCondLst>
                                            <p:cond delay="0"/>
                                          </p:stCondLst>
                                        </p:cTn>
                                        <p:tgtEl>
                                          <p:spTgt spid="84"/>
                                        </p:tgtEl>
                                        <p:attrNameLst>
                                          <p:attrName>style.visibility</p:attrName>
                                        </p:attrNameLst>
                                      </p:cBhvr>
                                      <p:to>
                                        <p:strVal val="visible"/>
                                      </p:to>
                                    </p:set>
                                  </p:childTnLst>
                                </p:cTn>
                              </p:par>
                              <p:par>
                                <p:cTn id="183" presetID="1" presetClass="entr" presetSubtype="0" fill="hold" grpId="0" nodeType="withEffect">
                                  <p:stCondLst>
                                    <p:cond delay="0"/>
                                  </p:stCondLst>
                                  <p:childTnLst>
                                    <p:set>
                                      <p:cBhvr>
                                        <p:cTn id="184" dur="1" fill="hold">
                                          <p:stCondLst>
                                            <p:cond delay="0"/>
                                          </p:stCondLst>
                                        </p:cTn>
                                        <p:tgtEl>
                                          <p:spTgt spid="83"/>
                                        </p:tgtEl>
                                        <p:attrNameLst>
                                          <p:attrName>style.visibility</p:attrName>
                                        </p:attrNameLst>
                                      </p:cBhvr>
                                      <p:to>
                                        <p:strVal val="visible"/>
                                      </p:to>
                                    </p:set>
                                  </p:childTnLst>
                                </p:cTn>
                              </p:par>
                              <p:par>
                                <p:cTn id="185" presetID="1" presetClass="entr" presetSubtype="0" fill="hold" grpId="0" nodeType="withEffect">
                                  <p:stCondLst>
                                    <p:cond delay="0"/>
                                  </p:stCondLst>
                                  <p:childTnLst>
                                    <p:set>
                                      <p:cBhvr>
                                        <p:cTn id="186" dur="1" fill="hold">
                                          <p:stCondLst>
                                            <p:cond delay="0"/>
                                          </p:stCondLst>
                                        </p:cTn>
                                        <p:tgtEl>
                                          <p:spTgt spid="82"/>
                                        </p:tgtEl>
                                        <p:attrNameLst>
                                          <p:attrName>style.visibility</p:attrName>
                                        </p:attrNameLst>
                                      </p:cBhvr>
                                      <p:to>
                                        <p:strVal val="visible"/>
                                      </p:to>
                                    </p:set>
                                  </p:childTnLst>
                                </p:cTn>
                              </p:par>
                            </p:childTnLst>
                          </p:cTn>
                        </p:par>
                      </p:childTnLst>
                    </p:cTn>
                  </p:par>
                  <p:par>
                    <p:cTn id="187" fill="hold">
                      <p:stCondLst>
                        <p:cond delay="indefinite"/>
                      </p:stCondLst>
                      <p:childTnLst>
                        <p:par>
                          <p:cTn id="188" fill="hold">
                            <p:stCondLst>
                              <p:cond delay="0"/>
                            </p:stCondLst>
                            <p:childTnLst>
                              <p:par>
                                <p:cTn id="189" presetID="1" presetClass="exit" presetSubtype="0" fill="hold" grpId="1" nodeType="clickEffect">
                                  <p:stCondLst>
                                    <p:cond delay="0"/>
                                  </p:stCondLst>
                                  <p:childTnLst>
                                    <p:set>
                                      <p:cBhvr>
                                        <p:cTn id="190" dur="1" fill="hold">
                                          <p:stCondLst>
                                            <p:cond delay="0"/>
                                          </p:stCondLst>
                                        </p:cTn>
                                        <p:tgtEl>
                                          <p:spTgt spid="81"/>
                                        </p:tgtEl>
                                        <p:attrNameLst>
                                          <p:attrName>style.visibility</p:attrName>
                                        </p:attrNameLst>
                                      </p:cBhvr>
                                      <p:to>
                                        <p:strVal val="hidden"/>
                                      </p:to>
                                    </p:set>
                                  </p:childTnLst>
                                </p:cTn>
                              </p:par>
                              <p:par>
                                <p:cTn id="191" presetID="1" presetClass="entr" presetSubtype="0" fill="hold" grpId="0" nodeType="withEffect">
                                  <p:stCondLst>
                                    <p:cond delay="0"/>
                                  </p:stCondLst>
                                  <p:childTnLst>
                                    <p:set>
                                      <p:cBhvr>
                                        <p:cTn id="192" dur="1" fill="hold">
                                          <p:stCondLst>
                                            <p:cond delay="0"/>
                                          </p:stCondLst>
                                        </p:cTn>
                                        <p:tgtEl>
                                          <p:spTgt spid="88"/>
                                        </p:tgtEl>
                                        <p:attrNameLst>
                                          <p:attrName>style.visibility</p:attrName>
                                        </p:attrNameLst>
                                      </p:cBhvr>
                                      <p:to>
                                        <p:strVal val="visible"/>
                                      </p:to>
                                    </p:set>
                                  </p:childTnLst>
                                </p:cTn>
                              </p:par>
                              <p:par>
                                <p:cTn id="193" presetID="1" presetClass="entr" presetSubtype="0" fill="hold" grpId="0" nodeType="withEffect">
                                  <p:stCondLst>
                                    <p:cond delay="0"/>
                                  </p:stCondLst>
                                  <p:childTnLst>
                                    <p:set>
                                      <p:cBhvr>
                                        <p:cTn id="194" dur="1" fill="hold">
                                          <p:stCondLst>
                                            <p:cond delay="0"/>
                                          </p:stCondLst>
                                        </p:cTn>
                                        <p:tgtEl>
                                          <p:spTgt spid="89"/>
                                        </p:tgtEl>
                                        <p:attrNameLst>
                                          <p:attrName>style.visibility</p:attrName>
                                        </p:attrNameLst>
                                      </p:cBhvr>
                                      <p:to>
                                        <p:strVal val="visible"/>
                                      </p:to>
                                    </p:set>
                                  </p:childTnLst>
                                </p:cTn>
                              </p:par>
                              <p:par>
                                <p:cTn id="195" presetID="1" presetClass="entr" presetSubtype="0" fill="hold" grpId="0" nodeType="withEffect">
                                  <p:stCondLst>
                                    <p:cond delay="0"/>
                                  </p:stCondLst>
                                  <p:childTnLst>
                                    <p:set>
                                      <p:cBhvr>
                                        <p:cTn id="196" dur="1" fill="hold">
                                          <p:stCondLst>
                                            <p:cond delay="0"/>
                                          </p:stCondLst>
                                        </p:cTn>
                                        <p:tgtEl>
                                          <p:spTgt spid="90"/>
                                        </p:tgtEl>
                                        <p:attrNameLst>
                                          <p:attrName>style.visibility</p:attrName>
                                        </p:attrNameLst>
                                      </p:cBhvr>
                                      <p:to>
                                        <p:strVal val="visible"/>
                                      </p:to>
                                    </p:set>
                                  </p:childTnLst>
                                </p:cTn>
                              </p:par>
                              <p:par>
                                <p:cTn id="197" presetID="1" presetClass="entr" presetSubtype="0" fill="hold" nodeType="withEffect">
                                  <p:stCondLst>
                                    <p:cond delay="0"/>
                                  </p:stCondLst>
                                  <p:childTnLst>
                                    <p:set>
                                      <p:cBhvr>
                                        <p:cTn id="198" dur="1" fill="hold">
                                          <p:stCondLst>
                                            <p:cond delay="0"/>
                                          </p:stCondLst>
                                        </p:cTn>
                                        <p:tgtEl>
                                          <p:spTgt spid="93"/>
                                        </p:tgtEl>
                                        <p:attrNameLst>
                                          <p:attrName>style.visibility</p:attrName>
                                        </p:attrNameLst>
                                      </p:cBhvr>
                                      <p:to>
                                        <p:strVal val="visible"/>
                                      </p:to>
                                    </p:set>
                                  </p:childTnLst>
                                </p:cTn>
                              </p:par>
                              <p:par>
                                <p:cTn id="199" presetID="1" presetClass="entr" presetSubtype="0" fill="hold" nodeType="withEffect">
                                  <p:stCondLst>
                                    <p:cond delay="0"/>
                                  </p:stCondLst>
                                  <p:childTnLst>
                                    <p:set>
                                      <p:cBhvr>
                                        <p:cTn id="200" dur="1" fill="hold">
                                          <p:stCondLst>
                                            <p:cond delay="0"/>
                                          </p:stCondLst>
                                        </p:cTn>
                                        <p:tgtEl>
                                          <p:spTgt spid="92"/>
                                        </p:tgtEl>
                                        <p:attrNameLst>
                                          <p:attrName>style.visibility</p:attrName>
                                        </p:attrNameLst>
                                      </p:cBhvr>
                                      <p:to>
                                        <p:strVal val="visible"/>
                                      </p:to>
                                    </p:set>
                                  </p:childTnLst>
                                </p:cTn>
                              </p:par>
                              <p:par>
                                <p:cTn id="201" presetID="1" presetClass="entr" presetSubtype="0" fill="hold" nodeType="withEffect">
                                  <p:stCondLst>
                                    <p:cond delay="0"/>
                                  </p:stCondLst>
                                  <p:childTnLst>
                                    <p:set>
                                      <p:cBhvr>
                                        <p:cTn id="202" dur="1" fill="hold">
                                          <p:stCondLst>
                                            <p:cond delay="0"/>
                                          </p:stCondLst>
                                        </p:cTn>
                                        <p:tgtEl>
                                          <p:spTgt spid="91"/>
                                        </p:tgtEl>
                                        <p:attrNameLst>
                                          <p:attrName>style.visibility</p:attrName>
                                        </p:attrNameLst>
                                      </p:cBhvr>
                                      <p:to>
                                        <p:strVal val="visible"/>
                                      </p:to>
                                    </p:set>
                                  </p:childTnLst>
                                </p:cTn>
                              </p:par>
                              <p:par>
                                <p:cTn id="203" presetID="1" presetClass="entr" presetSubtype="0" fill="hold" grpId="0" nodeType="withEffect">
                                  <p:stCondLst>
                                    <p:cond delay="0"/>
                                  </p:stCondLst>
                                  <p:childTnLst>
                                    <p:set>
                                      <p:cBhvr>
                                        <p:cTn id="204" dur="1" fill="hold">
                                          <p:stCondLst>
                                            <p:cond delay="0"/>
                                          </p:stCondLst>
                                        </p:cTn>
                                        <p:tgtEl>
                                          <p:spTgt spid="94"/>
                                        </p:tgtEl>
                                        <p:attrNameLst>
                                          <p:attrName>style.visibility</p:attrName>
                                        </p:attrNameLst>
                                      </p:cBhvr>
                                      <p:to>
                                        <p:strVal val="visible"/>
                                      </p:to>
                                    </p:set>
                                  </p:childTnLst>
                                </p:cTn>
                              </p:par>
                              <p:par>
                                <p:cTn id="205" presetID="1" presetClass="entr" presetSubtype="0" fill="hold" grpId="0" nodeType="withEffect">
                                  <p:stCondLst>
                                    <p:cond delay="0"/>
                                  </p:stCondLst>
                                  <p:childTnLst>
                                    <p:set>
                                      <p:cBhvr>
                                        <p:cTn id="206" dur="1" fill="hold">
                                          <p:stCondLst>
                                            <p:cond delay="0"/>
                                          </p:stCondLst>
                                        </p:cTn>
                                        <p:tgtEl>
                                          <p:spTgt spid="96"/>
                                        </p:tgtEl>
                                        <p:attrNameLst>
                                          <p:attrName>style.visibility</p:attrName>
                                        </p:attrNameLst>
                                      </p:cBhvr>
                                      <p:to>
                                        <p:strVal val="visible"/>
                                      </p:to>
                                    </p:set>
                                  </p:childTnLst>
                                </p:cTn>
                              </p:par>
                              <p:par>
                                <p:cTn id="207" presetID="1" presetClass="entr" presetSubtype="0" fill="hold" grpId="0" nodeType="withEffect">
                                  <p:stCondLst>
                                    <p:cond delay="0"/>
                                  </p:stCondLst>
                                  <p:childTnLst>
                                    <p:set>
                                      <p:cBhvr>
                                        <p:cTn id="208" dur="1" fill="hold">
                                          <p:stCondLst>
                                            <p:cond delay="0"/>
                                          </p:stCondLst>
                                        </p:cTn>
                                        <p:tgtEl>
                                          <p:spTgt spid="95"/>
                                        </p:tgtEl>
                                        <p:attrNameLst>
                                          <p:attrName>style.visibility</p:attrName>
                                        </p:attrNameLst>
                                      </p:cBhvr>
                                      <p:to>
                                        <p:strVal val="visible"/>
                                      </p:to>
                                    </p:set>
                                  </p:childTnLst>
                                </p:cTn>
                              </p:par>
                              <p:par>
                                <p:cTn id="209" presetID="1" presetClass="entr" presetSubtype="0" fill="hold" grpId="0" nodeType="withEffect">
                                  <p:stCondLst>
                                    <p:cond delay="0"/>
                                  </p:stCondLst>
                                  <p:childTnLst>
                                    <p:set>
                                      <p:cBhvr>
                                        <p:cTn id="210" dur="1" fill="hold">
                                          <p:stCondLst>
                                            <p:cond delay="0"/>
                                          </p:stCondLst>
                                        </p:cTn>
                                        <p:tgtEl>
                                          <p:spTgt spid="85"/>
                                        </p:tgtEl>
                                        <p:attrNameLst>
                                          <p:attrName>style.visibility</p:attrName>
                                        </p:attrNameLst>
                                      </p:cBhvr>
                                      <p:to>
                                        <p:strVal val="visible"/>
                                      </p:to>
                                    </p:set>
                                  </p:childTnLst>
                                </p:cTn>
                              </p:par>
                              <p:par>
                                <p:cTn id="211" presetID="1" presetClass="entr" presetSubtype="0" fill="hold" grpId="0" nodeType="withEffect">
                                  <p:stCondLst>
                                    <p:cond delay="0"/>
                                  </p:stCondLst>
                                  <p:childTnLst>
                                    <p:set>
                                      <p:cBhvr>
                                        <p:cTn id="212" dur="1" fill="hold">
                                          <p:stCondLst>
                                            <p:cond delay="0"/>
                                          </p:stCondLst>
                                        </p:cTn>
                                        <p:tgtEl>
                                          <p:spTgt spid="86"/>
                                        </p:tgtEl>
                                        <p:attrNameLst>
                                          <p:attrName>style.visibility</p:attrName>
                                        </p:attrNameLst>
                                      </p:cBhvr>
                                      <p:to>
                                        <p:strVal val="visible"/>
                                      </p:to>
                                    </p:set>
                                  </p:childTnLst>
                                </p:cTn>
                              </p:par>
                              <p:par>
                                <p:cTn id="213" presetID="1" presetClass="entr" presetSubtype="0" fill="hold" grpId="0" nodeType="withEffect">
                                  <p:stCondLst>
                                    <p:cond delay="0"/>
                                  </p:stCondLst>
                                  <p:childTnLst>
                                    <p:set>
                                      <p:cBhvr>
                                        <p:cTn id="214" dur="1" fill="hold">
                                          <p:stCondLst>
                                            <p:cond delay="0"/>
                                          </p:stCondLst>
                                        </p:cTn>
                                        <p:tgtEl>
                                          <p:spTgt spid="87"/>
                                        </p:tgtEl>
                                        <p:attrNameLst>
                                          <p:attrName>style.visibility</p:attrName>
                                        </p:attrNameLst>
                                      </p:cBhvr>
                                      <p:to>
                                        <p:strVal val="visible"/>
                                      </p:to>
                                    </p:set>
                                  </p:childTnLst>
                                </p:cTn>
                              </p:par>
                              <p:par>
                                <p:cTn id="215" presetID="1" presetClass="entr" presetSubtype="0" fill="hold" nodeType="withEffect">
                                  <p:stCondLst>
                                    <p:cond delay="0"/>
                                  </p:stCondLst>
                                  <p:childTnLst>
                                    <p:set>
                                      <p:cBhvr>
                                        <p:cTn id="216" dur="1" fill="hold">
                                          <p:stCondLst>
                                            <p:cond delay="0"/>
                                          </p:stCondLst>
                                        </p:cTn>
                                        <p:tgtEl>
                                          <p:spTgt spid="100"/>
                                        </p:tgtEl>
                                        <p:attrNameLst>
                                          <p:attrName>style.visibility</p:attrName>
                                        </p:attrNameLst>
                                      </p:cBhvr>
                                      <p:to>
                                        <p:strVal val="visible"/>
                                      </p:to>
                                    </p:set>
                                  </p:childTnLst>
                                </p:cTn>
                              </p:par>
                              <p:par>
                                <p:cTn id="217" presetID="1" presetClass="entr" presetSubtype="0" fill="hold" nodeType="withEffect">
                                  <p:stCondLst>
                                    <p:cond delay="0"/>
                                  </p:stCondLst>
                                  <p:childTnLst>
                                    <p:set>
                                      <p:cBhvr>
                                        <p:cTn id="218" dur="1" fill="hold">
                                          <p:stCondLst>
                                            <p:cond delay="0"/>
                                          </p:stCondLst>
                                        </p:cTn>
                                        <p:tgtEl>
                                          <p:spTgt spid="100"/>
                                        </p:tgtEl>
                                        <p:attrNameLst>
                                          <p:attrName>style.visibility</p:attrName>
                                        </p:attrNameLst>
                                      </p:cBhvr>
                                      <p:to>
                                        <p:strVal val="visible"/>
                                      </p:to>
                                    </p:set>
                                  </p:childTnLst>
                                </p:cTn>
                              </p:par>
                              <p:par>
                                <p:cTn id="219" presetID="1" presetClass="entr" presetSubtype="0" fill="hold" grpId="0" nodeType="withEffect">
                                  <p:stCondLst>
                                    <p:cond delay="0"/>
                                  </p:stCondLst>
                                  <p:childTnLst>
                                    <p:set>
                                      <p:cBhvr>
                                        <p:cTn id="220" dur="1" fill="hold">
                                          <p:stCondLst>
                                            <p:cond delay="0"/>
                                          </p:stCondLst>
                                        </p:cTn>
                                        <p:tgtEl>
                                          <p:spTgt spid="102"/>
                                        </p:tgtEl>
                                        <p:attrNameLst>
                                          <p:attrName>style.visibility</p:attrName>
                                        </p:attrNameLst>
                                      </p:cBhvr>
                                      <p:to>
                                        <p:strVal val="visible"/>
                                      </p:to>
                                    </p:set>
                                  </p:childTnLst>
                                </p:cTn>
                              </p:par>
                            </p:childTnLst>
                          </p:cTn>
                        </p:par>
                      </p:childTnLst>
                    </p:cTn>
                  </p:par>
                  <p:par>
                    <p:cTn id="221" fill="hold">
                      <p:stCondLst>
                        <p:cond delay="indefinite"/>
                      </p:stCondLst>
                      <p:childTnLst>
                        <p:par>
                          <p:cTn id="222" fill="hold">
                            <p:stCondLst>
                              <p:cond delay="0"/>
                            </p:stCondLst>
                            <p:childTnLst>
                              <p:par>
                                <p:cTn id="223" presetID="1" presetClass="entr" presetSubtype="0" fill="hold" grpId="0" nodeType="clickEffect">
                                  <p:stCondLst>
                                    <p:cond delay="0"/>
                                  </p:stCondLst>
                                  <p:childTnLst>
                                    <p:set>
                                      <p:cBhvr>
                                        <p:cTn id="224" dur="1" fill="hold">
                                          <p:stCondLst>
                                            <p:cond delay="0"/>
                                          </p:stCondLst>
                                        </p:cTn>
                                        <p:tgtEl>
                                          <p:spTgt spid="99"/>
                                        </p:tgtEl>
                                        <p:attrNameLst>
                                          <p:attrName>style.visibility</p:attrName>
                                        </p:attrNameLst>
                                      </p:cBhvr>
                                      <p:to>
                                        <p:strVal val="visible"/>
                                      </p:to>
                                    </p:set>
                                  </p:childTnLst>
                                </p:cTn>
                              </p:par>
                              <p:par>
                                <p:cTn id="225" presetID="1" presetClass="entr" presetSubtype="0" fill="hold" grpId="0" nodeType="withEffect">
                                  <p:stCondLst>
                                    <p:cond delay="0"/>
                                  </p:stCondLst>
                                  <p:childTnLst>
                                    <p:set>
                                      <p:cBhvr>
                                        <p:cTn id="226" dur="1" fill="hold">
                                          <p:stCondLst>
                                            <p:cond delay="0"/>
                                          </p:stCondLst>
                                        </p:cTn>
                                        <p:tgtEl>
                                          <p:spTgt spid="98"/>
                                        </p:tgtEl>
                                        <p:attrNameLst>
                                          <p:attrName>style.visibility</p:attrName>
                                        </p:attrNameLst>
                                      </p:cBhvr>
                                      <p:to>
                                        <p:strVal val="visible"/>
                                      </p:to>
                                    </p:set>
                                  </p:childTnLst>
                                </p:cTn>
                              </p:par>
                              <p:par>
                                <p:cTn id="227" presetID="1" presetClass="entr" presetSubtype="0" fill="hold" grpId="0" nodeType="withEffect">
                                  <p:stCondLst>
                                    <p:cond delay="0"/>
                                  </p:stCondLst>
                                  <p:childTnLst>
                                    <p:set>
                                      <p:cBhvr>
                                        <p:cTn id="228" dur="1" fill="hold">
                                          <p:stCondLst>
                                            <p:cond delay="0"/>
                                          </p:stCondLst>
                                        </p:cTn>
                                        <p:tgtEl>
                                          <p:spTgt spid="97"/>
                                        </p:tgtEl>
                                        <p:attrNameLst>
                                          <p:attrName>style.visibility</p:attrName>
                                        </p:attrNameLst>
                                      </p:cBhvr>
                                      <p:to>
                                        <p:strVal val="visible"/>
                                      </p:to>
                                    </p:set>
                                  </p:childTnLst>
                                </p:cTn>
                              </p:par>
                            </p:childTnLst>
                          </p:cTn>
                        </p:par>
                      </p:childTnLst>
                    </p:cTn>
                  </p:par>
                  <p:par>
                    <p:cTn id="229" fill="hold">
                      <p:stCondLst>
                        <p:cond delay="indefinite"/>
                      </p:stCondLst>
                      <p:childTnLst>
                        <p:par>
                          <p:cTn id="230" fill="hold">
                            <p:stCondLst>
                              <p:cond delay="0"/>
                            </p:stCondLst>
                            <p:childTnLst>
                              <p:par>
                                <p:cTn id="231" presetID="1" presetClass="exit" presetSubtype="0" fill="hold" grpId="1" nodeType="clickEffect">
                                  <p:stCondLst>
                                    <p:cond delay="0"/>
                                  </p:stCondLst>
                                  <p:childTnLst>
                                    <p:set>
                                      <p:cBhvr>
                                        <p:cTn id="232" dur="1" fill="hold">
                                          <p:stCondLst>
                                            <p:cond delay="0"/>
                                          </p:stCondLst>
                                        </p:cTn>
                                        <p:tgtEl>
                                          <p:spTgt spid="102"/>
                                        </p:tgtEl>
                                        <p:attrNameLst>
                                          <p:attrName>style.visibility</p:attrName>
                                        </p:attrNameLst>
                                      </p:cBhvr>
                                      <p:to>
                                        <p:strVal val="hidden"/>
                                      </p:to>
                                    </p:set>
                                  </p:childTnLst>
                                </p:cTn>
                              </p:par>
                              <p:par>
                                <p:cTn id="233" presetID="1" presetClass="entr" presetSubtype="0" fill="hold" grpId="0" nodeType="withEffect">
                                  <p:stCondLst>
                                    <p:cond delay="0"/>
                                  </p:stCondLst>
                                  <p:childTnLst>
                                    <p:set>
                                      <p:cBhvr>
                                        <p:cTn id="234" dur="1" fill="hold">
                                          <p:stCondLst>
                                            <p:cond delay="0"/>
                                          </p:stCondLst>
                                        </p:cTn>
                                        <p:tgtEl>
                                          <p:spTgt spid="103"/>
                                        </p:tgtEl>
                                        <p:attrNameLst>
                                          <p:attrName>style.visibility</p:attrName>
                                        </p:attrNameLst>
                                      </p:cBhvr>
                                      <p:to>
                                        <p:strVal val="visible"/>
                                      </p:to>
                                    </p:set>
                                  </p:childTnLst>
                                </p:cTn>
                              </p:par>
                              <p:par>
                                <p:cTn id="235" presetID="1" presetClass="entr" presetSubtype="0" fill="hold" grpId="0" nodeType="withEffect">
                                  <p:stCondLst>
                                    <p:cond delay="0"/>
                                  </p:stCondLst>
                                  <p:childTnLst>
                                    <p:set>
                                      <p:cBhvr>
                                        <p:cTn id="236" dur="1" fill="hold">
                                          <p:stCondLst>
                                            <p:cond delay="0"/>
                                          </p:stCondLst>
                                        </p:cTn>
                                        <p:tgtEl>
                                          <p:spTgt spid="104"/>
                                        </p:tgtEl>
                                        <p:attrNameLst>
                                          <p:attrName>style.visibility</p:attrName>
                                        </p:attrNameLst>
                                      </p:cBhvr>
                                      <p:to>
                                        <p:strVal val="visible"/>
                                      </p:to>
                                    </p:set>
                                  </p:childTnLst>
                                </p:cTn>
                              </p:par>
                              <p:par>
                                <p:cTn id="237" presetID="1" presetClass="entr" presetSubtype="0" fill="hold" grpId="0" nodeType="withEffect">
                                  <p:stCondLst>
                                    <p:cond delay="0"/>
                                  </p:stCondLst>
                                  <p:childTnLst>
                                    <p:set>
                                      <p:cBhvr>
                                        <p:cTn id="238" dur="1" fill="hold">
                                          <p:stCondLst>
                                            <p:cond delay="0"/>
                                          </p:stCondLst>
                                        </p:cTn>
                                        <p:tgtEl>
                                          <p:spTgt spid="105"/>
                                        </p:tgtEl>
                                        <p:attrNameLst>
                                          <p:attrName>style.visibility</p:attrName>
                                        </p:attrNameLst>
                                      </p:cBhvr>
                                      <p:to>
                                        <p:strVal val="visible"/>
                                      </p:to>
                                    </p:set>
                                  </p:childTnLst>
                                </p:cTn>
                              </p:par>
                              <p:par>
                                <p:cTn id="239" presetID="1" presetClass="entr" presetSubtype="0" fill="hold" nodeType="withEffect">
                                  <p:stCondLst>
                                    <p:cond delay="0"/>
                                  </p:stCondLst>
                                  <p:childTnLst>
                                    <p:set>
                                      <p:cBhvr>
                                        <p:cTn id="240" dur="1" fill="hold">
                                          <p:stCondLst>
                                            <p:cond delay="0"/>
                                          </p:stCondLst>
                                        </p:cTn>
                                        <p:tgtEl>
                                          <p:spTgt spid="108"/>
                                        </p:tgtEl>
                                        <p:attrNameLst>
                                          <p:attrName>style.visibility</p:attrName>
                                        </p:attrNameLst>
                                      </p:cBhvr>
                                      <p:to>
                                        <p:strVal val="visible"/>
                                      </p:to>
                                    </p:set>
                                  </p:childTnLst>
                                </p:cTn>
                              </p:par>
                              <p:par>
                                <p:cTn id="241" presetID="1" presetClass="entr" presetSubtype="0" fill="hold" nodeType="withEffect">
                                  <p:stCondLst>
                                    <p:cond delay="0"/>
                                  </p:stCondLst>
                                  <p:childTnLst>
                                    <p:set>
                                      <p:cBhvr>
                                        <p:cTn id="242" dur="1" fill="hold">
                                          <p:stCondLst>
                                            <p:cond delay="0"/>
                                          </p:stCondLst>
                                        </p:cTn>
                                        <p:tgtEl>
                                          <p:spTgt spid="107"/>
                                        </p:tgtEl>
                                        <p:attrNameLst>
                                          <p:attrName>style.visibility</p:attrName>
                                        </p:attrNameLst>
                                      </p:cBhvr>
                                      <p:to>
                                        <p:strVal val="visible"/>
                                      </p:to>
                                    </p:set>
                                  </p:childTnLst>
                                </p:cTn>
                              </p:par>
                              <p:par>
                                <p:cTn id="243" presetID="1" presetClass="entr" presetSubtype="0" fill="hold" nodeType="withEffect">
                                  <p:stCondLst>
                                    <p:cond delay="0"/>
                                  </p:stCondLst>
                                  <p:childTnLst>
                                    <p:set>
                                      <p:cBhvr>
                                        <p:cTn id="244" dur="1" fill="hold">
                                          <p:stCondLst>
                                            <p:cond delay="0"/>
                                          </p:stCondLst>
                                        </p:cTn>
                                        <p:tgtEl>
                                          <p:spTgt spid="106"/>
                                        </p:tgtEl>
                                        <p:attrNameLst>
                                          <p:attrName>style.visibility</p:attrName>
                                        </p:attrNameLst>
                                      </p:cBhvr>
                                      <p:to>
                                        <p:strVal val="visible"/>
                                      </p:to>
                                    </p:set>
                                  </p:childTnLst>
                                </p:cTn>
                              </p:par>
                              <p:par>
                                <p:cTn id="245" presetID="1" presetClass="entr" presetSubtype="0" fill="hold" grpId="0" nodeType="withEffect">
                                  <p:stCondLst>
                                    <p:cond delay="0"/>
                                  </p:stCondLst>
                                  <p:childTnLst>
                                    <p:set>
                                      <p:cBhvr>
                                        <p:cTn id="246" dur="1" fill="hold">
                                          <p:stCondLst>
                                            <p:cond delay="0"/>
                                          </p:stCondLst>
                                        </p:cTn>
                                        <p:tgtEl>
                                          <p:spTgt spid="109"/>
                                        </p:tgtEl>
                                        <p:attrNameLst>
                                          <p:attrName>style.visibility</p:attrName>
                                        </p:attrNameLst>
                                      </p:cBhvr>
                                      <p:to>
                                        <p:strVal val="visible"/>
                                      </p:to>
                                    </p:set>
                                  </p:childTnLst>
                                </p:cTn>
                              </p:par>
                              <p:par>
                                <p:cTn id="247" presetID="1" presetClass="entr" presetSubtype="0" fill="hold" grpId="0" nodeType="withEffect">
                                  <p:stCondLst>
                                    <p:cond delay="0"/>
                                  </p:stCondLst>
                                  <p:childTnLst>
                                    <p:set>
                                      <p:cBhvr>
                                        <p:cTn id="248" dur="1" fill="hold">
                                          <p:stCondLst>
                                            <p:cond delay="0"/>
                                          </p:stCondLst>
                                        </p:cTn>
                                        <p:tgtEl>
                                          <p:spTgt spid="111"/>
                                        </p:tgtEl>
                                        <p:attrNameLst>
                                          <p:attrName>style.visibility</p:attrName>
                                        </p:attrNameLst>
                                      </p:cBhvr>
                                      <p:to>
                                        <p:strVal val="visible"/>
                                      </p:to>
                                    </p:set>
                                  </p:childTnLst>
                                </p:cTn>
                              </p:par>
                              <p:par>
                                <p:cTn id="249" presetID="1" presetClass="entr" presetSubtype="0" fill="hold" grpId="0" nodeType="withEffect">
                                  <p:stCondLst>
                                    <p:cond delay="0"/>
                                  </p:stCondLst>
                                  <p:childTnLst>
                                    <p:set>
                                      <p:cBhvr>
                                        <p:cTn id="250" dur="1" fill="hold">
                                          <p:stCondLst>
                                            <p:cond delay="0"/>
                                          </p:stCondLst>
                                        </p:cTn>
                                        <p:tgtEl>
                                          <p:spTgt spid="110"/>
                                        </p:tgtEl>
                                        <p:attrNameLst>
                                          <p:attrName>style.visibility</p:attrName>
                                        </p:attrNameLst>
                                      </p:cBhvr>
                                      <p:to>
                                        <p:strVal val="visible"/>
                                      </p:to>
                                    </p:set>
                                  </p:childTnLst>
                                </p:cTn>
                              </p:par>
                              <p:par>
                                <p:cTn id="251" presetID="1" presetClass="entr" presetSubtype="0" fill="hold" nodeType="withEffect">
                                  <p:stCondLst>
                                    <p:cond delay="0"/>
                                  </p:stCondLst>
                                  <p:childTnLst>
                                    <p:set>
                                      <p:cBhvr>
                                        <p:cTn id="252" dur="1" fill="hold">
                                          <p:stCondLst>
                                            <p:cond delay="0"/>
                                          </p:stCondLst>
                                        </p:cTn>
                                        <p:tgtEl>
                                          <p:spTgt spid="115"/>
                                        </p:tgtEl>
                                        <p:attrNameLst>
                                          <p:attrName>style.visibility</p:attrName>
                                        </p:attrNameLst>
                                      </p:cBhvr>
                                      <p:to>
                                        <p:strVal val="visible"/>
                                      </p:to>
                                    </p:set>
                                  </p:childTnLst>
                                </p:cTn>
                              </p:par>
                              <p:par>
                                <p:cTn id="253" presetID="1" presetClass="entr" presetSubtype="0" fill="hold" grpId="0" nodeType="withEffect">
                                  <p:stCondLst>
                                    <p:cond delay="0"/>
                                  </p:stCondLst>
                                  <p:childTnLst>
                                    <p:set>
                                      <p:cBhvr>
                                        <p:cTn id="254" dur="1" fill="hold">
                                          <p:stCondLst>
                                            <p:cond delay="0"/>
                                          </p:stCondLst>
                                        </p:cTn>
                                        <p:tgtEl>
                                          <p:spTgt spid="117"/>
                                        </p:tgtEl>
                                        <p:attrNameLst>
                                          <p:attrName>style.visibility</p:attrName>
                                        </p:attrNameLst>
                                      </p:cBhvr>
                                      <p:to>
                                        <p:strVal val="visible"/>
                                      </p:to>
                                    </p:set>
                                  </p:childTnLst>
                                </p:cTn>
                              </p:par>
                              <p:par>
                                <p:cTn id="255" presetID="1" presetClass="entr" presetSubtype="0" fill="hold" grpId="0" nodeType="withEffect">
                                  <p:stCondLst>
                                    <p:cond delay="0"/>
                                  </p:stCondLst>
                                  <p:childTnLst>
                                    <p:set>
                                      <p:cBhvr>
                                        <p:cTn id="256" dur="1" fill="hold">
                                          <p:stCondLst>
                                            <p:cond delay="0"/>
                                          </p:stCondLst>
                                        </p:cTn>
                                        <p:tgtEl>
                                          <p:spTgt spid="114"/>
                                        </p:tgtEl>
                                        <p:attrNameLst>
                                          <p:attrName>style.visibility</p:attrName>
                                        </p:attrNameLst>
                                      </p:cBhvr>
                                      <p:to>
                                        <p:strVal val="visible"/>
                                      </p:to>
                                    </p:set>
                                  </p:childTnLst>
                                </p:cTn>
                              </p:par>
                              <p:par>
                                <p:cTn id="257" presetID="1" presetClass="entr" presetSubtype="0" fill="hold" grpId="0" nodeType="withEffect">
                                  <p:stCondLst>
                                    <p:cond delay="0"/>
                                  </p:stCondLst>
                                  <p:childTnLst>
                                    <p:set>
                                      <p:cBhvr>
                                        <p:cTn id="258" dur="1" fill="hold">
                                          <p:stCondLst>
                                            <p:cond delay="0"/>
                                          </p:stCondLst>
                                        </p:cTn>
                                        <p:tgtEl>
                                          <p:spTgt spid="113"/>
                                        </p:tgtEl>
                                        <p:attrNameLst>
                                          <p:attrName>style.visibility</p:attrName>
                                        </p:attrNameLst>
                                      </p:cBhvr>
                                      <p:to>
                                        <p:strVal val="visible"/>
                                      </p:to>
                                    </p:set>
                                  </p:childTnLst>
                                </p:cTn>
                              </p:par>
                              <p:par>
                                <p:cTn id="259" presetID="1" presetClass="entr" presetSubtype="0" fill="hold" grpId="0" nodeType="withEffect">
                                  <p:stCondLst>
                                    <p:cond delay="0"/>
                                  </p:stCondLst>
                                  <p:childTnLst>
                                    <p:set>
                                      <p:cBhvr>
                                        <p:cTn id="260" dur="1" fill="hold">
                                          <p:stCondLst>
                                            <p:cond delay="0"/>
                                          </p:stCondLst>
                                        </p:cTn>
                                        <p:tgtEl>
                                          <p:spTgt spid="112"/>
                                        </p:tgtEl>
                                        <p:attrNameLst>
                                          <p:attrName>style.visibility</p:attrName>
                                        </p:attrNameLst>
                                      </p:cBhvr>
                                      <p:to>
                                        <p:strVal val="visible"/>
                                      </p:to>
                                    </p:set>
                                  </p:childTnLst>
                                </p:cTn>
                              </p:par>
                            </p:childTnLst>
                          </p:cTn>
                        </p:par>
                      </p:childTnLst>
                    </p:cTn>
                  </p:par>
                  <p:par>
                    <p:cTn id="261" fill="hold">
                      <p:stCondLst>
                        <p:cond delay="indefinite"/>
                      </p:stCondLst>
                      <p:childTnLst>
                        <p:par>
                          <p:cTn id="262" fill="hold">
                            <p:stCondLst>
                              <p:cond delay="0"/>
                            </p:stCondLst>
                            <p:childTnLst>
                              <p:par>
                                <p:cTn id="263" presetID="1" presetClass="entr" presetSubtype="0" fill="hold" grpId="0" nodeType="clickEffect">
                                  <p:stCondLst>
                                    <p:cond delay="0"/>
                                  </p:stCondLst>
                                  <p:childTnLst>
                                    <p:set>
                                      <p:cBhvr>
                                        <p:cTn id="264" dur="1" fill="hold">
                                          <p:stCondLst>
                                            <p:cond delay="0"/>
                                          </p:stCondLst>
                                        </p:cTn>
                                        <p:tgtEl>
                                          <p:spTgt spid="120"/>
                                        </p:tgtEl>
                                        <p:attrNameLst>
                                          <p:attrName>style.visibility</p:attrName>
                                        </p:attrNameLst>
                                      </p:cBhvr>
                                      <p:to>
                                        <p:strVal val="visible"/>
                                      </p:to>
                                    </p:set>
                                  </p:childTnLst>
                                </p:cTn>
                              </p:par>
                              <p:par>
                                <p:cTn id="265" presetID="1" presetClass="entr" presetSubtype="0" fill="hold" grpId="0" nodeType="withEffect">
                                  <p:stCondLst>
                                    <p:cond delay="0"/>
                                  </p:stCondLst>
                                  <p:childTnLst>
                                    <p:set>
                                      <p:cBhvr>
                                        <p:cTn id="266" dur="1" fill="hold">
                                          <p:stCondLst>
                                            <p:cond delay="0"/>
                                          </p:stCondLst>
                                        </p:cTn>
                                        <p:tgtEl>
                                          <p:spTgt spid="119"/>
                                        </p:tgtEl>
                                        <p:attrNameLst>
                                          <p:attrName>style.visibility</p:attrName>
                                        </p:attrNameLst>
                                      </p:cBhvr>
                                      <p:to>
                                        <p:strVal val="visible"/>
                                      </p:to>
                                    </p:set>
                                  </p:childTnLst>
                                </p:cTn>
                              </p:par>
                              <p:par>
                                <p:cTn id="267" presetID="1" presetClass="entr" presetSubtype="0" fill="hold" grpId="0" nodeType="withEffect">
                                  <p:stCondLst>
                                    <p:cond delay="0"/>
                                  </p:stCondLst>
                                  <p:childTnLst>
                                    <p:set>
                                      <p:cBhvr>
                                        <p:cTn id="268" dur="1" fill="hold">
                                          <p:stCondLst>
                                            <p:cond delay="0"/>
                                          </p:stCondLst>
                                        </p:cTn>
                                        <p:tgtEl>
                                          <p:spTgt spid="118"/>
                                        </p:tgtEl>
                                        <p:attrNameLst>
                                          <p:attrName>style.visibility</p:attrName>
                                        </p:attrNameLst>
                                      </p:cBhvr>
                                      <p:to>
                                        <p:strVal val="visible"/>
                                      </p:to>
                                    </p:set>
                                  </p:childTnLst>
                                </p:cTn>
                              </p:par>
                            </p:childTnLst>
                          </p:cTn>
                        </p:par>
                      </p:childTnLst>
                    </p:cTn>
                  </p:par>
                  <p:par>
                    <p:cTn id="269" fill="hold">
                      <p:stCondLst>
                        <p:cond delay="indefinite"/>
                      </p:stCondLst>
                      <p:childTnLst>
                        <p:par>
                          <p:cTn id="270" fill="hold">
                            <p:stCondLst>
                              <p:cond delay="0"/>
                            </p:stCondLst>
                            <p:childTnLst>
                              <p:par>
                                <p:cTn id="271" presetID="1" presetClass="entr" presetSubtype="0" fill="hold" grpId="0" nodeType="clickEffect">
                                  <p:stCondLst>
                                    <p:cond delay="0"/>
                                  </p:stCondLst>
                                  <p:childTnLst>
                                    <p:set>
                                      <p:cBhvr>
                                        <p:cTn id="272" dur="1" fill="hold">
                                          <p:stCondLst>
                                            <p:cond delay="0"/>
                                          </p:stCondLst>
                                        </p:cTn>
                                        <p:tgtEl>
                                          <p:spTgt spid="125"/>
                                        </p:tgtEl>
                                        <p:attrNameLst>
                                          <p:attrName>style.visibility</p:attrName>
                                        </p:attrNameLst>
                                      </p:cBhvr>
                                      <p:to>
                                        <p:strVal val="visible"/>
                                      </p:to>
                                    </p:set>
                                  </p:childTnLst>
                                </p:cTn>
                              </p:par>
                              <p:par>
                                <p:cTn id="273" presetID="1" presetClass="entr" presetSubtype="0" fill="hold" nodeType="withEffect">
                                  <p:stCondLst>
                                    <p:cond delay="0"/>
                                  </p:stCondLst>
                                  <p:childTnLst>
                                    <p:set>
                                      <p:cBhvr>
                                        <p:cTn id="274" dur="1" fill="hold">
                                          <p:stCondLst>
                                            <p:cond delay="0"/>
                                          </p:stCondLst>
                                        </p:cTn>
                                        <p:tgtEl>
                                          <p:spTgt spid="121"/>
                                        </p:tgtEl>
                                        <p:attrNameLst>
                                          <p:attrName>style.visibility</p:attrName>
                                        </p:attrNameLst>
                                      </p:cBhvr>
                                      <p:to>
                                        <p:strVal val="visible"/>
                                      </p:to>
                                    </p:set>
                                  </p:childTnLst>
                                </p:cTn>
                              </p:par>
                              <p:par>
                                <p:cTn id="275" presetID="1" presetClass="exit" presetSubtype="0" fill="hold" grpId="1" nodeType="withEffect">
                                  <p:stCondLst>
                                    <p:cond delay="0"/>
                                  </p:stCondLst>
                                  <p:childTnLst>
                                    <p:set>
                                      <p:cBhvr>
                                        <p:cTn id="276" dur="1" fill="hold">
                                          <p:stCondLst>
                                            <p:cond delay="0"/>
                                          </p:stCondLst>
                                        </p:cTn>
                                        <p:tgtEl>
                                          <p:spTgt spid="11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animBg="1"/>
      <p:bldP spid="5" grpId="0" animBg="1"/>
      <p:bldP spid="6" grpId="0" animBg="1"/>
      <p:bldP spid="7" grpId="0" animBg="1"/>
      <p:bldP spid="8" grpId="0"/>
      <p:bldP spid="8" grpId="1"/>
      <p:bldP spid="15" grpId="0"/>
      <p:bldP spid="15" grpId="1"/>
      <p:bldP spid="19" grpId="0" animBg="1"/>
      <p:bldP spid="20" grpId="0" animBg="1"/>
      <p:bldP spid="21" grpId="0" animBg="1"/>
      <p:bldP spid="27" grpId="0" animBg="1"/>
      <p:bldP spid="28" grpId="0" animBg="1"/>
      <p:bldP spid="29" grpId="0" animBg="1"/>
      <p:bldP spid="31" grpId="0"/>
      <p:bldP spid="31" grpId="1"/>
      <p:bldP spid="33" grpId="0" animBg="1"/>
      <p:bldP spid="35" grpId="0" animBg="1"/>
      <p:bldP spid="36" grpId="0" animBg="1"/>
      <p:bldP spid="37" grpId="0" animBg="1"/>
      <p:bldP spid="38" grpId="0" animBg="1"/>
      <p:bldP spid="39" grpId="0" animBg="1"/>
      <p:bldP spid="40" grpId="0" animBg="1"/>
      <p:bldP spid="48" grpId="0"/>
      <p:bldP spid="48" grpId="1"/>
      <p:bldP spid="52" grpId="0" animBg="1"/>
      <p:bldP spid="53" grpId="0" animBg="1"/>
      <p:bldP spid="54" grpId="0" animBg="1"/>
      <p:bldP spid="56" grpId="0" animBg="1"/>
      <p:bldP spid="57" grpId="0" animBg="1"/>
      <p:bldP spid="58" grpId="0" animBg="1"/>
      <p:bldP spid="62" grpId="0" animBg="1"/>
      <p:bldP spid="63" grpId="0" animBg="1"/>
      <p:bldP spid="64" grpId="0" animBg="1"/>
      <p:bldP spid="65" grpId="0" animBg="1"/>
      <p:bldP spid="66" grpId="0" animBg="1"/>
      <p:bldP spid="67" grpId="0" animBg="1"/>
      <p:bldP spid="72" grpId="0" animBg="1"/>
      <p:bldP spid="73" grpId="0" animBg="1"/>
      <p:bldP spid="74" grpId="0" animBg="1"/>
      <p:bldP spid="78" grpId="0" animBg="1"/>
      <p:bldP spid="79" grpId="0" animBg="1"/>
      <p:bldP spid="80" grpId="0" animBg="1"/>
      <p:bldP spid="81" grpId="0"/>
      <p:bldP spid="81" grpId="1"/>
      <p:bldP spid="82" grpId="0" animBg="1"/>
      <p:bldP spid="83" grpId="0" animBg="1"/>
      <p:bldP spid="84" grpId="0" animBg="1"/>
      <p:bldP spid="85" grpId="0" animBg="1"/>
      <p:bldP spid="86" grpId="0" animBg="1"/>
      <p:bldP spid="87" grpId="0" animBg="1"/>
      <p:bldP spid="88" grpId="0" animBg="1"/>
      <p:bldP spid="89" grpId="0" animBg="1"/>
      <p:bldP spid="90" grpId="0" animBg="1"/>
      <p:bldP spid="94" grpId="0" animBg="1"/>
      <p:bldP spid="95" grpId="0" animBg="1"/>
      <p:bldP spid="96" grpId="0" animBg="1"/>
      <p:bldP spid="97" grpId="0" animBg="1"/>
      <p:bldP spid="98" grpId="0" animBg="1"/>
      <p:bldP spid="99" grpId="0" animBg="1"/>
      <p:bldP spid="102" grpId="0"/>
      <p:bldP spid="102" grpId="1"/>
      <p:bldP spid="103" grpId="0" animBg="1"/>
      <p:bldP spid="104" grpId="0" animBg="1"/>
      <p:bldP spid="105" grpId="0" animBg="1"/>
      <p:bldP spid="109" grpId="0" animBg="1"/>
      <p:bldP spid="110" grpId="0" animBg="1"/>
      <p:bldP spid="111" grpId="0" animBg="1"/>
      <p:bldP spid="112" grpId="0" animBg="1"/>
      <p:bldP spid="113" grpId="0" animBg="1"/>
      <p:bldP spid="114" grpId="0" animBg="1"/>
      <p:bldP spid="117" grpId="0"/>
      <p:bldP spid="117" grpId="1"/>
      <p:bldP spid="118" grpId="0" animBg="1"/>
      <p:bldP spid="119" grpId="0" animBg="1"/>
      <p:bldP spid="120" grpId="0" animBg="1"/>
      <p:bldP spid="12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58E782-C7A2-6145-BA34-AE90843B1569}"/>
              </a:ext>
            </a:extLst>
          </p:cNvPr>
          <p:cNvSpPr>
            <a:spLocks noGrp="1"/>
          </p:cNvSpPr>
          <p:nvPr>
            <p:ph type="title"/>
          </p:nvPr>
        </p:nvSpPr>
        <p:spPr/>
        <p:txBody>
          <a:bodyPr/>
          <a:lstStyle/>
          <a:p>
            <a:r>
              <a:rPr lang="en-US" dirty="0"/>
              <a:t>Amino Fluorescence of VAPs and Calreticulin</a:t>
            </a:r>
          </a:p>
        </p:txBody>
      </p:sp>
      <p:sp>
        <p:nvSpPr>
          <p:cNvPr id="3" name="Content Placeholder 2">
            <a:extLst>
              <a:ext uri="{FF2B5EF4-FFF2-40B4-BE49-F238E27FC236}">
                <a16:creationId xmlns:a16="http://schemas.microsoft.com/office/drawing/2014/main" id="{F5BAD774-A3D6-9D46-A516-85AE86C98014}"/>
              </a:ext>
            </a:extLst>
          </p:cNvPr>
          <p:cNvSpPr>
            <a:spLocks noGrp="1"/>
          </p:cNvSpPr>
          <p:nvPr>
            <p:ph idx="1"/>
          </p:nvPr>
        </p:nvSpPr>
        <p:spPr>
          <a:xfrm>
            <a:off x="1141413" y="2249487"/>
            <a:ext cx="4075164" cy="3541714"/>
          </a:xfrm>
        </p:spPr>
        <p:txBody>
          <a:bodyPr/>
          <a:lstStyle/>
          <a:p>
            <a:pPr marL="0" indent="0">
              <a:buNone/>
            </a:pPr>
            <a:r>
              <a:rPr lang="en-US" dirty="0"/>
              <a:t>Results:</a:t>
            </a:r>
          </a:p>
          <a:p>
            <a:r>
              <a:rPr lang="en-US" dirty="0"/>
              <a:t>VAPB P56S –FFAT</a:t>
            </a:r>
          </a:p>
          <a:p>
            <a:r>
              <a:rPr lang="en-US" dirty="0"/>
              <a:t>Addition of FFAT helps in diffusion of VAPB P56S</a:t>
            </a:r>
          </a:p>
        </p:txBody>
      </p:sp>
      <p:pic>
        <p:nvPicPr>
          <p:cNvPr id="6" name="Picture 5">
            <a:extLst>
              <a:ext uri="{FF2B5EF4-FFF2-40B4-BE49-F238E27FC236}">
                <a16:creationId xmlns:a16="http://schemas.microsoft.com/office/drawing/2014/main" id="{284904D0-4DD9-5347-8F33-2842487620A0}"/>
              </a:ext>
            </a:extLst>
          </p:cNvPr>
          <p:cNvPicPr>
            <a:picLocks noChangeAspect="1"/>
          </p:cNvPicPr>
          <p:nvPr/>
        </p:nvPicPr>
        <p:blipFill>
          <a:blip r:embed="rId3"/>
          <a:stretch>
            <a:fillRect/>
          </a:stretch>
        </p:blipFill>
        <p:spPr>
          <a:xfrm>
            <a:off x="5787244" y="2249487"/>
            <a:ext cx="4492548" cy="2387184"/>
          </a:xfrm>
          <a:prstGeom prst="rect">
            <a:avLst/>
          </a:prstGeom>
        </p:spPr>
      </p:pic>
      <p:pic>
        <p:nvPicPr>
          <p:cNvPr id="8" name="Picture 7">
            <a:extLst>
              <a:ext uri="{FF2B5EF4-FFF2-40B4-BE49-F238E27FC236}">
                <a16:creationId xmlns:a16="http://schemas.microsoft.com/office/drawing/2014/main" id="{2BBD2403-E50B-A441-A05B-D8DB70857E82}"/>
              </a:ext>
            </a:extLst>
          </p:cNvPr>
          <p:cNvPicPr>
            <a:picLocks noChangeAspect="1"/>
          </p:cNvPicPr>
          <p:nvPr/>
        </p:nvPicPr>
        <p:blipFill>
          <a:blip r:embed="rId4"/>
          <a:stretch>
            <a:fillRect/>
          </a:stretch>
        </p:blipFill>
        <p:spPr>
          <a:xfrm>
            <a:off x="5787244" y="4789070"/>
            <a:ext cx="4559300" cy="1282700"/>
          </a:xfrm>
          <a:prstGeom prst="rect">
            <a:avLst/>
          </a:prstGeom>
        </p:spPr>
      </p:pic>
      <p:pic>
        <p:nvPicPr>
          <p:cNvPr id="10" name="Picture 9">
            <a:extLst>
              <a:ext uri="{FF2B5EF4-FFF2-40B4-BE49-F238E27FC236}">
                <a16:creationId xmlns:a16="http://schemas.microsoft.com/office/drawing/2014/main" id="{CDCD7223-4004-3D4B-863D-E29586BF3406}"/>
              </a:ext>
            </a:extLst>
          </p:cNvPr>
          <p:cNvPicPr>
            <a:picLocks noChangeAspect="1"/>
          </p:cNvPicPr>
          <p:nvPr/>
        </p:nvPicPr>
        <p:blipFill>
          <a:blip r:embed="rId5"/>
          <a:stretch>
            <a:fillRect/>
          </a:stretch>
        </p:blipFill>
        <p:spPr>
          <a:xfrm>
            <a:off x="6318869" y="2126594"/>
            <a:ext cx="3474890" cy="3945176"/>
          </a:xfrm>
          <a:prstGeom prst="rect">
            <a:avLst/>
          </a:prstGeom>
        </p:spPr>
      </p:pic>
      <p:sp>
        <p:nvSpPr>
          <p:cNvPr id="11" name="TextBox 10">
            <a:extLst>
              <a:ext uri="{FF2B5EF4-FFF2-40B4-BE49-F238E27FC236}">
                <a16:creationId xmlns:a16="http://schemas.microsoft.com/office/drawing/2014/main" id="{EFA5046D-398A-BA4C-AEBD-42C7A753EA27}"/>
              </a:ext>
            </a:extLst>
          </p:cNvPr>
          <p:cNvSpPr txBox="1"/>
          <p:nvPr/>
        </p:nvSpPr>
        <p:spPr>
          <a:xfrm>
            <a:off x="5018568" y="6224169"/>
            <a:ext cx="6028844" cy="769441"/>
          </a:xfrm>
          <a:prstGeom prst="rect">
            <a:avLst/>
          </a:prstGeom>
          <a:noFill/>
        </p:spPr>
        <p:txBody>
          <a:bodyPr wrap="square" rtlCol="0">
            <a:spAutoFit/>
          </a:bodyPr>
          <a:lstStyle/>
          <a:p>
            <a:r>
              <a:rPr lang="en-US" sz="1100" dirty="0"/>
              <a:t>Prosser, D. C., et al. “FFAT Rescues VAPA-Mediated Inhibition of ER-to-Golgi Transport and VAPB-Mediated ER Aggregation.” Journal of Cell Science, vol. 121, no. 18, 19 June 2008, pp. 3052–3061., doi:10.1242/jcs.028696.</a:t>
            </a:r>
          </a:p>
          <a:p>
            <a:endParaRPr lang="en-US" sz="1100" dirty="0"/>
          </a:p>
        </p:txBody>
      </p:sp>
    </p:spTree>
    <p:extLst>
      <p:ext uri="{BB962C8B-B14F-4D97-AF65-F5344CB8AC3E}">
        <p14:creationId xmlns:p14="http://schemas.microsoft.com/office/powerpoint/2010/main" val="40140794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6"/>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8"/>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1"/>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10"/>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xit" presetSubtype="0" fill="hold" nodeType="clickEffect">
                                  <p:stCondLst>
                                    <p:cond delay="0"/>
                                  </p:stCondLst>
                                  <p:childTnLst>
                                    <p:set>
                                      <p:cBhvr>
                                        <p:cTn id="32" dur="1" fill="hold">
                                          <p:stCondLst>
                                            <p:cond delay="0"/>
                                          </p:stCondLst>
                                        </p:cTn>
                                        <p:tgtEl>
                                          <p:spTgt spid="10"/>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P spid="11"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EF6486-7479-3847-AFA2-5DE5764E16BB}"/>
              </a:ext>
            </a:extLst>
          </p:cNvPr>
          <p:cNvSpPr>
            <a:spLocks noGrp="1"/>
          </p:cNvSpPr>
          <p:nvPr>
            <p:ph type="title"/>
          </p:nvPr>
        </p:nvSpPr>
        <p:spPr/>
        <p:txBody>
          <a:bodyPr/>
          <a:lstStyle/>
          <a:p>
            <a:r>
              <a:rPr lang="en-US" dirty="0"/>
              <a:t>Quantification Of amino Fluorescence</a:t>
            </a:r>
          </a:p>
        </p:txBody>
      </p:sp>
      <p:sp>
        <p:nvSpPr>
          <p:cNvPr id="3" name="Content Placeholder 2">
            <a:extLst>
              <a:ext uri="{FF2B5EF4-FFF2-40B4-BE49-F238E27FC236}">
                <a16:creationId xmlns:a16="http://schemas.microsoft.com/office/drawing/2014/main" id="{A97D101A-855D-DC44-9376-9EF1DC0D5661}"/>
              </a:ext>
            </a:extLst>
          </p:cNvPr>
          <p:cNvSpPr>
            <a:spLocks noGrp="1"/>
          </p:cNvSpPr>
          <p:nvPr>
            <p:ph idx="1"/>
          </p:nvPr>
        </p:nvSpPr>
        <p:spPr>
          <a:xfrm>
            <a:off x="1141412" y="2249487"/>
            <a:ext cx="4216405" cy="3541714"/>
          </a:xfrm>
        </p:spPr>
        <p:txBody>
          <a:bodyPr/>
          <a:lstStyle/>
          <a:p>
            <a:r>
              <a:rPr lang="en-US" dirty="0"/>
              <a:t>VAPB P56S</a:t>
            </a:r>
          </a:p>
          <a:p>
            <a:r>
              <a:rPr lang="en-US" dirty="0"/>
              <a:t>VAPB P56S +FFAT</a:t>
            </a:r>
          </a:p>
          <a:p>
            <a:pPr lvl="1"/>
            <a:r>
              <a:rPr lang="en-US" dirty="0"/>
              <a:t>immobile obstacles</a:t>
            </a:r>
          </a:p>
        </p:txBody>
      </p:sp>
      <p:pic>
        <p:nvPicPr>
          <p:cNvPr id="5" name="Picture 4">
            <a:extLst>
              <a:ext uri="{FF2B5EF4-FFF2-40B4-BE49-F238E27FC236}">
                <a16:creationId xmlns:a16="http://schemas.microsoft.com/office/drawing/2014/main" id="{8A4F21E1-208A-294C-B33A-3471C8F0A620}"/>
              </a:ext>
            </a:extLst>
          </p:cNvPr>
          <p:cNvPicPr>
            <a:picLocks noChangeAspect="1"/>
          </p:cNvPicPr>
          <p:nvPr/>
        </p:nvPicPr>
        <p:blipFill>
          <a:blip r:embed="rId3"/>
          <a:stretch>
            <a:fillRect/>
          </a:stretch>
        </p:blipFill>
        <p:spPr>
          <a:xfrm>
            <a:off x="5357817" y="2097087"/>
            <a:ext cx="5689594" cy="3694113"/>
          </a:xfrm>
          <a:prstGeom prst="rect">
            <a:avLst/>
          </a:prstGeom>
        </p:spPr>
      </p:pic>
      <p:sp>
        <p:nvSpPr>
          <p:cNvPr id="6" name="TextBox 5">
            <a:extLst>
              <a:ext uri="{FF2B5EF4-FFF2-40B4-BE49-F238E27FC236}">
                <a16:creationId xmlns:a16="http://schemas.microsoft.com/office/drawing/2014/main" id="{6967FDD6-218D-CF4B-B2EA-D416586EBCF7}"/>
              </a:ext>
            </a:extLst>
          </p:cNvPr>
          <p:cNvSpPr txBox="1"/>
          <p:nvPr/>
        </p:nvSpPr>
        <p:spPr>
          <a:xfrm>
            <a:off x="5018568" y="6224169"/>
            <a:ext cx="6028844" cy="769441"/>
          </a:xfrm>
          <a:prstGeom prst="rect">
            <a:avLst/>
          </a:prstGeom>
          <a:noFill/>
        </p:spPr>
        <p:txBody>
          <a:bodyPr wrap="square" rtlCol="0">
            <a:spAutoFit/>
          </a:bodyPr>
          <a:lstStyle/>
          <a:p>
            <a:r>
              <a:rPr lang="en-US" sz="1100" dirty="0"/>
              <a:t>Prosser, D. C., et al. “FFAT Rescues VAPA-Mediated Inhibition of ER-to-Golgi Transport and VAPB-Mediated ER Aggregation.” Journal of Cell Science, vol. 121, no. 18, 19 June 2008, pp. 3052–3061., doi:10.1242/jcs.028696.</a:t>
            </a:r>
          </a:p>
          <a:p>
            <a:endParaRPr lang="en-US" sz="1100" dirty="0"/>
          </a:p>
        </p:txBody>
      </p:sp>
    </p:spTree>
    <p:extLst>
      <p:ext uri="{BB962C8B-B14F-4D97-AF65-F5344CB8AC3E}">
        <p14:creationId xmlns:p14="http://schemas.microsoft.com/office/powerpoint/2010/main" val="32710418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5"/>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6"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956298-C85F-484D-9385-FB0D1715BB02}"/>
              </a:ext>
            </a:extLst>
          </p:cNvPr>
          <p:cNvSpPr>
            <a:spLocks noGrp="1"/>
          </p:cNvSpPr>
          <p:nvPr>
            <p:ph type="title"/>
          </p:nvPr>
        </p:nvSpPr>
        <p:spPr/>
        <p:txBody>
          <a:bodyPr/>
          <a:lstStyle/>
          <a:p>
            <a:r>
              <a:rPr lang="en-US" dirty="0"/>
              <a:t>Conclusion/Implications</a:t>
            </a:r>
          </a:p>
        </p:txBody>
      </p:sp>
      <p:sp>
        <p:nvSpPr>
          <p:cNvPr id="3" name="Content Placeholder 2">
            <a:extLst>
              <a:ext uri="{FF2B5EF4-FFF2-40B4-BE49-F238E27FC236}">
                <a16:creationId xmlns:a16="http://schemas.microsoft.com/office/drawing/2014/main" id="{EBE5244B-2490-7747-90D9-685267A3B2FC}"/>
              </a:ext>
            </a:extLst>
          </p:cNvPr>
          <p:cNvSpPr>
            <a:spLocks noGrp="1"/>
          </p:cNvSpPr>
          <p:nvPr>
            <p:ph idx="1"/>
          </p:nvPr>
        </p:nvSpPr>
        <p:spPr>
          <a:xfrm>
            <a:off x="1141412" y="2249487"/>
            <a:ext cx="3829173" cy="3541714"/>
          </a:xfrm>
        </p:spPr>
        <p:txBody>
          <a:bodyPr/>
          <a:lstStyle/>
          <a:p>
            <a:r>
              <a:rPr lang="en-US" dirty="0"/>
              <a:t>FFAT motif alleviates immobile obstacles</a:t>
            </a:r>
          </a:p>
          <a:p>
            <a:r>
              <a:rPr lang="en-US" dirty="0"/>
              <a:t>VAPB P56S cause ER aggregation</a:t>
            </a:r>
          </a:p>
          <a:p>
            <a:r>
              <a:rPr lang="en-US" dirty="0"/>
              <a:t>Use of FFAT motif in ALS8 study</a:t>
            </a:r>
          </a:p>
          <a:p>
            <a:endParaRPr lang="en-US" dirty="0"/>
          </a:p>
        </p:txBody>
      </p:sp>
      <p:pic>
        <p:nvPicPr>
          <p:cNvPr id="4" name="Picture 3">
            <a:extLst>
              <a:ext uri="{FF2B5EF4-FFF2-40B4-BE49-F238E27FC236}">
                <a16:creationId xmlns:a16="http://schemas.microsoft.com/office/drawing/2014/main" id="{CD0685BC-9DD5-FC49-817F-707CAF760640}"/>
              </a:ext>
            </a:extLst>
          </p:cNvPr>
          <p:cNvPicPr>
            <a:picLocks noChangeAspect="1"/>
          </p:cNvPicPr>
          <p:nvPr/>
        </p:nvPicPr>
        <p:blipFill>
          <a:blip r:embed="rId3"/>
          <a:stretch>
            <a:fillRect/>
          </a:stretch>
        </p:blipFill>
        <p:spPr>
          <a:xfrm>
            <a:off x="5132185" y="1865124"/>
            <a:ext cx="4492548" cy="2387184"/>
          </a:xfrm>
          <a:prstGeom prst="rect">
            <a:avLst/>
          </a:prstGeom>
        </p:spPr>
      </p:pic>
      <p:pic>
        <p:nvPicPr>
          <p:cNvPr id="5" name="Picture 4">
            <a:extLst>
              <a:ext uri="{FF2B5EF4-FFF2-40B4-BE49-F238E27FC236}">
                <a16:creationId xmlns:a16="http://schemas.microsoft.com/office/drawing/2014/main" id="{69C61868-06E8-7544-98AD-DEFBFA5BF1B5}"/>
              </a:ext>
            </a:extLst>
          </p:cNvPr>
          <p:cNvPicPr>
            <a:picLocks noChangeAspect="1"/>
          </p:cNvPicPr>
          <p:nvPr/>
        </p:nvPicPr>
        <p:blipFill>
          <a:blip r:embed="rId4"/>
          <a:stretch>
            <a:fillRect/>
          </a:stretch>
        </p:blipFill>
        <p:spPr>
          <a:xfrm>
            <a:off x="7378459" y="4020344"/>
            <a:ext cx="3668952" cy="2382160"/>
          </a:xfrm>
          <a:prstGeom prst="rect">
            <a:avLst/>
          </a:prstGeom>
        </p:spPr>
      </p:pic>
    </p:spTree>
    <p:extLst>
      <p:ext uri="{BB962C8B-B14F-4D97-AF65-F5344CB8AC3E}">
        <p14:creationId xmlns:p14="http://schemas.microsoft.com/office/powerpoint/2010/main" val="36846773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5"/>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09780-C261-8743-87DD-87B52C127874}"/>
              </a:ext>
            </a:extLst>
          </p:cNvPr>
          <p:cNvSpPr>
            <a:spLocks noGrp="1"/>
          </p:cNvSpPr>
          <p:nvPr>
            <p:ph type="title"/>
          </p:nvPr>
        </p:nvSpPr>
        <p:spPr/>
        <p:txBody>
          <a:bodyPr/>
          <a:lstStyle/>
          <a:p>
            <a:r>
              <a:rPr lang="en-US" dirty="0"/>
              <a:t>Some Questions moving on</a:t>
            </a:r>
          </a:p>
        </p:txBody>
      </p:sp>
      <p:sp>
        <p:nvSpPr>
          <p:cNvPr id="3" name="Content Placeholder 2">
            <a:extLst>
              <a:ext uri="{FF2B5EF4-FFF2-40B4-BE49-F238E27FC236}">
                <a16:creationId xmlns:a16="http://schemas.microsoft.com/office/drawing/2014/main" id="{AB17F1D9-F000-2249-A6D4-79BEF884D9F0}"/>
              </a:ext>
            </a:extLst>
          </p:cNvPr>
          <p:cNvSpPr>
            <a:spLocks noGrp="1"/>
          </p:cNvSpPr>
          <p:nvPr>
            <p:ph idx="1"/>
          </p:nvPr>
        </p:nvSpPr>
        <p:spPr>
          <a:xfrm>
            <a:off x="1141412" y="2249487"/>
            <a:ext cx="6369731" cy="3541714"/>
          </a:xfrm>
        </p:spPr>
        <p:txBody>
          <a:bodyPr/>
          <a:lstStyle/>
          <a:p>
            <a:r>
              <a:rPr lang="en-US" dirty="0"/>
              <a:t>What is the affect of the FFAT motif on neuron life expectancy?</a:t>
            </a:r>
          </a:p>
          <a:p>
            <a:r>
              <a:rPr lang="en-US" dirty="0"/>
              <a:t>Does the FFAT motif help with microtubule interaction?</a:t>
            </a:r>
          </a:p>
          <a:p>
            <a:r>
              <a:rPr lang="en-US" dirty="0"/>
              <a:t>Is this a viable option for ALS8 patients?</a:t>
            </a:r>
          </a:p>
        </p:txBody>
      </p:sp>
      <p:sp>
        <p:nvSpPr>
          <p:cNvPr id="4" name="TextBox 3">
            <a:extLst>
              <a:ext uri="{FF2B5EF4-FFF2-40B4-BE49-F238E27FC236}">
                <a16:creationId xmlns:a16="http://schemas.microsoft.com/office/drawing/2014/main" id="{1F98095F-677B-8E4F-925B-3CDFBFF06158}"/>
              </a:ext>
            </a:extLst>
          </p:cNvPr>
          <p:cNvSpPr txBox="1"/>
          <p:nvPr/>
        </p:nvSpPr>
        <p:spPr>
          <a:xfrm rot="932137">
            <a:off x="8447314" y="618518"/>
            <a:ext cx="2141933" cy="5386090"/>
          </a:xfrm>
          <a:prstGeom prst="rect">
            <a:avLst/>
          </a:prstGeom>
          <a:noFill/>
        </p:spPr>
        <p:txBody>
          <a:bodyPr wrap="none" rtlCol="0">
            <a:spAutoFit/>
          </a:bodyPr>
          <a:lstStyle/>
          <a:p>
            <a:r>
              <a:rPr lang="en-US" sz="34400"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201998430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ircuit">
  <a:themeElements>
    <a:clrScheme name="Circuit">
      <a:dk1>
        <a:sysClr val="windowText" lastClr="000000"/>
      </a:dk1>
      <a:lt1>
        <a:sysClr val="window" lastClr="FFFFFF"/>
      </a:lt1>
      <a:dk2>
        <a:srgbClr val="252C36"/>
      </a:dk2>
      <a:lt2>
        <a:srgbClr val="7C96A3"/>
      </a:lt2>
      <a:accent1>
        <a:srgbClr val="4FD093"/>
      </a:accent1>
      <a:accent2>
        <a:srgbClr val="54BCDF"/>
      </a:accent2>
      <a:accent3>
        <a:srgbClr val="A262D0"/>
      </a:accent3>
      <a:accent4>
        <a:srgbClr val="D7537B"/>
      </a:accent4>
      <a:accent5>
        <a:srgbClr val="E78045"/>
      </a:accent5>
      <a:accent6>
        <a:srgbClr val="84C350"/>
      </a:accent6>
      <a:hlink>
        <a:srgbClr val="22FFFF"/>
      </a:hlink>
      <a:folHlink>
        <a:srgbClr val="9BF3FD"/>
      </a:folHlink>
    </a:clrScheme>
    <a:fontScheme name="Circui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40000"/>
              </a:schemeClr>
            </a:gs>
            <a:gs pos="100000">
              <a:schemeClr val="phClr">
                <a:shade val="92000"/>
                <a:hueMod val="104000"/>
                <a:satMod val="140000"/>
                <a:lumMod val="48000"/>
              </a:schemeClr>
            </a:gs>
          </a:gsLst>
          <a:lin ang="5040000" scaled="0"/>
        </a:gradFill>
        <a:blipFill>
          <a:blip xmlns:r="http://schemas.openxmlformats.org/officeDocument/2006/relationships" r:embed="rId1">
            <a:duotone>
              <a:schemeClr val="phClr">
                <a:shade val="48000"/>
                <a:hueMod val="106000"/>
                <a:satMod val="140000"/>
                <a:lumMod val="42000"/>
              </a:schemeClr>
              <a:schemeClr val="phClr">
                <a:tint val="98000"/>
                <a:hueMod val="92000"/>
                <a:satMod val="220000"/>
                <a:lumMod val="90000"/>
              </a:schemeClr>
            </a:duotone>
          </a:blip>
          <a:stretch/>
        </a:blipFill>
      </a:bgFillStyleLst>
    </a:fmtScheme>
  </a:themeElements>
  <a:objectDefaults/>
  <a:extraClrSchemeLst/>
  <a:extLst>
    <a:ext uri="{05A4C25C-085E-4340-85A3-A5531E510DB2}">
      <thm15:themeFamily xmlns:thm15="http://schemas.microsoft.com/office/thememl/2012/main" name="Circuit" id="{0AC2F7E7-15F5-431C-B2A2-456FE929F56C}" vid="{142578CA-DEC9-49C3-80AF-C113973CC9A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{FFA60C45-284B-D242-A1B2-0BAC6536FEAE}tf10001122</Template>
  <TotalTime>272</TotalTime>
  <Words>691</Words>
  <Application>Microsoft Macintosh PowerPoint</Application>
  <PresentationFormat>Widescreen</PresentationFormat>
  <Paragraphs>105</Paragraphs>
  <Slides>9</Slides>
  <Notes>9</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Arial</vt:lpstr>
      <vt:lpstr>Calibri</vt:lpstr>
      <vt:lpstr>Times New Roman</vt:lpstr>
      <vt:lpstr>Trebuchet MS</vt:lpstr>
      <vt:lpstr>Tw Cen MT</vt:lpstr>
      <vt:lpstr>Circuit</vt:lpstr>
      <vt:lpstr>FFAT rescues VAPA-mediated inhibition of ER-to-golgi transport and VAPB-mediated ER aggregation</vt:lpstr>
      <vt:lpstr>Precursors</vt:lpstr>
      <vt:lpstr>How does the FFAT motif save Cells from the overexpression of Vaps</vt:lpstr>
      <vt:lpstr>Amino Fluorescence of VAPs and Calreticulin</vt:lpstr>
      <vt:lpstr>Amino Fluorescence</vt:lpstr>
      <vt:lpstr>Amino Fluorescence of VAPs and Calreticulin</vt:lpstr>
      <vt:lpstr>Quantification Of amino Fluorescence</vt:lpstr>
      <vt:lpstr>Conclusion/Implications</vt:lpstr>
      <vt:lpstr>Some Questions moving on</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FFAT rescues VAPA-mediated inhibition of ER-to-golgi transport and VAPB-mediated ER aggregation</dc:title>
  <dc:creator>Sohail Syed</dc:creator>
  <cp:lastModifiedBy>Sohail Syed</cp:lastModifiedBy>
  <cp:revision>22</cp:revision>
  <dcterms:created xsi:type="dcterms:W3CDTF">2018-11-29T18:26:55Z</dcterms:created>
  <dcterms:modified xsi:type="dcterms:W3CDTF">2018-11-30T01:53:36Z</dcterms:modified>
</cp:coreProperties>
</file>