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1"/>
  </p:notesMasterIdLst>
  <p:sldIdLst>
    <p:sldId id="266" r:id="rId2"/>
    <p:sldId id="258" r:id="rId3"/>
    <p:sldId id="259" r:id="rId4"/>
    <p:sldId id="264" r:id="rId5"/>
    <p:sldId id="268" r:id="rId6"/>
    <p:sldId id="260" r:id="rId7"/>
    <p:sldId id="267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3"/>
    <p:restoredTop sz="92954"/>
  </p:normalViewPr>
  <p:slideViewPr>
    <p:cSldViewPr snapToGrid="0" snapToObjects="1">
      <p:cViewPr varScale="1">
        <p:scale>
          <a:sx n="119" d="100"/>
          <a:sy n="119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5BEEB-D553-CB48-B342-D0EE4049226D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600C-0FE3-7E48-A12E-10F1FE53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HPA axis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constant intake of alcohol an addiction can develop known as Alcoholism.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addiction can hinder many tasks, due to changes in the brain region (neuroplasticity.)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Unfortunately, a cure has not been developed to help treat this condition that effects millions of people in the United States.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all the glucocorticoid responsive gene, Serum Glucocorticoid Kinase 1 (sgk1) was selected for further analysis due to it's function to regulate ion channels, learning &amp; memory, and cell growth. Sgk1 is part of the Hypothalamic-pituitary-adrenal (HPA) axis(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Fig. 1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Synaptic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plasicity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HPA axis responds to stress in the body connecting two major systems (endocrine and nervous system.) A major goal for the HPA axis is to maintain a balance by making sure levels of chemical signals aren't too high or too low.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E9421-E189-E743-A79D-87B3CB9090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6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Understand how ethanol effects HPA and what parts</a:t>
            </a:r>
          </a:p>
          <a:p>
            <a:endParaRPr lang="en-US" dirty="0" smtClean="0"/>
          </a:p>
          <a:p>
            <a:r>
              <a:rPr lang="en-US" dirty="0" smtClean="0"/>
              <a:t>Corticotrophin </a:t>
            </a:r>
            <a:r>
              <a:rPr lang="mr-IN" dirty="0" smtClean="0"/>
              <a:t>–</a:t>
            </a:r>
            <a:r>
              <a:rPr lang="en-US" dirty="0" smtClean="0"/>
              <a:t> involved in stress response</a:t>
            </a:r>
          </a:p>
          <a:p>
            <a:r>
              <a:rPr lang="en-US" dirty="0" smtClean="0"/>
              <a:t>Regulated through negative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E9421-E189-E743-A79D-87B3CB9090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48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ChIp assays is extremely useful because it allows us to focus on a particular DNA segment (SGK1 promotor region) through the interaction of proteins with DNA. Then find out the quantity through Q-PCR.</a:t>
            </a:r>
            <a:endParaRPr lang="en-US" dirty="0" smtClean="0"/>
          </a:p>
          <a:p>
            <a:r>
              <a:rPr lang="en-US" dirty="0" smtClean="0"/>
              <a:t>Interaction between protein and</a:t>
            </a:r>
            <a:r>
              <a:rPr lang="en-US" baseline="0" dirty="0" smtClean="0"/>
              <a:t> DNA</a:t>
            </a:r>
          </a:p>
          <a:p>
            <a:r>
              <a:rPr lang="en-US" baseline="0" dirty="0" smtClean="0"/>
              <a:t>Restrictive enzyme (nonspecific)</a:t>
            </a:r>
          </a:p>
          <a:p>
            <a:r>
              <a:rPr lang="en-US" baseline="0" dirty="0" smtClean="0"/>
              <a:t>How transcription regulated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3600C-0FE3-7E48-A12E-10F1FE5365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9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Analyze</a:t>
            </a:r>
            <a:r>
              <a:rPr lang="en-US" baseline="0" dirty="0" smtClean="0"/>
              <a:t> the gene expression</a:t>
            </a:r>
          </a:p>
          <a:p>
            <a:r>
              <a:rPr lang="en-US" baseline="0" dirty="0" smtClean="0"/>
              <a:t>Chip total/ total DNA </a:t>
            </a:r>
            <a:r>
              <a:rPr lang="mr-IN" baseline="0" dirty="0" smtClean="0"/>
              <a:t>–</a:t>
            </a:r>
            <a:r>
              <a:rPr lang="en-US" baseline="0" dirty="0" smtClean="0"/>
              <a:t> before exponential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E9421-E189-E743-A79D-87B3CB9090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4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0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7151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11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2941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12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2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2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1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8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1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8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2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3991167" TargetMode="External"/><Relationship Id="rId4" Type="http://schemas.openxmlformats.org/officeDocument/2006/relationships/hyperlink" Target="https://www.ncbi.nlm.nih.gov/pmc/articles/PMC3456489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cbi.nlm.nih.gov/pubmed/1524265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6556" y="2351979"/>
            <a:ext cx="7766936" cy="1646302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COSTIN BN, DEVER SM, MILES MF (2013). </a:t>
            </a:r>
            <a:br>
              <a:rPr lang="en-US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ETHANOL REGULATION OF SERUM GLUCOCORTICOID </a:t>
            </a:r>
            <a:br>
              <a:rPr lang="en-US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KINASE 1 EXPRESSION IN DBA2/J MOUSE PREFRONTAL CORTEX</a:t>
            </a:r>
            <a:endParaRPr lang="en-US" sz="2400" b="1" u="sng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6556" y="3998281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TRANSLATION BY RIA SHAH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Alcohol?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2703"/>
            <a:ext cx="7061936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Alcoholism effects over a million people in the United States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No cure for </a:t>
            </a:r>
            <a:r>
              <a:rPr lang="en-US" sz="2000" dirty="0" smtClean="0"/>
              <a:t>Alcoholism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Neuroplasticity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Goals: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Serum Glucocorticoid Kinase 1(sgk1) via Hypothalamus </a:t>
            </a:r>
            <a:r>
              <a:rPr lang="en-US" dirty="0"/>
              <a:t>Pituitary Adrenal (HPA) Axis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5" b="12213"/>
          <a:stretch/>
        </p:blipFill>
        <p:spPr>
          <a:xfrm>
            <a:off x="7620000" y="1554173"/>
            <a:ext cx="4572000" cy="41008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383617" y="3604592"/>
            <a:ext cx="682257" cy="67586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HPA Axis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3"/>
          <a:stretch/>
        </p:blipFill>
        <p:spPr>
          <a:xfrm>
            <a:off x="1535941" y="1270000"/>
            <a:ext cx="8008815" cy="5297715"/>
          </a:xfrm>
        </p:spPr>
      </p:pic>
      <p:sp>
        <p:nvSpPr>
          <p:cNvPr id="3" name="Rectangle 2"/>
          <p:cNvSpPr/>
          <p:nvPr/>
        </p:nvSpPr>
        <p:spPr>
          <a:xfrm rot="19663072">
            <a:off x="2826802" y="2437685"/>
            <a:ext cx="403134" cy="2744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4875"/>
            <a:ext cx="6957180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Genes &amp; Central Dogma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Purpose to understand molecular mechanism of sgk1 production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Method: Chromatin immunoprecipitation Assay (ChIp)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514" y="3875732"/>
            <a:ext cx="5671457" cy="26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0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Chromatin Immunoprecipitation Assay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06" y="1538514"/>
            <a:ext cx="8861878" cy="4430939"/>
          </a:xfrm>
        </p:spPr>
      </p:pic>
    </p:spTree>
    <p:extLst>
      <p:ext uri="{BB962C8B-B14F-4D97-AF65-F5344CB8AC3E}">
        <p14:creationId xmlns:p14="http://schemas.microsoft.com/office/powerpoint/2010/main" val="130893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Qrt-PCR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31"/>
          <a:stretch/>
        </p:blipFill>
        <p:spPr>
          <a:xfrm>
            <a:off x="965534" y="1850314"/>
            <a:ext cx="3907918" cy="34502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676" y="1270000"/>
            <a:ext cx="44005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4875"/>
            <a:ext cx="8596668" cy="3880773"/>
          </a:xfrm>
        </p:spPr>
        <p:txBody>
          <a:bodyPr/>
          <a:lstStyle/>
          <a:p>
            <a:r>
              <a:rPr lang="en-US" dirty="0" smtClean="0"/>
              <a:t>Graph</a:t>
            </a:r>
          </a:p>
          <a:p>
            <a:pPr lvl="1"/>
            <a:r>
              <a:rPr lang="en-US" dirty="0"/>
              <a:t>increased glucocorticoid receptor to binding site</a:t>
            </a:r>
          </a:p>
          <a:p>
            <a:pPr lvl="1"/>
            <a:r>
              <a:rPr lang="en-US" dirty="0"/>
              <a:t>Saline vs </a:t>
            </a:r>
            <a:r>
              <a:rPr lang="en-US" dirty="0" smtClean="0"/>
              <a:t>Ethanol</a:t>
            </a:r>
          </a:p>
          <a:p>
            <a:r>
              <a:rPr lang="en-US" dirty="0"/>
              <a:t>Sgk1 mRNA </a:t>
            </a:r>
            <a:r>
              <a:rPr lang="en-US" dirty="0" smtClean="0"/>
              <a:t>mechanism</a:t>
            </a:r>
          </a:p>
          <a:p>
            <a:r>
              <a:rPr lang="en-US" dirty="0" smtClean="0"/>
              <a:t>Overall dysregulation of HPA axis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7"/>
          <a:stretch/>
        </p:blipFill>
        <p:spPr>
          <a:xfrm>
            <a:off x="1826537" y="4045436"/>
            <a:ext cx="9827446" cy="28166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6566" y="6215728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Adrenal Gland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84166" y="6114588"/>
            <a:ext cx="1271644" cy="420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358" y="-111536"/>
            <a:ext cx="6936030" cy="43542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63840" y="3571539"/>
            <a:ext cx="2065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Treatment groups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43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310"/>
            <a:ext cx="8596668" cy="388077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www.ncbi.nlm.nih.gov/pubmed/15242652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www.ncbi.nlm.nih.gov/pubmed/23991167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https://www.ncbi.nlm.nih.gov/pmc/articles/PMC3456489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Reverse_transcription_polymerase_chain_reaction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www.sinobiological.com</a:t>
            </a:r>
            <a:r>
              <a:rPr lang="en-US" dirty="0"/>
              <a:t>/</a:t>
            </a:r>
            <a:r>
              <a:rPr lang="en-US" dirty="0" err="1"/>
              <a:t>sybr</a:t>
            </a:r>
            <a:r>
              <a:rPr lang="en-US" dirty="0"/>
              <a:t>-green-</a:t>
            </a:r>
            <a:r>
              <a:rPr lang="en-US" dirty="0" err="1"/>
              <a:t>qpcr</a:t>
            </a:r>
            <a:r>
              <a:rPr lang="en-US" dirty="0"/>
              <a:t>-method-</a:t>
            </a:r>
            <a:r>
              <a:rPr lang="en-US" dirty="0" err="1"/>
              <a:t>cro</a:t>
            </a:r>
            <a:r>
              <a:rPr lang="en-US" dirty="0"/>
              <a:t>-</a:t>
            </a:r>
            <a:r>
              <a:rPr lang="en-US" dirty="0" err="1"/>
              <a:t>service.html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PRIMERS: QRT-PCR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3" y="1561150"/>
            <a:ext cx="66523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PRIMERS </a:t>
            </a:r>
            <a:r>
              <a:rPr lang="en-US" sz="2000"/>
              <a:t>spanning the glucocorticoid response element (GRE) in the Sgk1 </a:t>
            </a:r>
            <a:r>
              <a:rPr lang="en-US" sz="2000"/>
              <a:t>promoter </a:t>
            </a:r>
            <a:r>
              <a:rPr lang="en-US" sz="2000" smtClean="0"/>
              <a:t>region:</a:t>
            </a:r>
          </a:p>
          <a:p>
            <a:endParaRPr lang="en-US" sz="2000" dirty="0" smtClean="0"/>
          </a:p>
          <a:p>
            <a:r>
              <a:rPr lang="en-US" sz="2400" dirty="0"/>
              <a:t>(Forward- ACCCCTGCTCCCTCTAACTC and Reverse-GCGGAAATAAGTCTCTGCTCT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34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</TotalTime>
  <Words>379</Words>
  <Application>Microsoft Macintosh PowerPoint</Application>
  <PresentationFormat>Widescreen</PresentationFormat>
  <Paragraphs>61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Mangal</vt:lpstr>
      <vt:lpstr>Trebuchet MS</vt:lpstr>
      <vt:lpstr>Wingdings 3</vt:lpstr>
      <vt:lpstr>Arial</vt:lpstr>
      <vt:lpstr>Facet</vt:lpstr>
      <vt:lpstr>COSTIN BN, DEVER SM, MILES MF (2013).  ETHANOL REGULATION OF SERUM GLUCOCORTICOID  KINASE 1 EXPRESSION IN DBA2/J MOUSE PREFRONTAL CORTEX</vt:lpstr>
      <vt:lpstr>Why Alcohol?</vt:lpstr>
      <vt:lpstr>BACKGROUND: HPA Axis</vt:lpstr>
      <vt:lpstr>Overview of Experiment</vt:lpstr>
      <vt:lpstr>Chromatin Immunoprecipitation Assay</vt:lpstr>
      <vt:lpstr>Qrt-PCR</vt:lpstr>
      <vt:lpstr>The Mechanism</vt:lpstr>
      <vt:lpstr>REFERENCES </vt:lpstr>
      <vt:lpstr>PRIMERS: QRT-PCR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Alcohol Effect the Prefrontal cortex of the Brain? </dc:title>
  <dc:creator>Ria Shah</dc:creator>
  <cp:lastModifiedBy>Ria Shah</cp:lastModifiedBy>
  <cp:revision>15</cp:revision>
  <dcterms:created xsi:type="dcterms:W3CDTF">2018-11-28T03:23:24Z</dcterms:created>
  <dcterms:modified xsi:type="dcterms:W3CDTF">2018-11-28T07:03:44Z</dcterms:modified>
</cp:coreProperties>
</file>