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0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80" d="100"/>
          <a:sy n="80" d="100"/>
        </p:scale>
        <p:origin x="300" y="6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11/29/2018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11/29/2018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36274-F2B9-4C45-BBB4-0EDF4CD651A7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>
            <a:no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11/29/2018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11/29/2018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11/29/2018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11/29/2018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11/29/2018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11/29/2018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11/29/2018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11/29/2018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t>11/29/2018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/>
              <a:pPr/>
              <a:t>11/29/2018</a:t>
            </a:fld>
            <a:endParaRPr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pic>
        <p:nvPicPr>
          <p:cNvPr id="9" name="Picture 4" descr="An empty placeholder to add an image. Click on the placeholder and select the image that you wish to a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11/29/2018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Human Mitochondrial DNA Polymerase Holoenzyme: Reconstitution and Characterization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Translated by: Perray Saravanane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and Accessory Subunit Interaction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212" y="1905000"/>
            <a:ext cx="5401429" cy="4067743"/>
          </a:xfrm>
        </p:spPr>
      </p:pic>
      <p:sp>
        <p:nvSpPr>
          <p:cNvPr id="5" name="TextBox 4"/>
          <p:cNvSpPr txBox="1"/>
          <p:nvPr/>
        </p:nvSpPr>
        <p:spPr>
          <a:xfrm>
            <a:off x="8837612" y="26670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dissociation constant for the reconstitution of holoenzyme was observed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3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612" y="381000"/>
            <a:ext cx="9601200" cy="1143000"/>
          </a:xfrm>
        </p:spPr>
        <p:txBody>
          <a:bodyPr/>
          <a:lstStyle/>
          <a:p>
            <a:r>
              <a:rPr lang="en-US" dirty="0" smtClean="0"/>
              <a:t>Active Site Titration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981200"/>
            <a:ext cx="5611008" cy="3991532"/>
          </a:xfrm>
        </p:spPr>
      </p:pic>
      <p:sp>
        <p:nvSpPr>
          <p:cNvPr id="5" name="Rectangle 4"/>
          <p:cNvSpPr/>
          <p:nvPr/>
        </p:nvSpPr>
        <p:spPr>
          <a:xfrm>
            <a:off x="8456612" y="2362200"/>
            <a:ext cx="289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dissociation constant for the </a:t>
            </a:r>
            <a:r>
              <a:rPr lang="en-US" dirty="0" smtClean="0"/>
              <a:t>DNA-binding to holoenzyme + concentration of active enzyme was </a:t>
            </a:r>
            <a:r>
              <a:rPr lang="en-US" dirty="0"/>
              <a:t>observed</a:t>
            </a:r>
          </a:p>
        </p:txBody>
      </p:sp>
    </p:spTree>
    <p:extLst>
      <p:ext uri="{BB962C8B-B14F-4D97-AF65-F5344CB8AC3E}">
        <p14:creationId xmlns:p14="http://schemas.microsoft.com/office/powerpoint/2010/main" val="8308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Nucleotide Dissociation Constant and Maximum Polymerization Rate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82" y="1885665"/>
            <a:ext cx="5630061" cy="4077269"/>
          </a:xfrm>
        </p:spPr>
      </p:pic>
    </p:spTree>
    <p:extLst>
      <p:ext uri="{BB962C8B-B14F-4D97-AF65-F5344CB8AC3E}">
        <p14:creationId xmlns:p14="http://schemas.microsoft.com/office/powerpoint/2010/main" val="265165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120" y="2438400"/>
            <a:ext cx="6497494" cy="1676400"/>
          </a:xfrm>
        </p:spPr>
      </p:pic>
      <p:sp>
        <p:nvSpPr>
          <p:cNvPr id="5" name="TextBox 4"/>
          <p:cNvSpPr txBox="1"/>
          <p:nvPr/>
        </p:nvSpPr>
        <p:spPr>
          <a:xfrm>
            <a:off x="836612" y="1905000"/>
            <a:ext cx="312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authors have demonstrated </a:t>
            </a:r>
            <a:r>
              <a:rPr lang="en-US" dirty="0"/>
              <a:t>that the accessory subunit plays a role in </a:t>
            </a:r>
            <a:r>
              <a:rPr lang="en-US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ighter polymerase binding </a:t>
            </a:r>
            <a:r>
              <a:rPr lang="en-US" dirty="0"/>
              <a:t>to the DNA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Tighter poly. Binding to </a:t>
            </a:r>
            <a:r>
              <a:rPr lang="en-US" dirty="0"/>
              <a:t>the nucleotide </a:t>
            </a:r>
            <a:r>
              <a:rPr lang="en-US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ncreased </a:t>
            </a:r>
            <a:r>
              <a:rPr lang="en-US" dirty="0"/>
              <a:t>rate of nucleotide incorporation into DNA</a:t>
            </a:r>
          </a:p>
        </p:txBody>
      </p:sp>
    </p:spTree>
    <p:extLst>
      <p:ext uri="{BB962C8B-B14F-4D97-AF65-F5344CB8AC3E}">
        <p14:creationId xmlns:p14="http://schemas.microsoft.com/office/powerpoint/2010/main" val="319580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Significance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combating diseases such as AIDS and Hepatitis B, nucleoside analogues are used to decrease the binding of the DNA backbone from occurring, however a major side of effect is causing a decrease in mitochondrial function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Through a better understanding of the complex nature of DNA poly. Gamma and its subunits, researchers can perform structure-function studies to screen new nucleoside analogues that have low toxicity levels.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417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Holoenzyme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Enzymes with protein and non-protein components</a:t>
            </a:r>
          </a:p>
          <a:p>
            <a:r>
              <a:rPr lang="en-IN" dirty="0" smtClean="0"/>
              <a:t>Complete/catalytically active form of an enzyme</a:t>
            </a:r>
          </a:p>
          <a:p>
            <a:pPr lvl="1"/>
            <a:r>
              <a:rPr lang="en-IN" dirty="0" smtClean="0"/>
              <a:t>Consists of a apoenzyme</a:t>
            </a:r>
            <a:r>
              <a:rPr lang="en-IN" dirty="0"/>
              <a:t> </a:t>
            </a:r>
            <a:r>
              <a:rPr lang="en-IN" dirty="0" smtClean="0"/>
              <a:t>(inactive form) and it’s cofactor/s</a:t>
            </a:r>
          </a:p>
          <a:p>
            <a:pPr lvl="1"/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12" y="2962119"/>
            <a:ext cx="4554474" cy="32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0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Polymerase Gamma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2010244"/>
            <a:ext cx="6857998" cy="4343400"/>
          </a:xfrm>
        </p:spPr>
        <p:txBody>
          <a:bodyPr/>
          <a:lstStyle/>
          <a:p>
            <a:r>
              <a:rPr lang="en-US" dirty="0" smtClean="0"/>
              <a:t>Essential in mitochondrial DNA replication and repair</a:t>
            </a:r>
          </a:p>
          <a:p>
            <a:r>
              <a:rPr lang="en-US" dirty="0" smtClean="0"/>
              <a:t>Lead to a lack of mitochondrial function and cellular energy produced for key organs and muscles (brain, eye)</a:t>
            </a:r>
          </a:p>
          <a:p>
            <a:r>
              <a:rPr lang="en-US" dirty="0" smtClean="0"/>
              <a:t>Consists of two subunits: catalytic subunit, accessory subunit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2" y="1102129"/>
            <a:ext cx="2920587" cy="290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1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subunits </a:t>
            </a:r>
            <a:r>
              <a:rPr lang="en-US" dirty="0"/>
              <a:t>of DNA Poly. 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Catalytic</a:t>
            </a:r>
          </a:p>
          <a:p>
            <a:pPr lvl="1"/>
            <a:r>
              <a:rPr lang="en-US" dirty="0" smtClean="0"/>
              <a:t>Polymerase function (5’-3’)</a:t>
            </a:r>
          </a:p>
          <a:p>
            <a:pPr lvl="1"/>
            <a:r>
              <a:rPr lang="en-US" dirty="0" smtClean="0"/>
              <a:t>exonuclease function (3’-5’)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8212" y="1828800"/>
            <a:ext cx="4114800" cy="4191000"/>
          </a:xfrm>
        </p:spPr>
        <p:txBody>
          <a:bodyPr/>
          <a:lstStyle/>
          <a:p>
            <a:r>
              <a:rPr lang="en-US" dirty="0" smtClean="0"/>
              <a:t>Accessory</a:t>
            </a:r>
          </a:p>
          <a:p>
            <a:pPr lvl="1"/>
            <a:r>
              <a:rPr lang="en-US" dirty="0" smtClean="0"/>
              <a:t>Tighter binding of DNA and nucleotide</a:t>
            </a:r>
          </a:p>
          <a:p>
            <a:pPr lvl="1"/>
            <a:r>
              <a:rPr lang="en-US" dirty="0" smtClean="0"/>
              <a:t>Maximum DNA polymerization rate increases</a:t>
            </a:r>
          </a:p>
          <a:p>
            <a:pPr lvl="1"/>
            <a:r>
              <a:rPr lang="en-US" dirty="0" smtClean="0"/>
              <a:t>Faster replication</a:t>
            </a:r>
          </a:p>
          <a:p>
            <a:pPr lvl="1"/>
            <a:r>
              <a:rPr lang="en-US" dirty="0" smtClean="0"/>
              <a:t>Called a “processivity factor”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753" y="3276600"/>
            <a:ext cx="3840480" cy="2157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275" y="457200"/>
            <a:ext cx="1552792" cy="534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areas of 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individual function of the accessory subunit</a:t>
            </a:r>
          </a:p>
          <a:p>
            <a:pPr lvl="1"/>
            <a:r>
              <a:rPr lang="en-US" dirty="0" smtClean="0"/>
              <a:t>Finding the correct cDNA (complementary DNA) in Homo Sapiens</a:t>
            </a:r>
          </a:p>
          <a:p>
            <a:r>
              <a:rPr lang="en-US" dirty="0" smtClean="0"/>
              <a:t>Assembling a soluble, active human mitochondrial DNA polymerase holoenzyme</a:t>
            </a:r>
          </a:p>
          <a:p>
            <a:pPr lvl="1"/>
            <a:r>
              <a:rPr lang="en-US" dirty="0" smtClean="0"/>
              <a:t>Containing artificial catalytic and accessory subunits</a:t>
            </a:r>
          </a:p>
        </p:txBody>
      </p:sp>
    </p:spTree>
    <p:extLst>
      <p:ext uri="{BB962C8B-B14F-4D97-AF65-F5344CB8AC3E}">
        <p14:creationId xmlns:p14="http://schemas.microsoft.com/office/powerpoint/2010/main" val="37874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Experimental Procedures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56774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457200"/>
            <a:ext cx="9601200" cy="1143000"/>
          </a:xfrm>
        </p:spPr>
        <p:txBody>
          <a:bodyPr/>
          <a:lstStyle/>
          <a:p>
            <a:r>
              <a:rPr lang="en-US" dirty="0" smtClean="0"/>
              <a:t>Creation of cDNA strands/Bacterial Construct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2" y="1828800"/>
            <a:ext cx="6248400" cy="4753312"/>
          </a:xfrm>
        </p:spPr>
      </p:pic>
      <p:sp>
        <p:nvSpPr>
          <p:cNvPr id="5" name="TextBox 4"/>
          <p:cNvSpPr txBox="1"/>
          <p:nvPr/>
        </p:nvSpPr>
        <p:spPr>
          <a:xfrm>
            <a:off x="836612" y="1676400"/>
            <a:ext cx="4419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ORF of 485 amino acid sequence was found by the authors for the human mitochondrial DNA poly accessory subunit.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AA sequences of Hs, Xl, and Dm were aligned using Clustal X and allowed for truncation of the sequence due to the shared homology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PCR was run on the truncated sequences which were restriction digested, purified, and the bacteria was grown in broth samples (centrifuged)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bacterial samples underwent sonication and another round of centrifugation, the supernatant was kept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4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Chromatography methods + Western Blot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4" y="1828800"/>
            <a:ext cx="5105398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Chelating sepharose chromatography was run to distinguish and purify proteins with affinities to chelating ions.</a:t>
            </a:r>
          </a:p>
          <a:p>
            <a:r>
              <a:rPr lang="en-US" dirty="0" smtClean="0"/>
              <a:t>Mono-S chromatography was used to allow for </a:t>
            </a:r>
            <a:r>
              <a:rPr lang="en-IN" dirty="0"/>
              <a:t>high resolution polishing of proteins for </a:t>
            </a:r>
            <a:r>
              <a:rPr lang="en-IN" dirty="0" smtClean="0"/>
              <a:t>analysis</a:t>
            </a:r>
            <a:r>
              <a:rPr lang="en-US" dirty="0" smtClean="0"/>
              <a:t>.</a:t>
            </a:r>
          </a:p>
          <a:p>
            <a:r>
              <a:rPr lang="en-IN" dirty="0"/>
              <a:t>Figure 2B is the result of the western blot gel with six different lanes of cell fractions. Each lane refers to a previous stage where the cell culture was further purified using a unique method.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1981200"/>
            <a:ext cx="4724400" cy="476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3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457" y="12469"/>
            <a:ext cx="9601200" cy="1143000"/>
          </a:xfrm>
        </p:spPr>
        <p:txBody>
          <a:bodyPr/>
          <a:lstStyle/>
          <a:p>
            <a:r>
              <a:rPr lang="en-US" dirty="0" smtClean="0"/>
              <a:t>Pre-Steady/Steady State Assays </a:t>
            </a:r>
            <a:r>
              <a:rPr lang="en-US" sz="1800" dirty="0" smtClean="0"/>
              <a:t>(Single Nucleotide Incorporation) 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1295400"/>
            <a:ext cx="3477245" cy="516392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1981200"/>
            <a:ext cx="3200400" cy="34661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1526" y="1519535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Steady State rate of elongation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51012" y="2057400"/>
            <a:ext cx="6096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84757" y="43434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Pre-Steady State </a:t>
            </a:r>
            <a:r>
              <a:rPr lang="en-US" dirty="0"/>
              <a:t>rate of elongation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37357" y="4666565"/>
            <a:ext cx="609600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133012" y="2316394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Rapid Quench Flow Instrument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9294812" y="2911017"/>
            <a:ext cx="762000" cy="55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4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0001016.potx" id="{8AD53B0B-FC02-4342-9C97-FCB4E3E31C20}" vid="{17FAF719-7E74-4133-9EF7-340AA294087B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Watercolor presentation (widescreen)</Template>
  <TotalTime>317</TotalTime>
  <Words>495</Words>
  <Application>Microsoft Office PowerPoint</Application>
  <PresentationFormat>Custom</PresentationFormat>
  <Paragraphs>52</Paragraphs>
  <Slides>14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Palatino Linotype</vt:lpstr>
      <vt:lpstr>Watercolor_16x9</vt:lpstr>
      <vt:lpstr>Human Mitochondrial DNA Polymerase Holoenzyme: Reconstitution and Characterization</vt:lpstr>
      <vt:lpstr>Holoenzyme</vt:lpstr>
      <vt:lpstr>DNA Polymerase Gamma</vt:lpstr>
      <vt:lpstr>Major subunits of DNA Poly. G</vt:lpstr>
      <vt:lpstr>Key areas of investigation</vt:lpstr>
      <vt:lpstr>Experimental Procedures</vt:lpstr>
      <vt:lpstr>Creation of cDNA strands/Bacterial Construct</vt:lpstr>
      <vt:lpstr>Chromatography methods + Western Blot</vt:lpstr>
      <vt:lpstr>Pre-Steady/Steady State Assays (Single Nucleotide Incorporation) </vt:lpstr>
      <vt:lpstr>Catalytic and Accessory Subunit Interaction</vt:lpstr>
      <vt:lpstr>Active Site Titration</vt:lpstr>
      <vt:lpstr>Nucleotide Dissociation Constant and Maximum Polymerization Rate</vt:lpstr>
      <vt:lpstr>Results</vt:lpstr>
      <vt:lpstr>Significance </vt:lpstr>
    </vt:vector>
  </TitlesOfParts>
  <Company>VCU Libraries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Mitochondrial DNA Polymerase Holoenzyme: Reconstitution and Characterization</dc:title>
  <dc:creator>Perraychudhan Saravanane</dc:creator>
  <cp:lastModifiedBy>Perraychudhan Saravanane</cp:lastModifiedBy>
  <cp:revision>27</cp:revision>
  <dcterms:created xsi:type="dcterms:W3CDTF">2018-11-29T04:37:23Z</dcterms:created>
  <dcterms:modified xsi:type="dcterms:W3CDTF">2018-11-29T14:27:14Z</dcterms:modified>
</cp:coreProperties>
</file>