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58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41"/>
    <p:restoredTop sz="88599"/>
  </p:normalViewPr>
  <p:slideViewPr>
    <p:cSldViewPr snapToGrid="0" snapToObjects="1">
      <p:cViewPr varScale="1">
        <p:scale>
          <a:sx n="108" d="100"/>
          <a:sy n="108" d="100"/>
        </p:scale>
        <p:origin x="20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BE4F4-1471-394F-A712-FE9032EFC109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92825-92FE-9B4E-873D-35FF531A1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35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Full citation: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Wijesinghe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D. S., Brentnall, M.,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Mietla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J. A.,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Hoeferlin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L. A.,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Diegelmann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R. F., Boise, L. H., &amp; Chalfant, C. E. (2014). Ceramide kinase is required for a normal eicosanoid response and the subsequent orderly migration of fibroblasts. 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Journal of Lipid Research,55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(7), 1298-1309. doi:10.1194/jlr.m048207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092825-92FE-9B4E-873D-35FF531A19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32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Ceramide Kinase is an enzyme for the production of ceramide-1-phosphate.</a:t>
            </a:r>
          </a:p>
          <a:p>
            <a:endParaRPr lang="en-US" dirty="0"/>
          </a:p>
          <a:p>
            <a:r>
              <a:rPr lang="en-US" dirty="0"/>
              <a:t>Ceramide-1-phosphate is a sphingolipid that promotes proper eicosanoid response and fibroblast migration. Sphingolipids are lipids that specifically consist of long chains available to link to fatty acids</a:t>
            </a:r>
          </a:p>
          <a:p>
            <a:r>
              <a:rPr lang="en-US" dirty="0"/>
              <a:t>Ceramide-1-phosphate is an activator for cytosolic phospholipase A</a:t>
            </a:r>
            <a:r>
              <a:rPr lang="en-US" baseline="-25000" dirty="0"/>
              <a:t>2</a:t>
            </a:r>
            <a:r>
              <a:rPr lang="en-US" baseline="0" dirty="0"/>
              <a:t> and mechanical trauma also induces cytosolic phospholipase A</a:t>
            </a:r>
            <a:r>
              <a:rPr lang="en-US" baseline="-25000" dirty="0"/>
              <a:t>2</a:t>
            </a:r>
          </a:p>
          <a:p>
            <a:endParaRPr lang="en-US" baseline="-25000" dirty="0"/>
          </a:p>
          <a:p>
            <a:r>
              <a:rPr lang="en-US" baseline="0" dirty="0"/>
              <a:t>Cytosolic phospholipase A</a:t>
            </a:r>
            <a:r>
              <a:rPr lang="en-US" baseline="-25000" dirty="0"/>
              <a:t>2</a:t>
            </a:r>
            <a:r>
              <a:rPr lang="en-US" baseline="0" dirty="0"/>
              <a:t> promotes production of arachidonic acid</a:t>
            </a:r>
          </a:p>
          <a:p>
            <a:endParaRPr lang="en-US" baseline="0" dirty="0"/>
          </a:p>
          <a:p>
            <a:r>
              <a:rPr lang="en-US" baseline="0" dirty="0"/>
              <a:t>Arachidonic acid is metabolized enzymatically to eicosanoids</a:t>
            </a:r>
          </a:p>
          <a:p>
            <a:endParaRPr lang="en-US" baseline="0" dirty="0"/>
          </a:p>
          <a:p>
            <a:r>
              <a:rPr lang="en-US" baseline="0" dirty="0"/>
              <a:t>Eicosanoids promote fibroblast migration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092825-92FE-9B4E-873D-35FF531A19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34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092825-92FE-9B4E-873D-35FF531A195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55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Ablation of ceramide kinase – CERK-null fibroblasts, genetic loss of ceramide kinase</a:t>
            </a:r>
          </a:p>
          <a:p>
            <a:endParaRPr lang="en-US" dirty="0"/>
          </a:p>
          <a:p>
            <a:r>
              <a:rPr lang="en-US" dirty="0"/>
              <a:t>Wild-type – ceramide kinase is naturally occurring </a:t>
            </a:r>
          </a:p>
          <a:p>
            <a:endParaRPr lang="en-US" dirty="0"/>
          </a:p>
          <a:p>
            <a:r>
              <a:rPr lang="en-US" dirty="0"/>
              <a:t>Primary fibroblasts – extracted naturally </a:t>
            </a:r>
          </a:p>
          <a:p>
            <a:endParaRPr lang="en-US" dirty="0"/>
          </a:p>
          <a:p>
            <a:r>
              <a:rPr lang="en-US" dirty="0"/>
              <a:t>Immortalized fibroblasts – usually infected with some kind of virus that keeps it fresh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092825-92FE-9B4E-873D-35FF531A195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8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424221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209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137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985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195033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784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499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43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94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A54C80-263E-416B-A8E0-580EDEADCBDC}" type="datetimeFigureOut">
              <a:rPr lang="en-US" smtClean="0"/>
              <a:t>11/29/18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02172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09601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65436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odermis.com/what-are-the-stages-of-wound-healing-s/221.htm" TargetMode="External"/><Relationship Id="rId2" Type="http://schemas.openxmlformats.org/officeDocument/2006/relationships/hyperlink" Target="http://www.ntanet.net/how-do-sodium-iodide-scintillation-detectors-wor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urses.washington.edu/conj/membrane/arachidonic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D320F-93C9-5543-9515-FDEA717900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Ceramide kinase is required for a normal eicosanoid response and the subsequent orderly migration of fibroblasts.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480F72-0BD0-854A-AEE1-4CCCD05C68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Wijesinghe</a:t>
            </a:r>
            <a:r>
              <a:rPr lang="en-US" dirty="0"/>
              <a:t> et. al. 2014.</a:t>
            </a:r>
          </a:p>
          <a:p>
            <a:r>
              <a:rPr lang="en-US" dirty="0"/>
              <a:t>Presentation by </a:t>
            </a:r>
            <a:r>
              <a:rPr lang="en-US" dirty="0" err="1"/>
              <a:t>Jeetika</a:t>
            </a:r>
            <a:r>
              <a:rPr lang="en-US" dirty="0"/>
              <a:t> </a:t>
            </a:r>
            <a:r>
              <a:rPr lang="en-US" dirty="0" err="1"/>
              <a:t>Sainani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970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426F7-0CE2-234F-9780-F0725E6C3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Wound Healing: A process we experience quite frequently, but rarely understand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3241E-550F-8A4E-9851-94ADDFAAE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412" y="2160589"/>
            <a:ext cx="9341877" cy="4697411"/>
          </a:xfrm>
        </p:spPr>
        <p:txBody>
          <a:bodyPr>
            <a:normAutofit/>
          </a:bodyPr>
          <a:lstStyle/>
          <a:p>
            <a:r>
              <a:rPr lang="en-US" sz="2400" dirty="0"/>
              <a:t>What is this process? Why does it matter?</a:t>
            </a:r>
          </a:p>
          <a:p>
            <a:pPr lvl="1"/>
            <a:r>
              <a:rPr lang="en-US" dirty="0"/>
              <a:t>Four stages of wound healing</a:t>
            </a:r>
          </a:p>
          <a:p>
            <a:pPr lvl="1"/>
            <a:r>
              <a:rPr lang="en-US" dirty="0"/>
              <a:t>Efficiently cure wound</a:t>
            </a:r>
          </a:p>
          <a:p>
            <a:r>
              <a:rPr lang="en-US" sz="2400" dirty="0"/>
              <a:t>Important molecules:</a:t>
            </a:r>
          </a:p>
          <a:p>
            <a:pPr lvl="1"/>
            <a:r>
              <a:rPr lang="en-US" dirty="0"/>
              <a:t>Ceramide Kinase</a:t>
            </a:r>
          </a:p>
          <a:p>
            <a:pPr lvl="1"/>
            <a:r>
              <a:rPr lang="en-US" dirty="0"/>
              <a:t>Ceramide-1-phosphate</a:t>
            </a:r>
          </a:p>
          <a:p>
            <a:pPr lvl="1"/>
            <a:r>
              <a:rPr lang="en-US" dirty="0"/>
              <a:t>Fibroblasts</a:t>
            </a:r>
          </a:p>
          <a:p>
            <a:pPr lvl="2"/>
            <a:r>
              <a:rPr lang="en-US" dirty="0"/>
              <a:t>Why is migration so important? Disorders</a:t>
            </a:r>
          </a:p>
          <a:p>
            <a:pPr lvl="1"/>
            <a:r>
              <a:rPr lang="en-US" dirty="0"/>
              <a:t>Cytosolic phospholipase A2</a:t>
            </a:r>
          </a:p>
          <a:p>
            <a:pPr lvl="1"/>
            <a:r>
              <a:rPr lang="en-US" dirty="0"/>
              <a:t>Arachidonic acid to eicosanoids</a:t>
            </a:r>
          </a:p>
          <a:p>
            <a:pPr marL="0" indent="0">
              <a:buNone/>
            </a:pPr>
            <a:r>
              <a:rPr lang="en-US" sz="1800" dirty="0"/>
              <a:t>	</a:t>
            </a:r>
          </a:p>
          <a:p>
            <a:endParaRPr lang="en-US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762874-8187-C84D-8635-BEDFEE5005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5864" y="2564918"/>
            <a:ext cx="5961717" cy="2980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062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46D1-199D-E344-87FA-815E7D7E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097" y="335500"/>
            <a:ext cx="3634371" cy="2964550"/>
          </a:xfrm>
        </p:spPr>
        <p:txBody>
          <a:bodyPr>
            <a:normAutofit/>
          </a:bodyPr>
          <a:lstStyle/>
          <a:p>
            <a:r>
              <a:rPr lang="en-US" sz="5400" dirty="0"/>
              <a:t>How are all of these related?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2827D82-B294-1842-BDB2-22EB5A3B1F06}"/>
              </a:ext>
            </a:extLst>
          </p:cNvPr>
          <p:cNvSpPr txBox="1"/>
          <p:nvPr/>
        </p:nvSpPr>
        <p:spPr>
          <a:xfrm>
            <a:off x="4819586" y="606695"/>
            <a:ext cx="2552824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 anchor="ctr" anchorCtr="1">
            <a:spAutoFit/>
          </a:bodyPr>
          <a:lstStyle/>
          <a:p>
            <a:r>
              <a:rPr lang="en-US" sz="2400" dirty="0"/>
              <a:t>Ceramide Kinase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0F6CA2-8C5C-CA4E-A9C6-D9665771E0A5}"/>
              </a:ext>
            </a:extLst>
          </p:cNvPr>
          <p:cNvSpPr txBox="1"/>
          <p:nvPr/>
        </p:nvSpPr>
        <p:spPr>
          <a:xfrm>
            <a:off x="4431468" y="1638663"/>
            <a:ext cx="3329062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 anchor="ctr" anchorCtr="1">
            <a:spAutoFit/>
          </a:bodyPr>
          <a:lstStyle/>
          <a:p>
            <a:r>
              <a:rPr lang="en-US" sz="2400" dirty="0"/>
              <a:t>Ceramide-1-phosphate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4596C4-FEB4-5345-9215-8D5DA3323E38}"/>
              </a:ext>
            </a:extLst>
          </p:cNvPr>
          <p:cNvSpPr txBox="1"/>
          <p:nvPr/>
        </p:nvSpPr>
        <p:spPr>
          <a:xfrm>
            <a:off x="4178131" y="2668809"/>
            <a:ext cx="3835738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 anchor="ctr" anchorCtr="1">
            <a:spAutoFit/>
          </a:bodyPr>
          <a:lstStyle/>
          <a:p>
            <a:r>
              <a:rPr lang="en-US" sz="2400" dirty="0"/>
              <a:t>Cytosolic Phospholipase A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C9C9415-2F14-E14C-9250-E1B5A5C96B58}"/>
              </a:ext>
            </a:extLst>
          </p:cNvPr>
          <p:cNvSpPr txBox="1"/>
          <p:nvPr/>
        </p:nvSpPr>
        <p:spPr>
          <a:xfrm>
            <a:off x="4841508" y="3746340"/>
            <a:ext cx="2508981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 anchor="ctr" anchorCtr="1">
            <a:spAutoFit/>
          </a:bodyPr>
          <a:lstStyle/>
          <a:p>
            <a:r>
              <a:rPr lang="en-US" sz="2400" dirty="0"/>
              <a:t>Arachidonic Acid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483DCC0-052B-B74F-84FD-CFF7C10B30B0}"/>
              </a:ext>
            </a:extLst>
          </p:cNvPr>
          <p:cNvSpPr txBox="1"/>
          <p:nvPr/>
        </p:nvSpPr>
        <p:spPr>
          <a:xfrm>
            <a:off x="5171980" y="4796500"/>
            <a:ext cx="1848038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 anchor="ctr" anchorCtr="1">
            <a:spAutoFit/>
          </a:bodyPr>
          <a:lstStyle/>
          <a:p>
            <a:r>
              <a:rPr lang="en-US" sz="2400" dirty="0"/>
              <a:t>Eicosanoids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7233295-A170-EB40-A4F8-D16129DE8B6E}"/>
              </a:ext>
            </a:extLst>
          </p:cNvPr>
          <p:cNvSpPr txBox="1"/>
          <p:nvPr/>
        </p:nvSpPr>
        <p:spPr>
          <a:xfrm>
            <a:off x="5171980" y="5812970"/>
            <a:ext cx="1848038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 anchor="ctr" anchorCtr="1">
            <a:spAutoFit/>
          </a:bodyPr>
          <a:lstStyle/>
          <a:p>
            <a:r>
              <a:rPr lang="en-US" sz="2400" dirty="0"/>
              <a:t>Fibroblasts</a:t>
            </a:r>
          </a:p>
        </p:txBody>
      </p:sp>
      <p:sp>
        <p:nvSpPr>
          <p:cNvPr id="30" name="Down Arrow 29">
            <a:extLst>
              <a:ext uri="{FF2B5EF4-FFF2-40B4-BE49-F238E27FC236}">
                <a16:creationId xmlns:a16="http://schemas.microsoft.com/office/drawing/2014/main" id="{D4D3B4DA-EA0A-CE45-8A3C-BF97158032FA}"/>
              </a:ext>
            </a:extLst>
          </p:cNvPr>
          <p:cNvSpPr/>
          <p:nvPr/>
        </p:nvSpPr>
        <p:spPr>
          <a:xfrm>
            <a:off x="5936105" y="1102048"/>
            <a:ext cx="159895" cy="461665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1" name="Down Arrow 30">
            <a:extLst>
              <a:ext uri="{FF2B5EF4-FFF2-40B4-BE49-F238E27FC236}">
                <a16:creationId xmlns:a16="http://schemas.microsoft.com/office/drawing/2014/main" id="{62E6F02C-4170-4047-A372-85F06D13A685}"/>
              </a:ext>
            </a:extLst>
          </p:cNvPr>
          <p:cNvSpPr/>
          <p:nvPr/>
        </p:nvSpPr>
        <p:spPr>
          <a:xfrm>
            <a:off x="5936105" y="2140495"/>
            <a:ext cx="159895" cy="461665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2" name="Down Arrow 31">
            <a:extLst>
              <a:ext uri="{FF2B5EF4-FFF2-40B4-BE49-F238E27FC236}">
                <a16:creationId xmlns:a16="http://schemas.microsoft.com/office/drawing/2014/main" id="{796866EC-ED51-A14C-B440-F5B550BBD140}"/>
              </a:ext>
            </a:extLst>
          </p:cNvPr>
          <p:cNvSpPr/>
          <p:nvPr/>
        </p:nvSpPr>
        <p:spPr>
          <a:xfrm>
            <a:off x="5936105" y="3231767"/>
            <a:ext cx="159895" cy="461665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4" name="Down Arrow 33">
            <a:extLst>
              <a:ext uri="{FF2B5EF4-FFF2-40B4-BE49-F238E27FC236}">
                <a16:creationId xmlns:a16="http://schemas.microsoft.com/office/drawing/2014/main" id="{9EFE3BAE-ADD4-904A-8F31-50AE06A76039}"/>
              </a:ext>
            </a:extLst>
          </p:cNvPr>
          <p:cNvSpPr/>
          <p:nvPr/>
        </p:nvSpPr>
        <p:spPr>
          <a:xfrm>
            <a:off x="5936103" y="4271420"/>
            <a:ext cx="159895" cy="461665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5" name="Down Arrow 34">
            <a:extLst>
              <a:ext uri="{FF2B5EF4-FFF2-40B4-BE49-F238E27FC236}">
                <a16:creationId xmlns:a16="http://schemas.microsoft.com/office/drawing/2014/main" id="{1CBF4CD5-FECA-334A-9087-284BAD2413C7}"/>
              </a:ext>
            </a:extLst>
          </p:cNvPr>
          <p:cNvSpPr/>
          <p:nvPr/>
        </p:nvSpPr>
        <p:spPr>
          <a:xfrm>
            <a:off x="5936102" y="5304735"/>
            <a:ext cx="159895" cy="461665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235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3CAF0-1FF9-FA44-A3FB-E1EFE8E0D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Measurement of arachidonic acid release in response to mechanical trauma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B9225-317A-D94B-AE8D-AB6F1B4B8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6477990" cy="3581400"/>
          </a:xfrm>
        </p:spPr>
        <p:txBody>
          <a:bodyPr/>
          <a:lstStyle/>
          <a:p>
            <a:r>
              <a:rPr lang="en-US" dirty="0"/>
              <a:t>Does ceramide-1-phosphate from ceramide kinase promote fibroblast migration?</a:t>
            </a:r>
          </a:p>
          <a:p>
            <a:pPr lvl="1"/>
            <a:r>
              <a:rPr lang="en-US" dirty="0"/>
              <a:t>Where does arachidonic acid come into play?</a:t>
            </a:r>
          </a:p>
          <a:p>
            <a:r>
              <a:rPr lang="en-US" dirty="0"/>
              <a:t>Mice used to conduct experiments</a:t>
            </a:r>
          </a:p>
          <a:p>
            <a:r>
              <a:rPr lang="en-US" dirty="0"/>
              <a:t>Measurement taken by Scintillation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4C288F-894F-AA4C-8605-F24EA43E9C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802"/>
            <a:ext cx="5931503" cy="3115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397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8308F-818A-3945-A0D6-118F1CCB7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Mouse Embryonic Fibroblasts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683D0-F299-6240-A233-0086A851A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Genetic ablation</a:t>
            </a:r>
          </a:p>
          <a:p>
            <a:pPr lvl="1"/>
            <a:r>
              <a:rPr lang="en-US" dirty="0"/>
              <a:t>CERK-null MEFs</a:t>
            </a:r>
          </a:p>
          <a:p>
            <a:r>
              <a:rPr lang="en-US" dirty="0"/>
              <a:t>CERK wild-type MEFs</a:t>
            </a:r>
          </a:p>
          <a:p>
            <a:r>
              <a:rPr lang="en-US" dirty="0"/>
              <a:t>Primary fibroblasts vs. immortalized fibroblasts</a:t>
            </a:r>
          </a:p>
          <a:p>
            <a:pPr lvl="1"/>
            <a:r>
              <a:rPr lang="en-US" dirty="0"/>
              <a:t>What’s the difference?</a:t>
            </a:r>
          </a:p>
          <a:p>
            <a:r>
              <a:rPr lang="en-US" dirty="0"/>
              <a:t>Fibroblasts seeded with DMEM, 10% FBS and </a:t>
            </a:r>
          </a:p>
          <a:p>
            <a:pPr marL="0" indent="0">
              <a:buNone/>
            </a:pPr>
            <a:r>
              <a:rPr lang="en-US" dirty="0"/>
              <a:t>      penicillin/streptomycin</a:t>
            </a:r>
          </a:p>
          <a:p>
            <a:r>
              <a:rPr lang="en-US" baseline="30000" dirty="0"/>
              <a:t>3</a:t>
            </a:r>
            <a:r>
              <a:rPr lang="en-US" dirty="0"/>
              <a:t>H Arachidonic Acid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6953728-A3FD-8944-BCAF-F5C0A6FF99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3153" y="1358384"/>
            <a:ext cx="4165283" cy="224851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776B643-522B-AD4A-AFBD-1B292472CBF9}"/>
              </a:ext>
            </a:extLst>
          </p:cNvPr>
          <p:cNvSpPr txBox="1"/>
          <p:nvPr/>
        </p:nvSpPr>
        <p:spPr>
          <a:xfrm>
            <a:off x="7506206" y="3627406"/>
            <a:ext cx="48639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Fig. 5C: Fibroblast migration patterns from immortalized ceramide kinase of both wild type and ablated fibroblasts. </a:t>
            </a:r>
            <a:br>
              <a:rPr lang="en-US" sz="1400" dirty="0"/>
            </a:br>
            <a:r>
              <a:rPr lang="en-US" sz="1400" dirty="0"/>
              <a:t> 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588D4F0-B9C3-C74F-BD5C-4EF80BD09D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8327" y="4145835"/>
            <a:ext cx="3990109" cy="228006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D9E3439-5C40-A24A-A2AE-ADC2772DE050}"/>
              </a:ext>
            </a:extLst>
          </p:cNvPr>
          <p:cNvSpPr txBox="1"/>
          <p:nvPr/>
        </p:nvSpPr>
        <p:spPr>
          <a:xfrm>
            <a:off x="7450482" y="6380876"/>
            <a:ext cx="47533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Fig. 5D: Fibroblast migration patterns from primary ceramide kinase of both wild type and ablated fibroblasts.</a:t>
            </a:r>
          </a:p>
        </p:txBody>
      </p:sp>
    </p:spTree>
    <p:extLst>
      <p:ext uri="{BB962C8B-B14F-4D97-AF65-F5344CB8AC3E}">
        <p14:creationId xmlns:p14="http://schemas.microsoft.com/office/powerpoint/2010/main" val="3131794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9AA18-78CE-FD4E-A6D9-584036E91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Scintillation Counter – using flashes of light to count molecules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95EAC49-BC66-FC4A-ACFC-C62A629542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10694" y="2017321"/>
            <a:ext cx="6075218" cy="455641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846D8E-0758-AC4A-9C4A-07732B1A3696}"/>
              </a:ext>
            </a:extLst>
          </p:cNvPr>
          <p:cNvSpPr txBox="1"/>
          <p:nvPr/>
        </p:nvSpPr>
        <p:spPr>
          <a:xfrm>
            <a:off x="831273" y="2426943"/>
            <a:ext cx="29179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Radioactive compound: Trituum-3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984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A4CE8-1027-5C49-AB0F-4A9E6EA98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CERK-null and CERK wild-type fibroblasts demonstrated significant differences in the release of Arachidonic Acid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127D79-4B89-954C-85D1-23CA373AE8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9402" y="2417288"/>
            <a:ext cx="6153196" cy="420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144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5073F-3EE7-1C44-8D09-1E6671961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CF620-F20B-8D42-AEAF-3ED2095AA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Wijesinghe</a:t>
            </a:r>
            <a:r>
              <a:rPr lang="en-US" dirty="0"/>
              <a:t>, D. S., Brentnall, M., </a:t>
            </a:r>
            <a:r>
              <a:rPr lang="en-US" dirty="0" err="1"/>
              <a:t>Mietla</a:t>
            </a:r>
            <a:r>
              <a:rPr lang="en-US" dirty="0"/>
              <a:t>, J. A., </a:t>
            </a:r>
            <a:r>
              <a:rPr lang="en-US" dirty="0" err="1"/>
              <a:t>Hoeferlin</a:t>
            </a:r>
            <a:r>
              <a:rPr lang="en-US" dirty="0"/>
              <a:t>, L. A., </a:t>
            </a:r>
            <a:r>
              <a:rPr lang="en-US" dirty="0" err="1"/>
              <a:t>Diegelmann</a:t>
            </a:r>
            <a:r>
              <a:rPr lang="en-US" dirty="0"/>
              <a:t>, R. F., Boise, L. H., &amp; Chalfant, C. E. (2014). Ceramide kinase is required for a normal eicosanoid response and the subsequent orderly migration of fibroblasts. </a:t>
            </a:r>
            <a:r>
              <a:rPr lang="en-US" i="1" dirty="0"/>
              <a:t>Journal of Lipid Research,55</a:t>
            </a:r>
            <a:r>
              <a:rPr lang="en-US" dirty="0"/>
              <a:t>(7), 1298-1309. doi:10.1194/jlr.m048207</a:t>
            </a:r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http://www.ntanet.net/how-do-sodium-iodide-scintillation-detectors-work</a:t>
            </a:r>
            <a:endParaRPr lang="en-US" dirty="0"/>
          </a:p>
          <a:p>
            <a:r>
              <a:rPr lang="en-US" dirty="0">
                <a:hlinkClick r:id="rId3"/>
              </a:rPr>
              <a:t>https://www.biodermis.com/what-are-the-stages-of-wound-healing-s/221.htm</a:t>
            </a:r>
            <a:endParaRPr lang="en-US" dirty="0"/>
          </a:p>
          <a:p>
            <a:r>
              <a:rPr lang="en-US" dirty="0">
                <a:hlinkClick r:id="rId4"/>
              </a:rPr>
              <a:t>https://courses.washington.edu/conj/membrane/arachidonic.htm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04898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{0A7DBBA6-11A9-0847-9A6E-255DC3468CE4}tf10001072</Template>
  <TotalTime>809</TotalTime>
  <Words>478</Words>
  <Application>Microsoft Macintosh PowerPoint</Application>
  <PresentationFormat>Widescreen</PresentationFormat>
  <Paragraphs>75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Franklin Gothic Book</vt:lpstr>
      <vt:lpstr>Crop</vt:lpstr>
      <vt:lpstr>Ceramide kinase is required for a normal eicosanoid response and the subsequent orderly migration of fibroblasts.</vt:lpstr>
      <vt:lpstr>Wound Healing: A process we experience quite frequently, but rarely understand</vt:lpstr>
      <vt:lpstr>How are all of these related?</vt:lpstr>
      <vt:lpstr>Measurement of arachidonic acid release in response to mechanical trauma</vt:lpstr>
      <vt:lpstr>Mouse Embryonic Fibroblasts </vt:lpstr>
      <vt:lpstr>Scintillation Counter – using flashes of light to count molecules</vt:lpstr>
      <vt:lpstr>CERK-null and CERK wild-type fibroblasts demonstrated significant differences in the release of Arachidonic Acid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Ceramide kinase is required for a normal eicosanoid response and the subsequent orderly migration of fibroblasts.</dc:title>
  <dc:creator>10.jeetika@gmail.com</dc:creator>
  <cp:lastModifiedBy>10.jeetika@gmail.com</cp:lastModifiedBy>
  <cp:revision>25</cp:revision>
  <dcterms:created xsi:type="dcterms:W3CDTF">2018-11-28T21:17:05Z</dcterms:created>
  <dcterms:modified xsi:type="dcterms:W3CDTF">2018-11-29T19:53:00Z</dcterms:modified>
</cp:coreProperties>
</file>