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2" r:id="rId9"/>
    <p:sldId id="263" r:id="rId10"/>
    <p:sldId id="266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The Protein </a:t>
            </a:r>
            <a:r>
              <a:rPr lang="en-US" sz="3600" b="1" dirty="0" err="1" smtClean="0"/>
              <a:t>Interactome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of</a:t>
            </a:r>
            <a:r>
              <a:rPr lang="en-US" sz="3600" b="1" dirty="0"/>
              <a:t> </a:t>
            </a:r>
            <a:r>
              <a:rPr lang="en-US" sz="3600" b="1" i="1" dirty="0"/>
              <a:t>Streptococcus pneumoniae </a:t>
            </a:r>
            <a:r>
              <a:rPr lang="en-US" sz="3600" b="1" dirty="0"/>
              <a:t>and </a:t>
            </a:r>
            <a:r>
              <a:rPr lang="en-US" sz="3600" b="1" dirty="0" smtClean="0"/>
              <a:t>How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Bacterial </a:t>
            </a:r>
            <a:r>
              <a:rPr lang="en-US" sz="3600" b="1" dirty="0" smtClean="0"/>
              <a:t>Meta-</a:t>
            </a:r>
            <a:r>
              <a:rPr lang="en-US" sz="3600" b="1" dirty="0" err="1"/>
              <a:t>I</a:t>
            </a:r>
            <a:r>
              <a:rPr lang="en-US" sz="3600" b="1" dirty="0" err="1" smtClean="0"/>
              <a:t>nteractomes</a:t>
            </a:r>
            <a:r>
              <a:rPr lang="en-US" sz="3600" b="1" dirty="0" smtClean="0"/>
              <a:t> Improves </a:t>
            </a:r>
            <a:r>
              <a:rPr lang="en-US" sz="3600" b="1" dirty="0"/>
              <a:t>Function Predictions.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TRANSLATED BY: KARUN RAJESH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Check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0" y="1534031"/>
            <a:ext cx="5797695" cy="4577764"/>
          </a:xfrm>
        </p:spPr>
      </p:pic>
      <p:sp>
        <p:nvSpPr>
          <p:cNvPr id="5" name="TextBox 4"/>
          <p:cNvSpPr txBox="1"/>
          <p:nvPr/>
        </p:nvSpPr>
        <p:spPr>
          <a:xfrm>
            <a:off x="7841673" y="1593273"/>
            <a:ext cx="3075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Increase in average area under ROC curve with +</a:t>
            </a:r>
            <a:r>
              <a:rPr lang="en-US" dirty="0" err="1" smtClean="0"/>
              <a:t>metainteractome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Created through 1000 runs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Measures the accuracy of the actual test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19" y="3822913"/>
            <a:ext cx="3660372" cy="29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Protein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Functionally predicted 342 poorly characterized </a:t>
            </a:r>
            <a:r>
              <a:rPr lang="en-US" i="1" dirty="0" smtClean="0"/>
              <a:t>S. pneumoniae </a:t>
            </a:r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299 characterized</a:t>
            </a:r>
          </a:p>
          <a:p>
            <a:pPr lvl="1"/>
            <a:r>
              <a:rPr lang="en-US" dirty="0" smtClean="0"/>
              <a:t>Most (60%) were found to be involved in transcriptional/translational activities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2" y="3830918"/>
            <a:ext cx="8941939" cy="2993216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28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yeast-2-hybrid approach alone:</a:t>
            </a:r>
          </a:p>
          <a:p>
            <a:pPr lvl="1"/>
            <a:r>
              <a:rPr lang="en-US" dirty="0" smtClean="0"/>
              <a:t>Of the 2,045 PPI’s found, 1,328 involved at least one uncharacterized protein</a:t>
            </a:r>
          </a:p>
          <a:p>
            <a:pPr lvl="1"/>
            <a:r>
              <a:rPr lang="en-US" dirty="0" smtClean="0"/>
              <a:t>Why is that bad/a problem?</a:t>
            </a:r>
          </a:p>
          <a:p>
            <a:r>
              <a:rPr lang="en-US" dirty="0" smtClean="0"/>
              <a:t>The bacterial meta-</a:t>
            </a:r>
            <a:r>
              <a:rPr lang="en-US" dirty="0" err="1" smtClean="0"/>
              <a:t>interactome</a:t>
            </a:r>
            <a:r>
              <a:rPr lang="en-US" dirty="0" smtClean="0"/>
              <a:t> protein network</a:t>
            </a:r>
          </a:p>
          <a:p>
            <a:pPr lvl="1"/>
            <a:r>
              <a:rPr lang="en-US" dirty="0" smtClean="0"/>
              <a:t>Significantly improved ability to predict functions of uncharacterized proteins</a:t>
            </a:r>
          </a:p>
          <a:p>
            <a:r>
              <a:rPr lang="en-US" dirty="0" smtClean="0"/>
              <a:t>Method could be used for other streptococci species</a:t>
            </a:r>
          </a:p>
          <a:p>
            <a:pPr lvl="1"/>
            <a:r>
              <a:rPr lang="en-US" dirty="0" smtClean="0"/>
              <a:t>Share core proteome of around 60-70% of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Streptococcus Pneumoniae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Dangerous pathogenic bacterium</a:t>
            </a:r>
          </a:p>
          <a:p>
            <a:pPr lvl="1"/>
            <a:r>
              <a:rPr lang="en-US" dirty="0" smtClean="0"/>
              <a:t>Life-threatening illnesses</a:t>
            </a:r>
          </a:p>
          <a:p>
            <a:pPr lvl="1"/>
            <a:r>
              <a:rPr lang="en-US" dirty="0" smtClean="0"/>
              <a:t>Over 1.8 million deaths in children under 5 years of age</a:t>
            </a:r>
          </a:p>
          <a:p>
            <a:r>
              <a:rPr lang="en-US" dirty="0" smtClean="0"/>
              <a:t>Only third of proteins’ functions are known</a:t>
            </a:r>
          </a:p>
          <a:p>
            <a:r>
              <a:rPr lang="en-US" dirty="0" smtClean="0"/>
              <a:t>How can we try to characterize these unknown protein functions?</a:t>
            </a:r>
          </a:p>
          <a:p>
            <a:pPr lvl="1"/>
            <a:r>
              <a:rPr lang="en-US" dirty="0" err="1" smtClean="0"/>
              <a:t>Wuchty</a:t>
            </a:r>
            <a:r>
              <a:rPr lang="en-US" dirty="0" smtClean="0"/>
              <a:t> et al. approached this problem from two angles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8" y="0"/>
            <a:ext cx="3116973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find out the function of proteins?</a:t>
            </a:r>
          </a:p>
          <a:p>
            <a:r>
              <a:rPr lang="en-US" dirty="0" smtClean="0"/>
              <a:t>Find out what the protein interacts with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Multitude of ways to characterize protein functions</a:t>
            </a:r>
          </a:p>
          <a:p>
            <a:pPr lvl="1"/>
            <a:r>
              <a:rPr lang="en-US" dirty="0" smtClean="0"/>
              <a:t>Focused on Yeast-2-Hybrid approach and Bacterial Meta-</a:t>
            </a:r>
            <a:r>
              <a:rPr lang="en-US" dirty="0" err="1" smtClean="0"/>
              <a:t>Interactome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96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Yeast-2-Hybrid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454" y="1692703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Isolate two proteins</a:t>
            </a:r>
          </a:p>
          <a:p>
            <a:pPr lvl="1"/>
            <a:r>
              <a:rPr lang="en-US" dirty="0" smtClean="0"/>
              <a:t>Attach halves of transcription activation factor</a:t>
            </a:r>
          </a:p>
          <a:p>
            <a:pPr lvl="1"/>
            <a:r>
              <a:rPr lang="en-US" dirty="0" smtClean="0"/>
              <a:t>If interaction </a:t>
            </a:r>
            <a:r>
              <a:rPr lang="en-US" dirty="0" smtClean="0">
                <a:sym typeface="Wingdings"/>
              </a:rPr>
              <a:t> then what?</a:t>
            </a:r>
          </a:p>
          <a:p>
            <a:pPr lvl="2"/>
            <a:r>
              <a:rPr lang="en-US" dirty="0" smtClean="0">
                <a:sym typeface="Wingdings"/>
              </a:rPr>
              <a:t>If no interaction?</a:t>
            </a:r>
          </a:p>
          <a:p>
            <a:pPr lvl="1"/>
            <a:r>
              <a:rPr lang="en-US" dirty="0" smtClean="0">
                <a:sym typeface="Wingdings"/>
              </a:rPr>
              <a:t>How to decide function of protein given interaction network</a:t>
            </a:r>
          </a:p>
          <a:p>
            <a:pPr lvl="2"/>
            <a:r>
              <a:rPr lang="en-US" dirty="0" smtClean="0">
                <a:sym typeface="Wingdings"/>
              </a:rPr>
              <a:t>Majority Rule</a:t>
            </a:r>
          </a:p>
          <a:p>
            <a:r>
              <a:rPr lang="en-US" dirty="0" smtClean="0">
                <a:sym typeface="Wingdings"/>
              </a:rPr>
              <a:t>From Paper:</a:t>
            </a:r>
          </a:p>
          <a:p>
            <a:pPr lvl="1"/>
            <a:r>
              <a:rPr lang="en-US" dirty="0" smtClean="0">
                <a:sym typeface="Wingdings"/>
              </a:rPr>
              <a:t>Method resulted in 2,353 interactions for 918 proteins</a:t>
            </a:r>
          </a:p>
          <a:p>
            <a:pPr lvl="1"/>
            <a:r>
              <a:rPr lang="en-US" dirty="0" smtClean="0">
                <a:sym typeface="Wingdings"/>
              </a:rPr>
              <a:t>Limitations?</a:t>
            </a:r>
          </a:p>
          <a:p>
            <a:pPr lvl="2"/>
            <a:r>
              <a:rPr lang="en-US" dirty="0" smtClean="0">
                <a:sym typeface="Wingdings"/>
              </a:rPr>
              <a:t>Of the 918 proteins, 342 proteins’ functions were unknown</a:t>
            </a:r>
          </a:p>
          <a:p>
            <a:pPr lvl="1"/>
            <a:r>
              <a:rPr lang="en-US" dirty="0" smtClean="0">
                <a:sym typeface="Wingdings"/>
              </a:rPr>
              <a:t>How can this number be improved?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42" y="0"/>
            <a:ext cx="4955158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Bacterial Meta-</a:t>
            </a:r>
            <a:r>
              <a:rPr lang="en-US" dirty="0" err="1" smtClean="0"/>
              <a:t>Interactome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Bacterial Meta-</a:t>
            </a:r>
            <a:r>
              <a:rPr lang="en-US" dirty="0" err="1" smtClean="0"/>
              <a:t>Interactome</a:t>
            </a:r>
            <a:endParaRPr lang="en-US" dirty="0" smtClean="0"/>
          </a:p>
          <a:p>
            <a:pPr lvl="1"/>
            <a:r>
              <a:rPr lang="en-US" dirty="0" smtClean="0"/>
              <a:t>What is it?</a:t>
            </a:r>
          </a:p>
          <a:p>
            <a:pPr lvl="2"/>
            <a:r>
              <a:rPr lang="en-US" dirty="0" smtClean="0"/>
              <a:t>For this paper: Eight well-studied bacteria</a:t>
            </a:r>
          </a:p>
          <a:p>
            <a:r>
              <a:rPr lang="en-US" dirty="0" err="1" smtClean="0"/>
              <a:t>Orthologs</a:t>
            </a:r>
            <a:r>
              <a:rPr lang="en-US" dirty="0" smtClean="0"/>
              <a:t>: Genes in different species evolving from common ancestor, retain same function of gene through evolution</a:t>
            </a:r>
          </a:p>
          <a:p>
            <a:pPr lvl="1"/>
            <a:r>
              <a:rPr lang="en-US" dirty="0" smtClean="0"/>
              <a:t>Can be found through </a:t>
            </a:r>
            <a:r>
              <a:rPr lang="en-US" dirty="0" err="1" smtClean="0"/>
              <a:t>BLASTp</a:t>
            </a:r>
            <a:endParaRPr lang="en-US" dirty="0" smtClean="0"/>
          </a:p>
          <a:p>
            <a:r>
              <a:rPr lang="en-US" dirty="0" smtClean="0"/>
              <a:t>Orthologous proteins’ interactions were used as additional interactions for the given protein</a:t>
            </a:r>
          </a:p>
          <a:p>
            <a:r>
              <a:rPr lang="en-US" dirty="0" smtClean="0"/>
              <a:t>Leads to more interactions for a given protein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Bacterial </a:t>
            </a:r>
            <a:r>
              <a:rPr lang="en-US" dirty="0" smtClean="0"/>
              <a:t>Meta-</a:t>
            </a:r>
            <a:r>
              <a:rPr lang="en-US" dirty="0" err="1" smtClean="0"/>
              <a:t>Interactome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4909" y="1853248"/>
            <a:ext cx="2424546" cy="1676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Proteins of </a:t>
            </a:r>
            <a:r>
              <a:rPr lang="en-US" i="1" dirty="0" smtClean="0"/>
              <a:t>S. pneumoniae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97572" y="1853247"/>
            <a:ext cx="2424546" cy="16764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Proteins of </a:t>
            </a:r>
            <a:r>
              <a:rPr lang="en-US" i="1" dirty="0" smtClean="0"/>
              <a:t>B. subtilis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051459" y="2374626"/>
            <a:ext cx="1704109" cy="633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BLASTp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98256" y="4898601"/>
            <a:ext cx="1309254" cy="95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 Protein X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663529" y="4930179"/>
            <a:ext cx="1530933" cy="698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Ortholog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07031" y="4906339"/>
            <a:ext cx="1309254" cy="9539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004465" y="3574110"/>
            <a:ext cx="1309254" cy="9539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A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9601200" y="2691447"/>
            <a:ext cx="13855" cy="64749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548255" y="4788726"/>
            <a:ext cx="435305" cy="5868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0489131" y="4788727"/>
            <a:ext cx="331269" cy="58683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902782" y="1636975"/>
            <a:ext cx="1309254" cy="9539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B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10628295" y="5511151"/>
            <a:ext cx="1309254" cy="9539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D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217580" y="5509164"/>
            <a:ext cx="1309254" cy="9539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C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3064442" y="3338946"/>
            <a:ext cx="1321615" cy="1149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973668" y="3574110"/>
            <a:ext cx="1309254" cy="95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 Protein X</a:t>
            </a:r>
            <a:endParaRPr lang="en-US" dirty="0"/>
          </a:p>
        </p:txBody>
      </p:sp>
      <p:sp>
        <p:nvSpPr>
          <p:cNvPr id="32" name="Equal 31"/>
          <p:cNvSpPr/>
          <p:nvPr/>
        </p:nvSpPr>
        <p:spPr>
          <a:xfrm>
            <a:off x="9396981" y="3872344"/>
            <a:ext cx="493425" cy="408709"/>
          </a:xfrm>
          <a:prstGeom prst="mathEqua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Bacterial Meta-</a:t>
            </a:r>
            <a:r>
              <a:rPr lang="en-US" dirty="0" err="1"/>
              <a:t>Interactome</a:t>
            </a:r>
            <a:r>
              <a:rPr lang="en-US" dirty="0"/>
              <a:t> (cont.)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20475" y="3388456"/>
            <a:ext cx="1309254" cy="95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 Protein X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257492" y="3388456"/>
            <a:ext cx="1309254" cy="95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 Protein X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67065" y="4506685"/>
            <a:ext cx="8037" cy="72785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67064" y="2687785"/>
            <a:ext cx="8038" cy="6515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706408" y="2604655"/>
            <a:ext cx="567305" cy="5868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45382" y="4286961"/>
            <a:ext cx="692789" cy="61012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38407" y="4286961"/>
            <a:ext cx="617147" cy="61012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18977" y="2692760"/>
            <a:ext cx="546142" cy="5935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926979" y="4436178"/>
            <a:ext cx="14862" cy="82854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287214" y="5523019"/>
            <a:ext cx="1309254" cy="9539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C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101239" y="1762429"/>
            <a:ext cx="1309254" cy="9539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Y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9273712" y="1666926"/>
            <a:ext cx="1309254" cy="9539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 Protein Z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876884" y="4955767"/>
            <a:ext cx="1309254" cy="9539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B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9697544" y="5023016"/>
            <a:ext cx="1309254" cy="9539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D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2035152" y="1751008"/>
            <a:ext cx="1309254" cy="9539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Protein Y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020475" y="5400626"/>
            <a:ext cx="1309254" cy="9539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 Protein Z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183975" y="1853248"/>
            <a:ext cx="27709" cy="4682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0666" y="1853248"/>
            <a:ext cx="160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Yeast-2-Hybrid Alone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65972" y="1587528"/>
            <a:ext cx="2092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Yeast-2-Hybrid + Bacterial Meta-</a:t>
            </a:r>
            <a:r>
              <a:rPr lang="en-US" dirty="0" err="1" smtClean="0"/>
              <a:t>Interactome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4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Augmentation of Protein Network with Bacterial Meta-</a:t>
            </a:r>
            <a:r>
              <a:rPr lang="en-US" dirty="0" err="1" smtClean="0"/>
              <a:t>Interactome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89" y="1853248"/>
            <a:ext cx="3292395" cy="4822664"/>
          </a:xfrm>
        </p:spPr>
      </p:pic>
      <p:sp>
        <p:nvSpPr>
          <p:cNvPr id="8" name="TextBox 7"/>
          <p:cNvSpPr txBox="1"/>
          <p:nvPr/>
        </p:nvSpPr>
        <p:spPr>
          <a:xfrm>
            <a:off x="6414655" y="1967345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Without supplemental data: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4 Other, 1 </a:t>
            </a:r>
            <a:r>
              <a:rPr lang="en-US" dirty="0" err="1" smtClean="0"/>
              <a:t>Posttransl</a:t>
            </a:r>
            <a:r>
              <a:rPr lang="en-US" dirty="0" smtClean="0"/>
              <a:t>, 1 </a:t>
            </a:r>
            <a:r>
              <a:rPr lang="en-US" dirty="0" err="1" smtClean="0"/>
              <a:t>transcrpt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With supplemental data: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2 </a:t>
            </a:r>
            <a:r>
              <a:rPr lang="en-US" dirty="0" err="1" smtClean="0"/>
              <a:t>Posttransl</a:t>
            </a:r>
            <a:r>
              <a:rPr lang="en-US" dirty="0" smtClean="0"/>
              <a:t>, 2 Signal </a:t>
            </a:r>
            <a:r>
              <a:rPr lang="en-US" dirty="0" err="1" smtClean="0"/>
              <a:t>Transd</a:t>
            </a:r>
            <a:r>
              <a:rPr lang="en-US" dirty="0" smtClean="0"/>
              <a:t>, 3 </a:t>
            </a:r>
            <a:r>
              <a:rPr lang="en-US" dirty="0" err="1" smtClean="0"/>
              <a:t>Transcr</a:t>
            </a:r>
            <a:r>
              <a:rPr lang="en-US" dirty="0" smtClean="0"/>
              <a:t>, 5 Other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is this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Check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0267" y="2523065"/>
            <a:ext cx="2540000" cy="1524001"/>
          </a:xfrm>
          <a:prstGeom prst="rect">
            <a:avLst/>
          </a:prstGeom>
          <a:solidFill>
            <a:srgbClr val="00B0F0"/>
          </a:solid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Proteins with Known Function</a:t>
            </a:r>
            <a:endParaRPr lang="en-US" sz="2400" dirty="0"/>
          </a:p>
        </p:txBody>
      </p:sp>
      <p:sp>
        <p:nvSpPr>
          <p:cNvPr id="11" name="Up Arrow 10"/>
          <p:cNvSpPr/>
          <p:nvPr/>
        </p:nvSpPr>
        <p:spPr>
          <a:xfrm rot="3175410">
            <a:off x="3539067" y="1777999"/>
            <a:ext cx="999066" cy="1100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7348682">
            <a:off x="3546803" y="3996264"/>
            <a:ext cx="999066" cy="1100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6567" y="1317460"/>
            <a:ext cx="2540000" cy="1524001"/>
          </a:xfrm>
          <a:prstGeom prst="rect">
            <a:avLst/>
          </a:prstGeom>
          <a:solidFill>
            <a:srgbClr val="00B0F0"/>
          </a:solid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80% used to predict, function known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846567" y="4501518"/>
            <a:ext cx="2540000" cy="1524001"/>
          </a:xfrm>
          <a:prstGeom prst="rect">
            <a:avLst/>
          </a:prstGeom>
          <a:solidFill>
            <a:srgbClr val="00B0F0"/>
          </a:solid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20% to be predicted, function erased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28000" y="1513338"/>
            <a:ext cx="29802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Repeated 1000 times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Done for both yeast-2-hybrid approach by itself and yeast-2-hybrid approach with bacterial meta—</a:t>
            </a:r>
            <a:r>
              <a:rPr lang="en-US" dirty="0" err="1" smtClean="0"/>
              <a:t>interactome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ROC curves were generated for each run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Area under the curve measures prediction quality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Significant shift to higher values for augmented meta-</a:t>
            </a:r>
            <a:r>
              <a:rPr lang="en-US" dirty="0" err="1" smtClean="0"/>
              <a:t>interactome</a:t>
            </a:r>
            <a:r>
              <a:rPr lang="en-US" dirty="0" smtClean="0"/>
              <a:t>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1015</TotalTime>
  <Words>514</Words>
  <Application>Microsoft Macintosh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Century Gothic</vt:lpstr>
      <vt:lpstr>Wingdings</vt:lpstr>
      <vt:lpstr>Wingdings 3</vt:lpstr>
      <vt:lpstr>Arial</vt:lpstr>
      <vt:lpstr>Ion</vt:lpstr>
      <vt:lpstr>The Protein Interactome of Streptococcus pneumoniae and How  Bacterial Meta-Interactomes Improves Function Predictions.</vt:lpstr>
      <vt:lpstr>What is Streptococcus Pneumoniae?</vt:lpstr>
      <vt:lpstr>Characterization of Proteins</vt:lpstr>
      <vt:lpstr>Yeast-2-Hybrid Method</vt:lpstr>
      <vt:lpstr>Formation of Bacterial Meta-Interactome</vt:lpstr>
      <vt:lpstr>Formation of Bacterial Meta-Interactome (cont.)</vt:lpstr>
      <vt:lpstr>Formation of Bacterial Meta-Interactome (cont.)</vt:lpstr>
      <vt:lpstr>Augmentation of Protein Network with Bacterial Meta-Interactome</vt:lpstr>
      <vt:lpstr>Quality Control Check</vt:lpstr>
      <vt:lpstr>Quality Control Check (cont.)</vt:lpstr>
      <vt:lpstr>Determination of Protein Functions</vt:lpstr>
      <vt:lpstr>Conclusion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Protein Interactome of Streptococcus pneumoniae and How Bacterial Meta-interactomes Improve Function Predictions.</dc:title>
  <dc:creator>Karun Rajesh</dc:creator>
  <cp:lastModifiedBy>Karun Rajesh</cp:lastModifiedBy>
  <cp:revision>30</cp:revision>
  <dcterms:created xsi:type="dcterms:W3CDTF">2018-11-26T22:38:24Z</dcterms:created>
  <dcterms:modified xsi:type="dcterms:W3CDTF">2018-11-27T15:33:30Z</dcterms:modified>
</cp:coreProperties>
</file>