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58" r:id="rId4"/>
    <p:sldId id="282" r:id="rId5"/>
    <p:sldId id="283" r:id="rId6"/>
    <p:sldId id="284" r:id="rId7"/>
    <p:sldId id="285" r:id="rId8"/>
    <p:sldId id="300" r:id="rId9"/>
    <p:sldId id="286" r:id="rId10"/>
    <p:sldId id="259" r:id="rId11"/>
    <p:sldId id="260" r:id="rId12"/>
    <p:sldId id="287" r:id="rId13"/>
    <p:sldId id="288" r:id="rId14"/>
    <p:sldId id="262" r:id="rId15"/>
    <p:sldId id="263" r:id="rId16"/>
    <p:sldId id="290" r:id="rId17"/>
    <p:sldId id="293" r:id="rId18"/>
    <p:sldId id="294" r:id="rId19"/>
    <p:sldId id="296" r:id="rId20"/>
    <p:sldId id="297" r:id="rId21"/>
    <p:sldId id="298" r:id="rId22"/>
    <p:sldId id="268" r:id="rId23"/>
    <p:sldId id="269" r:id="rId24"/>
    <p:sldId id="270" r:id="rId25"/>
    <p:sldId id="299" r:id="rId26"/>
    <p:sldId id="272" r:id="rId27"/>
    <p:sldId id="273"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2727" autoAdjust="0"/>
  </p:normalViewPr>
  <p:slideViewPr>
    <p:cSldViewPr snapToGrid="0">
      <p:cViewPr varScale="1">
        <p:scale>
          <a:sx n="52" d="100"/>
          <a:sy n="52" d="100"/>
        </p:scale>
        <p:origin x="1416" y="7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D75F1-B17B-4E23-992D-F9E478875DF7}" type="datetimeFigureOut">
              <a:rPr lang="en-US" smtClean="0"/>
              <a:t>11/26/2018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58474-2400-4A70-A3AC-E0E5FF4F40BA}" type="slidenum">
              <a:rPr lang="en-US" smtClean="0"/>
              <a:t>‹#›</a:t>
            </a:fld>
            <a:endParaRPr lang="en-US"/>
          </a:p>
        </p:txBody>
      </p:sp>
    </p:spTree>
    <p:extLst>
      <p:ext uri="{BB962C8B-B14F-4D97-AF65-F5344CB8AC3E}">
        <p14:creationId xmlns:p14="http://schemas.microsoft.com/office/powerpoint/2010/main" val="146851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Inherited blood disorder</a:t>
            </a:r>
          </a:p>
          <a:p>
            <a:pPr marL="171450" indent="-171450">
              <a:buFontTx/>
              <a:buChar char="-"/>
            </a:pPr>
            <a:r>
              <a:rPr lang="en-US" dirty="0"/>
              <a:t>Affects between 70,000 and 100,000 </a:t>
            </a:r>
            <a:r>
              <a:rPr lang="en-US" dirty="0" err="1"/>
              <a:t>americans</a:t>
            </a:r>
            <a:endParaRPr lang="en-US" dirty="0"/>
          </a:p>
          <a:p>
            <a:pPr marL="171450" indent="-171450">
              <a:buFontTx/>
              <a:buChar char="-"/>
            </a:pPr>
            <a:r>
              <a:rPr lang="en-US" dirty="0"/>
              <a:t>Is characterized by a sickle shaped </a:t>
            </a:r>
            <a:r>
              <a:rPr lang="en-US" dirty="0" err="1"/>
              <a:t>rbc</a:t>
            </a:r>
            <a:r>
              <a:rPr lang="en-US" dirty="0"/>
              <a:t> [FIGURE: SICKLE RBC]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RBC sickling can lead to several downstream pathophysiological events including obstruction of blood vessels (</a:t>
            </a:r>
            <a:r>
              <a:rPr lang="en-US" sz="1200" kern="1200" dirty="0" err="1">
                <a:solidFill>
                  <a:schemeClr val="tx1"/>
                </a:solidFill>
                <a:effectLst/>
                <a:latin typeface="+mn-lt"/>
                <a:ea typeface="+mn-ea"/>
                <a:cs typeface="+mn-cs"/>
              </a:rPr>
              <a:t>vaso</a:t>
            </a:r>
            <a:r>
              <a:rPr lang="en-US" sz="1200" kern="1200" dirty="0">
                <a:solidFill>
                  <a:schemeClr val="tx1"/>
                </a:solidFill>
                <a:effectLst/>
                <a:latin typeface="+mn-lt"/>
                <a:ea typeface="+mn-ea"/>
                <a:cs typeface="+mn-cs"/>
              </a:rPr>
              <a:t>-occlusive crisis), destruction and loss of RBC (hemolysis), severe pain, stroke, chronic organ dysfunction, splenic sequestration (the trapping of sickled RBC in the spleen), and other complications</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BBB58474-2400-4A70-A3AC-E0E5FF4F40BA}" type="slidenum">
              <a:rPr lang="en-US" smtClean="0"/>
              <a:t>2</a:t>
            </a:fld>
            <a:endParaRPr lang="en-US"/>
          </a:p>
        </p:txBody>
      </p:sp>
    </p:spTree>
    <p:extLst>
      <p:ext uri="{BB962C8B-B14F-4D97-AF65-F5344CB8AC3E}">
        <p14:creationId xmlns:p14="http://schemas.microsoft.com/office/powerpoint/2010/main" val="2555011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BINDING OF 2,3-BPG]</a:t>
            </a:r>
          </a:p>
          <a:p>
            <a:pPr marL="171450" indent="-171450">
              <a:buFontTx/>
              <a:buChar char="-"/>
            </a:pPr>
            <a:r>
              <a:rPr lang="en-US" dirty="0"/>
              <a:t>This equilibrium is maintained by allosteric effectors (which include 2,3-bpg, CO)</a:t>
            </a:r>
          </a:p>
          <a:p>
            <a:pPr marL="171450" indent="-171450">
              <a:buFontTx/>
              <a:buChar char="-"/>
            </a:pPr>
            <a:r>
              <a:rPr lang="en-US" dirty="0"/>
              <a:t>Ex: 2,3-bpg binds the b cleft of </a:t>
            </a:r>
            <a:r>
              <a:rPr lang="en-US" dirty="0" err="1"/>
              <a:t>hb</a:t>
            </a:r>
            <a:r>
              <a:rPr lang="en-US" dirty="0"/>
              <a:t> </a:t>
            </a:r>
          </a:p>
          <a:p>
            <a:pPr marL="171450" indent="-171450">
              <a:buFontTx/>
              <a:buChar char="-"/>
            </a:pPr>
            <a:r>
              <a:rPr lang="en-US" dirty="0"/>
              <a:t>They tie together the two b subunits to stabilize the t-state</a:t>
            </a:r>
          </a:p>
          <a:p>
            <a:pPr marL="628650" lvl="1" indent="-171450">
              <a:buFontTx/>
              <a:buChar char="-"/>
            </a:pPr>
            <a:r>
              <a:rPr lang="en-US" dirty="0"/>
              <a:t>This lowers the oxygen affinity of Hb and encourages it to release the O2 in the cells</a:t>
            </a:r>
          </a:p>
        </p:txBody>
      </p:sp>
      <p:sp>
        <p:nvSpPr>
          <p:cNvPr id="4" name="Slide Number Placeholder 3"/>
          <p:cNvSpPr>
            <a:spLocks noGrp="1"/>
          </p:cNvSpPr>
          <p:nvPr>
            <p:ph type="sldNum" sz="quarter" idx="5"/>
          </p:nvPr>
        </p:nvSpPr>
        <p:spPr/>
        <p:txBody>
          <a:bodyPr/>
          <a:lstStyle/>
          <a:p>
            <a:fld id="{BBB58474-2400-4A70-A3AC-E0E5FF4F40BA}" type="slidenum">
              <a:rPr lang="en-US" smtClean="0"/>
              <a:t>11</a:t>
            </a:fld>
            <a:endParaRPr lang="en-US"/>
          </a:p>
        </p:txBody>
      </p:sp>
    </p:spTree>
    <p:extLst>
      <p:ext uri="{BB962C8B-B14F-4D97-AF65-F5344CB8AC3E}">
        <p14:creationId xmlns:p14="http://schemas.microsoft.com/office/powerpoint/2010/main" val="98871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a:t>
            </a:r>
            <a:r>
              <a:rPr lang="en-US" dirty="0" err="1"/>
              <a:t>pdb</a:t>
            </a:r>
            <a:r>
              <a:rPr lang="en-US" dirty="0"/>
              <a:t>, highlight sickle mutation // polymerization // sickle </a:t>
            </a:r>
            <a:r>
              <a:rPr lang="en-US" dirty="0" err="1"/>
              <a:t>rbc</a:t>
            </a:r>
            <a:r>
              <a:rPr lang="en-US" dirty="0"/>
              <a:t> ]</a:t>
            </a:r>
          </a:p>
          <a:p>
            <a:endParaRPr lang="en-US" dirty="0"/>
          </a:p>
          <a:p>
            <a:pPr marL="171450" indent="-171450">
              <a:buFontTx/>
              <a:buChar char="-"/>
            </a:pPr>
            <a:r>
              <a:rPr lang="en-US" dirty="0" err="1"/>
              <a:t>Scd</a:t>
            </a:r>
            <a:r>
              <a:rPr lang="en-US" dirty="0"/>
              <a:t> is caused by a point mutation in the b subunit of </a:t>
            </a:r>
            <a:r>
              <a:rPr lang="en-US" dirty="0" err="1"/>
              <a:t>hb</a:t>
            </a:r>
            <a:endParaRPr lang="en-US" dirty="0"/>
          </a:p>
          <a:p>
            <a:pPr marL="628650" lvl="1" indent="-171450">
              <a:buFontTx/>
              <a:buChar char="-"/>
            </a:pPr>
            <a:r>
              <a:rPr lang="en-US" dirty="0"/>
              <a:t>It changes the 6th aa from hydrophilic b </a:t>
            </a:r>
            <a:r>
              <a:rPr lang="en-US" dirty="0" err="1"/>
              <a:t>glu</a:t>
            </a:r>
            <a:r>
              <a:rPr lang="en-US" dirty="0"/>
              <a:t> to nonpolar b </a:t>
            </a:r>
            <a:r>
              <a:rPr lang="en-US" dirty="0" err="1"/>
              <a:t>val</a:t>
            </a:r>
            <a:endParaRPr lang="en-US" dirty="0"/>
          </a:p>
          <a:p>
            <a:pPr marL="171450" lvl="0" indent="-171450">
              <a:buFontTx/>
              <a:buChar char="-"/>
            </a:pPr>
            <a:r>
              <a:rPr lang="en-US" dirty="0"/>
              <a:t>The mutation doesn’t affect the R-state </a:t>
            </a:r>
          </a:p>
          <a:p>
            <a:pPr marL="171450" lvl="0" indent="-171450">
              <a:buFontTx/>
              <a:buChar char="-"/>
            </a:pPr>
            <a:r>
              <a:rPr lang="en-US" dirty="0"/>
              <a:t>In the t-</a:t>
            </a:r>
            <a:r>
              <a:rPr lang="en-US" dirty="0" err="1"/>
              <a:t>stae</a:t>
            </a:r>
            <a:r>
              <a:rPr lang="en-US" dirty="0"/>
              <a:t> the </a:t>
            </a:r>
            <a:r>
              <a:rPr lang="en-US" dirty="0" err="1"/>
              <a:t>exsposed</a:t>
            </a:r>
            <a:r>
              <a:rPr lang="en-US" dirty="0"/>
              <a:t> b </a:t>
            </a:r>
            <a:r>
              <a:rPr lang="en-US" dirty="0" err="1"/>
              <a:t>val</a:t>
            </a:r>
            <a:r>
              <a:rPr lang="en-US" dirty="0"/>
              <a:t> 6 of the deoxy </a:t>
            </a:r>
            <a:r>
              <a:rPr lang="en-US" dirty="0" err="1"/>
              <a:t>hbs</a:t>
            </a:r>
            <a:r>
              <a:rPr lang="en-US" dirty="0"/>
              <a:t> makes hydrophobic contacts w/ adj deoxy </a:t>
            </a:r>
            <a:r>
              <a:rPr lang="en-US" dirty="0" err="1"/>
              <a:t>hbs</a:t>
            </a:r>
            <a:endParaRPr lang="en-US" dirty="0"/>
          </a:p>
          <a:p>
            <a:pPr marL="628650" lvl="1" indent="-171450">
              <a:buFontTx/>
              <a:buChar char="-"/>
            </a:pPr>
            <a:r>
              <a:rPr lang="en-US" dirty="0"/>
              <a:t>This leads to polymerization which then leads to sickle </a:t>
            </a:r>
            <a:r>
              <a:rPr lang="en-US" dirty="0" err="1"/>
              <a:t>rbc</a:t>
            </a:r>
            <a:endParaRPr lang="en-US" dirty="0"/>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12</a:t>
            </a:fld>
            <a:endParaRPr lang="en-US"/>
          </a:p>
        </p:txBody>
      </p:sp>
    </p:spTree>
    <p:extLst>
      <p:ext uri="{BB962C8B-B14F-4D97-AF65-F5344CB8AC3E}">
        <p14:creationId xmlns:p14="http://schemas.microsoft.com/office/powerpoint/2010/main" val="355351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a:t>
            </a:r>
            <a:r>
              <a:rPr lang="en-US" dirty="0" err="1"/>
              <a:t>pdb</a:t>
            </a:r>
            <a:r>
              <a:rPr lang="en-US" dirty="0"/>
              <a:t>, highlight sickle mutation // polymerization // sickle </a:t>
            </a:r>
            <a:r>
              <a:rPr lang="en-US" dirty="0" err="1"/>
              <a:t>rbc</a:t>
            </a:r>
            <a:r>
              <a:rPr lang="en-US" dirty="0"/>
              <a:t> ]</a:t>
            </a:r>
          </a:p>
          <a:p>
            <a:endParaRPr lang="en-US" dirty="0"/>
          </a:p>
          <a:p>
            <a:pPr marL="171450" indent="-171450">
              <a:buFontTx/>
              <a:buChar char="-"/>
            </a:pPr>
            <a:r>
              <a:rPr lang="en-US" dirty="0" err="1"/>
              <a:t>Scd</a:t>
            </a:r>
            <a:r>
              <a:rPr lang="en-US" dirty="0"/>
              <a:t> is caused by a point mutation in the b subunit of </a:t>
            </a:r>
            <a:r>
              <a:rPr lang="en-US" dirty="0" err="1"/>
              <a:t>hb</a:t>
            </a:r>
            <a:endParaRPr lang="en-US" dirty="0"/>
          </a:p>
          <a:p>
            <a:pPr marL="628650" lvl="1" indent="-171450">
              <a:buFontTx/>
              <a:buChar char="-"/>
            </a:pPr>
            <a:r>
              <a:rPr lang="en-US" dirty="0"/>
              <a:t>It changes the 6th aa from hydrophilic b </a:t>
            </a:r>
            <a:r>
              <a:rPr lang="en-US" dirty="0" err="1"/>
              <a:t>glu</a:t>
            </a:r>
            <a:r>
              <a:rPr lang="en-US" dirty="0"/>
              <a:t> to nonpolar b </a:t>
            </a:r>
            <a:r>
              <a:rPr lang="en-US" dirty="0" err="1"/>
              <a:t>val</a:t>
            </a:r>
            <a:endParaRPr lang="en-US" dirty="0"/>
          </a:p>
          <a:p>
            <a:pPr marL="171450" lvl="0" indent="-171450">
              <a:buFontTx/>
              <a:buChar char="-"/>
            </a:pPr>
            <a:r>
              <a:rPr lang="en-US" dirty="0"/>
              <a:t>The mutation doesn’t affect the R-state </a:t>
            </a:r>
          </a:p>
          <a:p>
            <a:pPr marL="171450" lvl="0" indent="-171450">
              <a:buFontTx/>
              <a:buChar char="-"/>
            </a:pPr>
            <a:r>
              <a:rPr lang="en-US" dirty="0"/>
              <a:t>In the t-</a:t>
            </a:r>
            <a:r>
              <a:rPr lang="en-US" dirty="0" err="1"/>
              <a:t>stae</a:t>
            </a:r>
            <a:r>
              <a:rPr lang="en-US" dirty="0"/>
              <a:t> the </a:t>
            </a:r>
            <a:r>
              <a:rPr lang="en-US" dirty="0" err="1"/>
              <a:t>exsposed</a:t>
            </a:r>
            <a:r>
              <a:rPr lang="en-US" dirty="0"/>
              <a:t> b </a:t>
            </a:r>
            <a:r>
              <a:rPr lang="en-US" dirty="0" err="1"/>
              <a:t>val</a:t>
            </a:r>
            <a:r>
              <a:rPr lang="en-US" dirty="0"/>
              <a:t> 6 of the deoxy </a:t>
            </a:r>
            <a:r>
              <a:rPr lang="en-US" dirty="0" err="1"/>
              <a:t>hbs</a:t>
            </a:r>
            <a:r>
              <a:rPr lang="en-US" dirty="0"/>
              <a:t> makes hydrophobic contacts w/ adj deoxy </a:t>
            </a:r>
            <a:r>
              <a:rPr lang="en-US" dirty="0" err="1"/>
              <a:t>hbs</a:t>
            </a:r>
            <a:endParaRPr lang="en-US" dirty="0"/>
          </a:p>
          <a:p>
            <a:pPr marL="628650" lvl="1" indent="-171450">
              <a:buFontTx/>
              <a:buChar char="-"/>
            </a:pPr>
            <a:r>
              <a:rPr lang="en-US" dirty="0"/>
              <a:t>This leads to polymerization which then leads to sickle </a:t>
            </a:r>
            <a:r>
              <a:rPr lang="en-US" dirty="0" err="1"/>
              <a:t>rbc</a:t>
            </a:r>
            <a:endParaRPr lang="en-US" dirty="0"/>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13</a:t>
            </a:fld>
            <a:endParaRPr lang="en-US"/>
          </a:p>
        </p:txBody>
      </p:sp>
    </p:spTree>
    <p:extLst>
      <p:ext uri="{BB962C8B-B14F-4D97-AF65-F5344CB8AC3E}">
        <p14:creationId xmlns:p14="http://schemas.microsoft.com/office/powerpoint/2010/main" val="320207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Hydroxyurea therapy</a:t>
            </a:r>
          </a:p>
          <a:p>
            <a:pPr marL="628650" lvl="1" indent="-171450">
              <a:buFontTx/>
              <a:buChar char="-"/>
            </a:pPr>
            <a:r>
              <a:rPr lang="en-US" dirty="0"/>
              <a:t>Hu is known to resynthesize Hb F</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err="1"/>
              <a:t>HbF</a:t>
            </a:r>
            <a:r>
              <a:rPr lang="en-US" dirty="0"/>
              <a:t> is known to inhibit Hb S polymerization</a:t>
            </a:r>
          </a:p>
          <a:p>
            <a:pPr marL="1085850" lvl="2" indent="-171450">
              <a:buFontTx/>
              <a:buChar char="-"/>
            </a:pPr>
            <a:r>
              <a:rPr lang="en-US" dirty="0"/>
              <a:t>Symptoms of SCD show up after </a:t>
            </a:r>
            <a:r>
              <a:rPr lang="en-US" dirty="0" err="1"/>
              <a:t>HbF</a:t>
            </a:r>
            <a:r>
              <a:rPr lang="en-US" dirty="0"/>
              <a:t> drops (~6-12 months after birth</a:t>
            </a:r>
          </a:p>
          <a:p>
            <a:pPr marL="628650" lvl="1" indent="-171450">
              <a:buFontTx/>
              <a:buChar char="-"/>
            </a:pPr>
            <a:r>
              <a:rPr lang="en-US" dirty="0"/>
              <a:t>Hu helps w/ that</a:t>
            </a:r>
          </a:p>
          <a:p>
            <a:pPr marL="628650" lvl="1" indent="-171450">
              <a:buFontTx/>
              <a:buChar char="-"/>
            </a:pPr>
            <a:r>
              <a:rPr lang="en-US" dirty="0"/>
              <a:t>Hy also reduces the adhesion of sickled cells (</a:t>
            </a:r>
            <a:r>
              <a:rPr lang="en-US" dirty="0" err="1"/>
              <a:t>vaso</a:t>
            </a:r>
            <a:r>
              <a:rPr lang="en-US" dirty="0"/>
              <a:t>-occlusive crisis)</a:t>
            </a:r>
          </a:p>
          <a:p>
            <a:pPr marL="628650" lvl="1" indent="-171450">
              <a:buFontTx/>
              <a:buChar char="-"/>
            </a:pPr>
            <a:r>
              <a:rPr lang="en-US" dirty="0"/>
              <a:t>Hu is v fucking toxic</a:t>
            </a:r>
          </a:p>
          <a:p>
            <a:pPr marL="1085850" lvl="2" indent="-171450">
              <a:buFontTx/>
              <a:buChar char="-"/>
            </a:pPr>
            <a:r>
              <a:rPr lang="en-US" dirty="0" err="1"/>
              <a:t>Esp</a:t>
            </a:r>
            <a:r>
              <a:rPr lang="en-US" dirty="0"/>
              <a:t> to kids</a:t>
            </a:r>
          </a:p>
          <a:p>
            <a:pPr marL="1085850" lvl="2" indent="-171450">
              <a:buFontTx/>
              <a:buChar char="-"/>
            </a:pPr>
            <a:r>
              <a:rPr lang="en-US" dirty="0" err="1"/>
              <a:t>Fda</a:t>
            </a:r>
            <a:r>
              <a:rPr lang="en-US" dirty="0"/>
              <a:t> has only approved treatments toward adults</a:t>
            </a:r>
          </a:p>
          <a:p>
            <a:pPr marL="171450" indent="-171450">
              <a:buFontTx/>
              <a:buChar char="-"/>
            </a:pPr>
            <a:r>
              <a:rPr lang="en-US" dirty="0"/>
              <a:t>Blood transfusions</a:t>
            </a:r>
          </a:p>
          <a:p>
            <a:pPr marL="628650" lvl="1" indent="-171450">
              <a:buFontTx/>
              <a:buChar char="-"/>
            </a:pPr>
            <a:r>
              <a:rPr lang="en-US" dirty="0"/>
              <a:t>Alleviate complications</a:t>
            </a:r>
          </a:p>
          <a:p>
            <a:pPr marL="628650" lvl="1" indent="-171450">
              <a:buFontTx/>
              <a:buChar char="-"/>
            </a:pPr>
            <a:r>
              <a:rPr lang="en-US" dirty="0"/>
              <a:t>Is dangerous b/c patients may not react positively toward donated blood</a:t>
            </a:r>
          </a:p>
          <a:p>
            <a:pPr marL="628650" lvl="1" indent="-171450">
              <a:buFontTx/>
              <a:buChar char="-"/>
            </a:pPr>
            <a:r>
              <a:rPr lang="en-US" dirty="0" err="1"/>
              <a:t>Rbc</a:t>
            </a:r>
            <a:r>
              <a:rPr lang="en-US" dirty="0"/>
              <a:t> are metabolized and transfusions must be done multiple times</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14</a:t>
            </a:fld>
            <a:endParaRPr lang="en-US"/>
          </a:p>
        </p:txBody>
      </p:sp>
    </p:spTree>
    <p:extLst>
      <p:ext uri="{BB962C8B-B14F-4D97-AF65-F5344CB8AC3E}">
        <p14:creationId xmlns:p14="http://schemas.microsoft.com/office/powerpoint/2010/main" val="356576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Obv</a:t>
            </a:r>
            <a:r>
              <a:rPr lang="en-US" dirty="0"/>
              <a:t> a different treatment must be done</a:t>
            </a:r>
          </a:p>
        </p:txBody>
      </p:sp>
      <p:sp>
        <p:nvSpPr>
          <p:cNvPr id="4" name="Slide Number Placeholder 3"/>
          <p:cNvSpPr>
            <a:spLocks noGrp="1"/>
          </p:cNvSpPr>
          <p:nvPr>
            <p:ph type="sldNum" sz="quarter" idx="5"/>
          </p:nvPr>
        </p:nvSpPr>
        <p:spPr/>
        <p:txBody>
          <a:bodyPr/>
          <a:lstStyle/>
          <a:p>
            <a:fld id="{BBB58474-2400-4A70-A3AC-E0E5FF4F40BA}" type="slidenum">
              <a:rPr lang="en-US" smtClean="0"/>
              <a:t>15</a:t>
            </a:fld>
            <a:endParaRPr lang="en-US"/>
          </a:p>
        </p:txBody>
      </p:sp>
    </p:spTree>
    <p:extLst>
      <p:ext uri="{BB962C8B-B14F-4D97-AF65-F5344CB8AC3E}">
        <p14:creationId xmlns:p14="http://schemas.microsoft.com/office/powerpoint/2010/main" val="141288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STRUCTURES OF VANILLIN/5-HMF, formation of Schiff base, metabolism of 5/</a:t>
            </a:r>
            <a:r>
              <a:rPr lang="en-US" dirty="0" err="1"/>
              <a:t>hmf</a:t>
            </a:r>
            <a:r>
              <a:rPr lang="en-US" dirty="0"/>
              <a:t>]</a:t>
            </a:r>
          </a:p>
          <a:p>
            <a:endParaRPr lang="en-US" dirty="0"/>
          </a:p>
          <a:p>
            <a:r>
              <a:rPr lang="en-US" dirty="0"/>
              <a:t>there are several schools of thought on types of new </a:t>
            </a:r>
            <a:r>
              <a:rPr lang="en-US" dirty="0" err="1"/>
              <a:t>scd</a:t>
            </a:r>
            <a:r>
              <a:rPr lang="en-US" dirty="0"/>
              <a:t> </a:t>
            </a:r>
            <a:r>
              <a:rPr lang="en-US" dirty="0" err="1"/>
              <a:t>treatmetns</a:t>
            </a:r>
            <a:endParaRPr lang="en-US" dirty="0"/>
          </a:p>
          <a:p>
            <a:pPr marL="171450" indent="-171450">
              <a:buFontTx/>
              <a:buChar char="-"/>
            </a:pPr>
            <a:r>
              <a:rPr lang="en-US" dirty="0"/>
              <a:t>One is the use of allosteric effectors to increase the o2 affinity of </a:t>
            </a:r>
            <a:r>
              <a:rPr lang="en-US" dirty="0" err="1"/>
              <a:t>hb</a:t>
            </a:r>
            <a:r>
              <a:rPr lang="en-US" dirty="0"/>
              <a:t> to prevent </a:t>
            </a:r>
            <a:r>
              <a:rPr lang="en-US" dirty="0" err="1"/>
              <a:t>rbc</a:t>
            </a:r>
            <a:r>
              <a:rPr lang="en-US" dirty="0"/>
              <a:t> sickling</a:t>
            </a:r>
          </a:p>
          <a:p>
            <a:pPr marL="171450" indent="-171450">
              <a:buFontTx/>
              <a:buChar char="-"/>
            </a:pPr>
            <a:r>
              <a:rPr lang="en-US" dirty="0"/>
              <a:t>Main candidates are aromatic aldehydes</a:t>
            </a:r>
          </a:p>
          <a:p>
            <a:pPr marL="171450" indent="-171450">
              <a:buFontTx/>
              <a:buChar char="-"/>
            </a:pPr>
            <a:r>
              <a:rPr lang="en-US" dirty="0"/>
              <a:t>Thy can form </a:t>
            </a:r>
            <a:r>
              <a:rPr lang="en-US" dirty="0" err="1"/>
              <a:t>shchiff</a:t>
            </a:r>
            <a:r>
              <a:rPr lang="en-US" dirty="0"/>
              <a:t>-base interactions w/ free n-terminal a </a:t>
            </a:r>
            <a:r>
              <a:rPr lang="en-US" dirty="0" err="1"/>
              <a:t>val</a:t>
            </a:r>
            <a:r>
              <a:rPr lang="en-US" dirty="0"/>
              <a:t> 1 to stabilize r-state and increase </a:t>
            </a:r>
            <a:r>
              <a:rPr lang="en-US" dirty="0" err="1"/>
              <a:t>hb</a:t>
            </a:r>
            <a:r>
              <a:rPr lang="en-US" dirty="0"/>
              <a:t> affinity for o2</a:t>
            </a:r>
          </a:p>
          <a:p>
            <a:pPr marL="171450" indent="-171450">
              <a:buFontTx/>
              <a:buChar char="-"/>
            </a:pPr>
            <a:r>
              <a:rPr lang="en-US" dirty="0"/>
              <a:t>Vanillin was one of the first</a:t>
            </a:r>
          </a:p>
          <a:p>
            <a:pPr marL="628650" lvl="1" indent="-171450">
              <a:buFontTx/>
              <a:buChar char="-"/>
            </a:pPr>
            <a:r>
              <a:rPr lang="en-US" dirty="0"/>
              <a:t>It was good in vitro</a:t>
            </a:r>
          </a:p>
          <a:p>
            <a:pPr marL="628650" lvl="1" indent="-171450">
              <a:buFontTx/>
              <a:buChar char="-"/>
            </a:pPr>
            <a:r>
              <a:rPr lang="en-US" dirty="0" err="1"/>
              <a:t>Nonbioavailible</a:t>
            </a:r>
            <a:r>
              <a:rPr lang="en-US" dirty="0"/>
              <a:t> in vivo </a:t>
            </a:r>
            <a:r>
              <a:rPr lang="en-US" dirty="0">
                <a:sym typeface="Wingdings" panose="05000000000000000000" pitchFamily="2" charset="2"/>
              </a:rPr>
              <a:t> not clinically viable</a:t>
            </a:r>
          </a:p>
          <a:p>
            <a:pPr marL="171450" lvl="0" indent="-171450">
              <a:buFontTx/>
              <a:buChar char="-"/>
            </a:pPr>
            <a:r>
              <a:rPr lang="en-US" dirty="0"/>
              <a:t>5-hmf</a:t>
            </a:r>
          </a:p>
          <a:p>
            <a:pPr marL="628650" lvl="1" indent="-171450">
              <a:buFontTx/>
              <a:buChar char="-"/>
            </a:pPr>
            <a:r>
              <a:rPr lang="en-US" dirty="0"/>
              <a:t>Has been studied in clinical trials</a:t>
            </a:r>
          </a:p>
          <a:p>
            <a:pPr marL="628650" lvl="1" indent="-171450">
              <a:buFontTx/>
              <a:buChar char="-"/>
            </a:pPr>
            <a:r>
              <a:rPr lang="en-US" dirty="0"/>
              <a:t>Is very </a:t>
            </a:r>
            <a:r>
              <a:rPr lang="en-US" dirty="0" err="1"/>
              <a:t>antisickling</a:t>
            </a:r>
            <a:endParaRPr lang="en-US" dirty="0"/>
          </a:p>
          <a:p>
            <a:pPr marL="628650" lvl="1" indent="-171450">
              <a:buFontTx/>
              <a:buChar char="-"/>
            </a:pPr>
            <a:r>
              <a:rPr lang="en-US" dirty="0"/>
              <a:t>Undergoes extreme metabolism of the reactive aldehyde group </a:t>
            </a:r>
            <a:r>
              <a:rPr lang="en-US" dirty="0">
                <a:sym typeface="Wingdings" panose="05000000000000000000" pitchFamily="2" charset="2"/>
              </a:rPr>
              <a:t> phase ii clinical trials were ended</a:t>
            </a:r>
            <a:endParaRPr lang="en-US" dirty="0"/>
          </a:p>
          <a:p>
            <a:pPr marL="628650" lvl="1"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16</a:t>
            </a:fld>
            <a:endParaRPr lang="en-US"/>
          </a:p>
        </p:txBody>
      </p:sp>
    </p:spTree>
    <p:extLst>
      <p:ext uri="{BB962C8B-B14F-4D97-AF65-F5344CB8AC3E}">
        <p14:creationId xmlns:p14="http://schemas.microsoft.com/office/powerpoint/2010/main" val="3179187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STRUCTURES OF VANILLIN/5-HMF, formation of Schiff base, metabolism of 5/</a:t>
            </a:r>
            <a:r>
              <a:rPr lang="en-US" dirty="0" err="1"/>
              <a:t>hmf</a:t>
            </a:r>
            <a:r>
              <a:rPr lang="en-US" dirty="0"/>
              <a:t>]</a:t>
            </a:r>
          </a:p>
          <a:p>
            <a:endParaRPr lang="en-US" dirty="0"/>
          </a:p>
          <a:p>
            <a:r>
              <a:rPr lang="en-US" dirty="0"/>
              <a:t>there are several schools of thought on types of new </a:t>
            </a:r>
            <a:r>
              <a:rPr lang="en-US" dirty="0" err="1"/>
              <a:t>scd</a:t>
            </a:r>
            <a:r>
              <a:rPr lang="en-US" dirty="0"/>
              <a:t> </a:t>
            </a:r>
            <a:r>
              <a:rPr lang="en-US" dirty="0" err="1"/>
              <a:t>treatmetns</a:t>
            </a:r>
            <a:endParaRPr lang="en-US" dirty="0"/>
          </a:p>
          <a:p>
            <a:pPr marL="171450" indent="-171450">
              <a:buFontTx/>
              <a:buChar char="-"/>
            </a:pPr>
            <a:r>
              <a:rPr lang="en-US" dirty="0"/>
              <a:t>One is the use of allosteric effectors to increase the o2 affinity of </a:t>
            </a:r>
            <a:r>
              <a:rPr lang="en-US" dirty="0" err="1"/>
              <a:t>hb</a:t>
            </a:r>
            <a:r>
              <a:rPr lang="en-US" dirty="0"/>
              <a:t> to prevent </a:t>
            </a:r>
            <a:r>
              <a:rPr lang="en-US" dirty="0" err="1"/>
              <a:t>rbc</a:t>
            </a:r>
            <a:r>
              <a:rPr lang="en-US" dirty="0"/>
              <a:t> sickling</a:t>
            </a:r>
          </a:p>
          <a:p>
            <a:pPr marL="171450" indent="-171450">
              <a:buFontTx/>
              <a:buChar char="-"/>
            </a:pPr>
            <a:r>
              <a:rPr lang="en-US" dirty="0"/>
              <a:t>Main candidates are aromatic aldehydes</a:t>
            </a:r>
          </a:p>
          <a:p>
            <a:pPr marL="171450" indent="-171450">
              <a:buFontTx/>
              <a:buChar char="-"/>
            </a:pPr>
            <a:r>
              <a:rPr lang="en-US" dirty="0"/>
              <a:t>Thy can form </a:t>
            </a:r>
            <a:r>
              <a:rPr lang="en-US" dirty="0" err="1"/>
              <a:t>shchiff</a:t>
            </a:r>
            <a:r>
              <a:rPr lang="en-US" dirty="0"/>
              <a:t>-base interactions w/ free n-terminal a </a:t>
            </a:r>
            <a:r>
              <a:rPr lang="en-US" dirty="0" err="1"/>
              <a:t>val</a:t>
            </a:r>
            <a:r>
              <a:rPr lang="en-US" dirty="0"/>
              <a:t> 1 to stabilize r-state and increase </a:t>
            </a:r>
            <a:r>
              <a:rPr lang="en-US" dirty="0" err="1"/>
              <a:t>hb</a:t>
            </a:r>
            <a:r>
              <a:rPr lang="en-US" dirty="0"/>
              <a:t> affinity for o2</a:t>
            </a:r>
          </a:p>
          <a:p>
            <a:pPr marL="171450" indent="-171450">
              <a:buFontTx/>
              <a:buChar char="-"/>
            </a:pPr>
            <a:r>
              <a:rPr lang="en-US" dirty="0"/>
              <a:t>Vanillin was one of the first</a:t>
            </a:r>
          </a:p>
          <a:p>
            <a:pPr marL="628650" lvl="1" indent="-171450">
              <a:buFontTx/>
              <a:buChar char="-"/>
            </a:pPr>
            <a:r>
              <a:rPr lang="en-US" dirty="0"/>
              <a:t>It was good in vitro</a:t>
            </a:r>
          </a:p>
          <a:p>
            <a:pPr marL="628650" lvl="1" indent="-171450">
              <a:buFontTx/>
              <a:buChar char="-"/>
            </a:pPr>
            <a:r>
              <a:rPr lang="en-US" dirty="0" err="1"/>
              <a:t>Nonbioavailible</a:t>
            </a:r>
            <a:r>
              <a:rPr lang="en-US" dirty="0"/>
              <a:t> in vivo </a:t>
            </a:r>
            <a:r>
              <a:rPr lang="en-US" dirty="0">
                <a:sym typeface="Wingdings" panose="05000000000000000000" pitchFamily="2" charset="2"/>
              </a:rPr>
              <a:t> not clinically viable</a:t>
            </a:r>
          </a:p>
          <a:p>
            <a:pPr marL="171450" lvl="0" indent="-171450">
              <a:buFontTx/>
              <a:buChar char="-"/>
            </a:pPr>
            <a:r>
              <a:rPr lang="en-US" dirty="0"/>
              <a:t>5-hmf</a:t>
            </a:r>
          </a:p>
          <a:p>
            <a:pPr marL="628650" lvl="1" indent="-171450">
              <a:buFontTx/>
              <a:buChar char="-"/>
            </a:pPr>
            <a:r>
              <a:rPr lang="en-US" dirty="0"/>
              <a:t>Has been studied in clinical trials</a:t>
            </a:r>
          </a:p>
          <a:p>
            <a:pPr marL="628650" lvl="1" indent="-171450">
              <a:buFontTx/>
              <a:buChar char="-"/>
            </a:pPr>
            <a:r>
              <a:rPr lang="en-US" dirty="0"/>
              <a:t>Is very </a:t>
            </a:r>
            <a:r>
              <a:rPr lang="en-US" dirty="0" err="1"/>
              <a:t>antisickling</a:t>
            </a:r>
            <a:endParaRPr lang="en-US" dirty="0"/>
          </a:p>
          <a:p>
            <a:pPr marL="628650" lvl="1" indent="-171450">
              <a:buFontTx/>
              <a:buChar char="-"/>
            </a:pPr>
            <a:r>
              <a:rPr lang="en-US" dirty="0"/>
              <a:t>Undergoes extreme metabolism of the reactive aldehyde group </a:t>
            </a:r>
            <a:r>
              <a:rPr lang="en-US" dirty="0">
                <a:sym typeface="Wingdings" panose="05000000000000000000" pitchFamily="2" charset="2"/>
              </a:rPr>
              <a:t> phase ii clinical trials were ended</a:t>
            </a:r>
            <a:endParaRPr lang="en-US" dirty="0"/>
          </a:p>
          <a:p>
            <a:pPr marL="628650" lvl="1"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17</a:t>
            </a:fld>
            <a:endParaRPr lang="en-US"/>
          </a:p>
        </p:txBody>
      </p:sp>
    </p:spTree>
    <p:extLst>
      <p:ext uri="{BB962C8B-B14F-4D97-AF65-F5344CB8AC3E}">
        <p14:creationId xmlns:p14="http://schemas.microsoft.com/office/powerpoint/2010/main" val="347875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STRUCTURES OF VANILLIN/5-HMF, formation of Schiff base, metabolism of 5/</a:t>
            </a:r>
            <a:r>
              <a:rPr lang="en-US" dirty="0" err="1"/>
              <a:t>hmf</a:t>
            </a:r>
            <a:r>
              <a:rPr lang="en-US" dirty="0"/>
              <a:t>]</a:t>
            </a:r>
          </a:p>
          <a:p>
            <a:endParaRPr lang="en-US" dirty="0"/>
          </a:p>
          <a:p>
            <a:r>
              <a:rPr lang="en-US" dirty="0"/>
              <a:t>there are several schools of thought on types of new </a:t>
            </a:r>
            <a:r>
              <a:rPr lang="en-US" dirty="0" err="1"/>
              <a:t>scd</a:t>
            </a:r>
            <a:r>
              <a:rPr lang="en-US" dirty="0"/>
              <a:t> </a:t>
            </a:r>
            <a:r>
              <a:rPr lang="en-US" dirty="0" err="1"/>
              <a:t>treatmetns</a:t>
            </a:r>
            <a:endParaRPr lang="en-US" dirty="0"/>
          </a:p>
          <a:p>
            <a:pPr marL="171450" indent="-171450">
              <a:buFontTx/>
              <a:buChar char="-"/>
            </a:pPr>
            <a:r>
              <a:rPr lang="en-US" dirty="0"/>
              <a:t>One is the use of allosteric effectors to increase the o2 affinity of </a:t>
            </a:r>
            <a:r>
              <a:rPr lang="en-US" dirty="0" err="1"/>
              <a:t>hb</a:t>
            </a:r>
            <a:r>
              <a:rPr lang="en-US" dirty="0"/>
              <a:t> to prevent </a:t>
            </a:r>
            <a:r>
              <a:rPr lang="en-US" dirty="0" err="1"/>
              <a:t>rbc</a:t>
            </a:r>
            <a:r>
              <a:rPr lang="en-US" dirty="0"/>
              <a:t> sickling</a:t>
            </a:r>
          </a:p>
          <a:p>
            <a:pPr marL="171450" indent="-171450">
              <a:buFontTx/>
              <a:buChar char="-"/>
            </a:pPr>
            <a:r>
              <a:rPr lang="en-US" dirty="0"/>
              <a:t>Main candidates are aromatic aldehydes</a:t>
            </a:r>
          </a:p>
          <a:p>
            <a:pPr marL="171450" indent="-171450">
              <a:buFontTx/>
              <a:buChar char="-"/>
            </a:pPr>
            <a:r>
              <a:rPr lang="en-US" dirty="0"/>
              <a:t>Thy can form </a:t>
            </a:r>
            <a:r>
              <a:rPr lang="en-US" dirty="0" err="1"/>
              <a:t>shchiff</a:t>
            </a:r>
            <a:r>
              <a:rPr lang="en-US" dirty="0"/>
              <a:t>-base interactions w/ free n-terminal a </a:t>
            </a:r>
            <a:r>
              <a:rPr lang="en-US" dirty="0" err="1"/>
              <a:t>val</a:t>
            </a:r>
            <a:r>
              <a:rPr lang="en-US" dirty="0"/>
              <a:t> 1 to stabilize r-state and increase </a:t>
            </a:r>
            <a:r>
              <a:rPr lang="en-US" dirty="0" err="1"/>
              <a:t>hb</a:t>
            </a:r>
            <a:r>
              <a:rPr lang="en-US" dirty="0"/>
              <a:t> affinity for o2</a:t>
            </a:r>
          </a:p>
          <a:p>
            <a:pPr marL="171450" indent="-171450">
              <a:buFontTx/>
              <a:buChar char="-"/>
            </a:pPr>
            <a:r>
              <a:rPr lang="en-US" dirty="0"/>
              <a:t>Vanillin was one of the first</a:t>
            </a:r>
          </a:p>
          <a:p>
            <a:pPr marL="628650" lvl="1" indent="-171450">
              <a:buFontTx/>
              <a:buChar char="-"/>
            </a:pPr>
            <a:r>
              <a:rPr lang="en-US" dirty="0"/>
              <a:t>It was good in vitro</a:t>
            </a:r>
          </a:p>
          <a:p>
            <a:pPr marL="628650" lvl="1" indent="-171450">
              <a:buFontTx/>
              <a:buChar char="-"/>
            </a:pPr>
            <a:r>
              <a:rPr lang="en-US" dirty="0" err="1"/>
              <a:t>Nonbioavailible</a:t>
            </a:r>
            <a:r>
              <a:rPr lang="en-US" dirty="0"/>
              <a:t> in vivo </a:t>
            </a:r>
            <a:r>
              <a:rPr lang="en-US" dirty="0">
                <a:sym typeface="Wingdings" panose="05000000000000000000" pitchFamily="2" charset="2"/>
              </a:rPr>
              <a:t> not clinically viable</a:t>
            </a:r>
          </a:p>
          <a:p>
            <a:pPr marL="171450" lvl="0" indent="-171450">
              <a:buFontTx/>
              <a:buChar char="-"/>
            </a:pPr>
            <a:r>
              <a:rPr lang="en-US" dirty="0"/>
              <a:t>5-hmf</a:t>
            </a:r>
          </a:p>
          <a:p>
            <a:pPr marL="628650" lvl="1" indent="-171450">
              <a:buFontTx/>
              <a:buChar char="-"/>
            </a:pPr>
            <a:r>
              <a:rPr lang="en-US" dirty="0"/>
              <a:t>Has been studied in clinical trials</a:t>
            </a:r>
          </a:p>
          <a:p>
            <a:pPr marL="628650" lvl="1" indent="-171450">
              <a:buFontTx/>
              <a:buChar char="-"/>
            </a:pPr>
            <a:r>
              <a:rPr lang="en-US" dirty="0"/>
              <a:t>Is very </a:t>
            </a:r>
            <a:r>
              <a:rPr lang="en-US" dirty="0" err="1"/>
              <a:t>antisickling</a:t>
            </a:r>
            <a:endParaRPr lang="en-US" dirty="0"/>
          </a:p>
          <a:p>
            <a:pPr marL="628650" lvl="1" indent="-171450">
              <a:buFontTx/>
              <a:buChar char="-"/>
            </a:pPr>
            <a:r>
              <a:rPr lang="en-US" dirty="0"/>
              <a:t>Undergoes extreme metabolism of the reactive aldehyde group </a:t>
            </a:r>
            <a:r>
              <a:rPr lang="en-US" dirty="0">
                <a:sym typeface="Wingdings" panose="05000000000000000000" pitchFamily="2" charset="2"/>
              </a:rPr>
              <a:t> phase ii clinical trials were ended</a:t>
            </a:r>
            <a:endParaRPr lang="en-US" dirty="0"/>
          </a:p>
          <a:p>
            <a:pPr marL="628650" lvl="1"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18</a:t>
            </a:fld>
            <a:endParaRPr lang="en-US"/>
          </a:p>
        </p:txBody>
      </p:sp>
    </p:spTree>
    <p:extLst>
      <p:ext uri="{BB962C8B-B14F-4D97-AF65-F5344CB8AC3E}">
        <p14:creationId xmlns:p14="http://schemas.microsoft.com/office/powerpoint/2010/main" val="30326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My proposal is to study these 5 aromatic aldehydes</a:t>
            </a:r>
          </a:p>
          <a:p>
            <a:pPr marL="171450" indent="-171450">
              <a:buFontTx/>
              <a:buChar char="-"/>
            </a:pPr>
            <a:r>
              <a:rPr lang="en-US" dirty="0"/>
              <a:t>Hopefully we can develop aromatic aldehydes that don’t just exhibit </a:t>
            </a:r>
            <a:r>
              <a:rPr lang="en-US" dirty="0" err="1"/>
              <a:t>antisickling</a:t>
            </a:r>
            <a:r>
              <a:rPr lang="en-US" dirty="0"/>
              <a:t> effects but are also stable from metabolism</a:t>
            </a:r>
          </a:p>
          <a:p>
            <a:pPr marL="171450" indent="-171450">
              <a:buFontTx/>
              <a:buChar char="-"/>
            </a:pPr>
            <a:r>
              <a:rPr lang="en-US" dirty="0"/>
              <a:t>Will use p50 to study this</a:t>
            </a:r>
          </a:p>
          <a:p>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20</a:t>
            </a:fld>
            <a:endParaRPr lang="en-US"/>
          </a:p>
        </p:txBody>
      </p:sp>
    </p:spTree>
    <p:extLst>
      <p:ext uri="{BB962C8B-B14F-4D97-AF65-F5344CB8AC3E}">
        <p14:creationId xmlns:p14="http://schemas.microsoft.com/office/powerpoint/2010/main" val="50782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a:t>
            </a:r>
            <a:r>
              <a:rPr lang="en-US" dirty="0" err="1"/>
              <a:t>oec</a:t>
            </a:r>
            <a:r>
              <a:rPr lang="en-US" dirty="0"/>
              <a:t> curve again]</a:t>
            </a:r>
          </a:p>
          <a:p>
            <a:endParaRPr lang="en-US" dirty="0"/>
          </a:p>
          <a:p>
            <a:pPr marL="171450" indent="-171450">
              <a:buFontTx/>
              <a:buChar char="-"/>
            </a:pPr>
            <a:r>
              <a:rPr lang="en-US" dirty="0"/>
              <a:t>Test the shift in the </a:t>
            </a:r>
            <a:r>
              <a:rPr lang="en-US" dirty="0" err="1"/>
              <a:t>oec</a:t>
            </a:r>
            <a:r>
              <a:rPr lang="en-US" dirty="0"/>
              <a:t> of the aromatic aldehyde allosteric effectors</a:t>
            </a:r>
          </a:p>
          <a:p>
            <a:pPr marL="171450" indent="-171450">
              <a:buFontTx/>
              <a:buChar char="-"/>
            </a:pPr>
            <a:r>
              <a:rPr lang="en-US" dirty="0"/>
              <a:t>The figure shows the left and right shift of the </a:t>
            </a:r>
            <a:r>
              <a:rPr lang="en-US" dirty="0" err="1"/>
              <a:t>oec</a:t>
            </a:r>
            <a:r>
              <a:rPr lang="en-US" dirty="0"/>
              <a:t> curve and the resulting p50 values</a:t>
            </a:r>
          </a:p>
          <a:p>
            <a:pPr marL="628650" lvl="1" indent="-171450">
              <a:buFontTx/>
              <a:buChar char="-"/>
            </a:pPr>
            <a:r>
              <a:rPr lang="en-US" dirty="0"/>
              <a:t>This can be influenced by effector binding</a:t>
            </a:r>
          </a:p>
          <a:p>
            <a:pPr marL="628650" lvl="1" indent="-171450">
              <a:buFontTx/>
              <a:buChar char="-"/>
            </a:pPr>
            <a:r>
              <a:rPr lang="en-US" dirty="0"/>
              <a:t>If the effector binds to </a:t>
            </a:r>
            <a:r>
              <a:rPr lang="en-US" dirty="0" err="1"/>
              <a:t>hb</a:t>
            </a:r>
            <a:r>
              <a:rPr lang="en-US" dirty="0"/>
              <a:t> and promotes o2 affinity (r-state), p50 will decrease and </a:t>
            </a:r>
            <a:r>
              <a:rPr lang="en-US" dirty="0" err="1"/>
              <a:t>oec</a:t>
            </a:r>
            <a:r>
              <a:rPr lang="en-US" dirty="0"/>
              <a:t> is shifted left</a:t>
            </a:r>
          </a:p>
          <a:p>
            <a:pPr marL="628650" lvl="1" indent="-171450">
              <a:buFontTx/>
              <a:buChar char="-"/>
            </a:pPr>
            <a:r>
              <a:rPr lang="en-US" dirty="0"/>
              <a:t>If the effector binds to </a:t>
            </a:r>
            <a:r>
              <a:rPr lang="en-US" dirty="0" err="1"/>
              <a:t>hb</a:t>
            </a:r>
            <a:r>
              <a:rPr lang="en-US" dirty="0"/>
              <a:t> and inhibits o2 (t-state), p50 will increase and </a:t>
            </a:r>
            <a:r>
              <a:rPr lang="en-US" dirty="0" err="1"/>
              <a:t>oec</a:t>
            </a:r>
            <a:r>
              <a:rPr lang="en-US" dirty="0"/>
              <a:t> is shifted right</a:t>
            </a:r>
          </a:p>
          <a:p>
            <a:pPr marL="171450" lvl="0" indent="-171450">
              <a:buFontTx/>
              <a:buChar char="-"/>
            </a:pPr>
            <a:r>
              <a:rPr lang="en-US" dirty="0"/>
              <a:t>The direction and magnitude of the shift depends on the structure/binding properties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degree of change from the normal p50, directly correlates to the degree of inhibition</a:t>
            </a:r>
          </a:p>
          <a:p>
            <a:pPr marL="171450" lvl="0" indent="-171450">
              <a:buFontTx/>
              <a:buChar char="-"/>
            </a:pPr>
            <a:r>
              <a:rPr lang="en-US" dirty="0"/>
              <a:t>By measuring the p50 of the allosteric </a:t>
            </a:r>
            <a:r>
              <a:rPr lang="en-US" dirty="0" err="1"/>
              <a:t>hb</a:t>
            </a:r>
            <a:r>
              <a:rPr lang="en-US" dirty="0"/>
              <a:t>-effector complex we can measure the direction and magnitude of the shift</a:t>
            </a:r>
          </a:p>
          <a:p>
            <a:pPr marL="171450" lvl="0" indent="-171450">
              <a:buFontTx/>
              <a:buChar char="-"/>
            </a:pPr>
            <a:r>
              <a:rPr lang="en-US" dirty="0"/>
              <a:t>The procedure will follow the procedures listed in Deshpande T, et al (2018)</a:t>
            </a:r>
          </a:p>
        </p:txBody>
      </p:sp>
      <p:sp>
        <p:nvSpPr>
          <p:cNvPr id="4" name="Slide Number Placeholder 3"/>
          <p:cNvSpPr>
            <a:spLocks noGrp="1"/>
          </p:cNvSpPr>
          <p:nvPr>
            <p:ph type="sldNum" sz="quarter" idx="5"/>
          </p:nvPr>
        </p:nvSpPr>
        <p:spPr/>
        <p:txBody>
          <a:bodyPr/>
          <a:lstStyle/>
          <a:p>
            <a:fld id="{BBB58474-2400-4A70-A3AC-E0E5FF4F40BA}" type="slidenum">
              <a:rPr lang="en-US" smtClean="0"/>
              <a:t>21</a:t>
            </a:fld>
            <a:endParaRPr lang="en-US"/>
          </a:p>
        </p:txBody>
      </p:sp>
    </p:spTree>
    <p:extLst>
      <p:ext uri="{BB962C8B-B14F-4D97-AF65-F5344CB8AC3E}">
        <p14:creationId xmlns:p14="http://schemas.microsoft.com/office/powerpoint/2010/main" val="79141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“Fuckin Hb”</a:t>
            </a:r>
          </a:p>
          <a:p>
            <a:endParaRPr lang="en-US" dirty="0"/>
          </a:p>
          <a:p>
            <a:r>
              <a:rPr lang="en-US" dirty="0"/>
              <a:t>[FIGURE: </a:t>
            </a:r>
            <a:r>
              <a:rPr lang="en-US" dirty="0" err="1"/>
              <a:t>PDB</a:t>
            </a:r>
            <a:r>
              <a:rPr lang="en-US" dirty="0"/>
              <a:t> IMAGE OF HB, p50 graph]</a:t>
            </a:r>
          </a:p>
          <a:p>
            <a:endParaRPr lang="en-US" dirty="0"/>
          </a:p>
          <a:p>
            <a:pPr marL="171450" indent="-171450">
              <a:buFontTx/>
              <a:buChar char="-"/>
            </a:pPr>
            <a:r>
              <a:rPr lang="en-US" dirty="0"/>
              <a:t>Disease is caused by a single point mutation in the </a:t>
            </a:r>
            <a:r>
              <a:rPr lang="en-US" dirty="0" err="1"/>
              <a:t>proien</a:t>
            </a:r>
            <a:r>
              <a:rPr lang="en-US" dirty="0"/>
              <a:t> Hb</a:t>
            </a:r>
          </a:p>
          <a:p>
            <a:pPr marL="171450" indent="-171450">
              <a:buFontTx/>
              <a:buChar char="-"/>
            </a:pPr>
            <a:r>
              <a:rPr lang="en-US" dirty="0"/>
              <a:t>Hb is a quaternary allosteric protein consisting of four subunits (a1, b1, a2, b2) and contain a prosthetic heme group (w/ iron)</a:t>
            </a:r>
          </a:p>
          <a:p>
            <a:pPr marL="628650" lvl="1" indent="-171450">
              <a:buFontTx/>
              <a:buChar char="-"/>
            </a:pPr>
            <a:r>
              <a:rPr lang="en-US" dirty="0"/>
              <a:t>Four subunits are arranged around </a:t>
            </a:r>
            <a:r>
              <a:rPr lang="en-US" dirty="0" err="1"/>
              <a:t>eachother</a:t>
            </a:r>
            <a:r>
              <a:rPr lang="en-US" dirty="0"/>
              <a:t> to form a large </a:t>
            </a:r>
            <a:r>
              <a:rPr lang="en-US" dirty="0" err="1"/>
              <a:t>cenetarl</a:t>
            </a:r>
            <a:r>
              <a:rPr lang="en-US" dirty="0"/>
              <a:t> water cavity where O2 binds </a:t>
            </a:r>
          </a:p>
          <a:p>
            <a:pPr marL="628650" lvl="1" indent="-171450">
              <a:buFontTx/>
              <a:buChar char="-"/>
            </a:pPr>
            <a:r>
              <a:rPr lang="en-US" dirty="0"/>
              <a:t>The primary function of Hb is to transport O2 from the lungs to the tissues</a:t>
            </a:r>
          </a:p>
          <a:p>
            <a:pPr marL="628650" lvl="1" indent="-171450">
              <a:buFontTx/>
              <a:buChar char="-"/>
            </a:pPr>
            <a:r>
              <a:rPr lang="en-US" dirty="0"/>
              <a:t>This can be measured by an oxygen equilibrium curve which plots the percent </a:t>
            </a:r>
            <a:r>
              <a:rPr lang="en-US" dirty="0" err="1"/>
              <a:t>hb</a:t>
            </a:r>
            <a:r>
              <a:rPr lang="en-US" dirty="0"/>
              <a:t> saturation vs the po2</a:t>
            </a:r>
          </a:p>
          <a:p>
            <a:pPr marL="1085850" lvl="2" indent="-171450">
              <a:buFontTx/>
              <a:buChar char="-"/>
            </a:pPr>
            <a:r>
              <a:rPr lang="en-US" dirty="0"/>
              <a:t>The po2 at 50% </a:t>
            </a:r>
            <a:r>
              <a:rPr lang="en-US" dirty="0" err="1"/>
              <a:t>hb</a:t>
            </a:r>
            <a:r>
              <a:rPr lang="en-US" dirty="0"/>
              <a:t> saturation can be used to measure o2 affinity for </a:t>
            </a:r>
            <a:r>
              <a:rPr lang="en-US" dirty="0" err="1"/>
              <a:t>hb</a:t>
            </a: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3</a:t>
            </a:fld>
            <a:endParaRPr lang="en-US"/>
          </a:p>
        </p:txBody>
      </p:sp>
    </p:spTree>
    <p:extLst>
      <p:ext uri="{BB962C8B-B14F-4D97-AF65-F5344CB8AC3E}">
        <p14:creationId xmlns:p14="http://schemas.microsoft.com/office/powerpoint/2010/main" val="2008340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Suspending normal whole blood in buffer w/ serum and incubating under normal room air to form Hb-effector complexes</a:t>
            </a:r>
          </a:p>
          <a:p>
            <a:pPr marL="171450" indent="-171450">
              <a:buFontTx/>
              <a:buChar char="-"/>
            </a:pPr>
            <a:r>
              <a:rPr lang="en-US" dirty="0"/>
              <a:t>This is then transferred to incubate under hypoxic (low o2) conditions</a:t>
            </a:r>
          </a:p>
          <a:p>
            <a:pPr marL="171450" indent="-171450">
              <a:buFontTx/>
              <a:buChar char="-"/>
            </a:pPr>
            <a:r>
              <a:rPr lang="en-US" dirty="0"/>
              <a:t>Then this will be washed and 2% glutaraldehyde will be added to </a:t>
            </a:r>
            <a:r>
              <a:rPr lang="en-US" dirty="0" err="1"/>
              <a:t>shiff</a:t>
            </a:r>
            <a:r>
              <a:rPr lang="en-US" dirty="0"/>
              <a:t>-base </a:t>
            </a:r>
            <a:r>
              <a:rPr lang="en-US" dirty="0" err="1"/>
              <a:t>raction</a:t>
            </a:r>
            <a:r>
              <a:rPr lang="en-US" dirty="0"/>
              <a:t>, fix the Schiff base adducts, and reduce the free reactive aldehydes </a:t>
            </a:r>
          </a:p>
          <a:p>
            <a:pPr marL="171450" indent="-171450">
              <a:buFontTx/>
              <a:buChar char="-"/>
            </a:pPr>
            <a:r>
              <a:rPr lang="en-US" dirty="0"/>
              <a:t>Lastly, a control </a:t>
            </a:r>
            <a:r>
              <a:rPr lang="en-US" dirty="0" err="1"/>
              <a:t>soln</a:t>
            </a:r>
            <a:r>
              <a:rPr lang="en-US" dirty="0"/>
              <a:t> will also be set up, with equal parts Hb and buffer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22</a:t>
            </a:fld>
            <a:endParaRPr lang="en-US"/>
          </a:p>
        </p:txBody>
      </p:sp>
    </p:spTree>
    <p:extLst>
      <p:ext uri="{BB962C8B-B14F-4D97-AF65-F5344CB8AC3E}">
        <p14:creationId xmlns:p14="http://schemas.microsoft.com/office/powerpoint/2010/main" val="58436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r>
              <a:rPr lang="en-US" dirty="0" err="1"/>
              <a:t>Oec</a:t>
            </a:r>
            <a:r>
              <a:rPr lang="en-US" dirty="0"/>
              <a:t> studies will be conducted with </a:t>
            </a:r>
            <a:r>
              <a:rPr lang="en-US" dirty="0" err="1"/>
              <a:t>aloquat</a:t>
            </a:r>
            <a:r>
              <a:rPr lang="en-US" dirty="0"/>
              <a:t> samples of Hb-effector </a:t>
            </a:r>
            <a:r>
              <a:rPr lang="en-US" dirty="0" err="1"/>
              <a:t>aducts</a:t>
            </a:r>
            <a:endParaRPr lang="en-US" dirty="0"/>
          </a:p>
          <a:p>
            <a:pPr marL="171450" indent="-171450">
              <a:buFontTx/>
              <a:buChar char="-"/>
            </a:pPr>
            <a:r>
              <a:rPr lang="en-US" dirty="0"/>
              <a:t>Lysates will be resuspended in buffer and subjected to analysis using a </a:t>
            </a:r>
            <a:r>
              <a:rPr lang="en-US" dirty="0" err="1"/>
              <a:t>HEMOX</a:t>
            </a:r>
            <a:r>
              <a:rPr lang="en-US" dirty="0"/>
              <a:t> analyzer to assess the shifts in </a:t>
            </a:r>
            <a:r>
              <a:rPr lang="en-US" dirty="0" err="1"/>
              <a:t>OEC</a:t>
            </a:r>
            <a:r>
              <a:rPr lang="en-US" dirty="0"/>
              <a:t> or P50 values</a:t>
            </a:r>
          </a:p>
          <a:p>
            <a:pPr marL="628650" lvl="1" indent="-171450">
              <a:buFontTx/>
              <a:buChar char="-"/>
            </a:pPr>
            <a:r>
              <a:rPr lang="en-US" dirty="0" err="1"/>
              <a:t>Hemox</a:t>
            </a:r>
            <a:r>
              <a:rPr lang="en-US" dirty="0"/>
              <a:t> analyzer uses dual wavelength spectrophotometry for the measurement of the optical properties of </a:t>
            </a:r>
            <a:r>
              <a:rPr lang="en-US" dirty="0" err="1"/>
              <a:t>hb</a:t>
            </a:r>
            <a:r>
              <a:rPr lang="en-US" dirty="0"/>
              <a:t> for measuring the o2 partial pressure in </a:t>
            </a:r>
            <a:r>
              <a:rPr lang="en-US" dirty="0" err="1"/>
              <a:t>mmHG</a:t>
            </a:r>
            <a:endParaRPr lang="en-US" dirty="0"/>
          </a:p>
          <a:p>
            <a:pPr marL="628650" lvl="1" indent="-171450">
              <a:buFontTx/>
              <a:buChar char="-"/>
            </a:pPr>
            <a:r>
              <a:rPr lang="en-US" dirty="0"/>
              <a:t>This method uses two separate wavelengths of radiation and passes them through the specimen (in this </a:t>
            </a:r>
            <a:r>
              <a:rPr lang="en-US" dirty="0" err="1"/>
              <a:t>canse</a:t>
            </a:r>
            <a:r>
              <a:rPr lang="en-US" dirty="0"/>
              <a:t> an aliquot of blood with liganded Hb-effectors) </a:t>
            </a:r>
          </a:p>
          <a:p>
            <a:pPr marL="171450" indent="-171450">
              <a:buFontTx/>
              <a:buChar char="-"/>
            </a:pPr>
            <a:r>
              <a:rPr lang="en-US" dirty="0"/>
              <a:t>The degree of shift of p50 will be expressed as the percent fraction of control samples</a:t>
            </a:r>
          </a:p>
        </p:txBody>
      </p:sp>
      <p:sp>
        <p:nvSpPr>
          <p:cNvPr id="4" name="Slide Number Placeholder 3"/>
          <p:cNvSpPr>
            <a:spLocks noGrp="1"/>
          </p:cNvSpPr>
          <p:nvPr>
            <p:ph type="sldNum" sz="quarter" idx="5"/>
          </p:nvPr>
        </p:nvSpPr>
        <p:spPr/>
        <p:txBody>
          <a:bodyPr/>
          <a:lstStyle/>
          <a:p>
            <a:fld id="{BBB58474-2400-4A70-A3AC-E0E5FF4F40BA}" type="slidenum">
              <a:rPr lang="en-US" smtClean="0"/>
              <a:t>23</a:t>
            </a:fld>
            <a:endParaRPr lang="en-US"/>
          </a:p>
        </p:txBody>
      </p:sp>
    </p:spTree>
    <p:extLst>
      <p:ext uri="{BB962C8B-B14F-4D97-AF65-F5344CB8AC3E}">
        <p14:creationId xmlns:p14="http://schemas.microsoft.com/office/powerpoint/2010/main" val="269020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a:t>
            </a:r>
            <a:r>
              <a:rPr lang="en-US" dirty="0" err="1"/>
              <a:t>oec</a:t>
            </a:r>
            <a:r>
              <a:rPr lang="en-US" dirty="0"/>
              <a:t> curve)</a:t>
            </a:r>
          </a:p>
          <a:p>
            <a:pPr marL="171450" indent="-171450">
              <a:buFontTx/>
              <a:buChar char="-"/>
            </a:pPr>
            <a:r>
              <a:rPr lang="en-US" dirty="0"/>
              <a:t>p50 value of an </a:t>
            </a:r>
            <a:r>
              <a:rPr lang="en-US" dirty="0" err="1"/>
              <a:t>hb</a:t>
            </a:r>
            <a:r>
              <a:rPr lang="en-US" dirty="0"/>
              <a:t>-effector can tell us its potential </a:t>
            </a:r>
            <a:r>
              <a:rPr lang="en-US" dirty="0" err="1"/>
              <a:t>antisickling</a:t>
            </a:r>
            <a:r>
              <a:rPr lang="en-US" dirty="0"/>
              <a:t> activities</a:t>
            </a:r>
          </a:p>
          <a:p>
            <a:pPr marL="171450" indent="-171450">
              <a:buFontTx/>
              <a:buChar char="-"/>
            </a:pPr>
            <a:r>
              <a:rPr lang="en-US" dirty="0"/>
              <a:t>If it has a lower p50 this means for the amount of </a:t>
            </a:r>
            <a:r>
              <a:rPr lang="en-US" dirty="0" err="1"/>
              <a:t>hb</a:t>
            </a:r>
            <a:r>
              <a:rPr lang="en-US" dirty="0"/>
              <a:t> in the </a:t>
            </a:r>
            <a:r>
              <a:rPr lang="en-US" dirty="0" err="1"/>
              <a:t>soln</a:t>
            </a:r>
            <a:r>
              <a:rPr lang="en-US" dirty="0"/>
              <a:t> more o2 is bound to </a:t>
            </a:r>
            <a:r>
              <a:rPr lang="en-US" dirty="0" err="1"/>
              <a:t>hb</a:t>
            </a:r>
            <a:r>
              <a:rPr lang="en-US" dirty="0"/>
              <a:t> (and therefore po2 Is lower) than is not </a:t>
            </a:r>
            <a:r>
              <a:rPr lang="en-US" dirty="0">
                <a:sym typeface="Wingdings" panose="05000000000000000000" pitchFamily="2" charset="2"/>
              </a:rPr>
              <a:t> there will be a left shift in the p50 value</a:t>
            </a:r>
          </a:p>
          <a:p>
            <a:pPr marL="628650" lvl="1" indent="-171450">
              <a:buFontTx/>
              <a:buChar char="-"/>
            </a:pPr>
            <a:r>
              <a:rPr lang="en-US" dirty="0">
                <a:sym typeface="Wingdings" panose="05000000000000000000" pitchFamily="2" charset="2"/>
              </a:rPr>
              <a:t>This means the </a:t>
            </a:r>
            <a:r>
              <a:rPr lang="en-US" dirty="0" err="1">
                <a:sym typeface="Wingdings" panose="05000000000000000000" pitchFamily="2" charset="2"/>
              </a:rPr>
              <a:t>hb</a:t>
            </a:r>
            <a:r>
              <a:rPr lang="en-US" dirty="0">
                <a:sym typeface="Wingdings" panose="05000000000000000000" pitchFamily="2" charset="2"/>
              </a:rPr>
              <a:t>-effector complex has a high o2 affinity (transition into R-state) and therefore high </a:t>
            </a:r>
            <a:r>
              <a:rPr lang="en-US" dirty="0" err="1">
                <a:sym typeface="Wingdings" panose="05000000000000000000" pitchFamily="2" charset="2"/>
              </a:rPr>
              <a:t>antisickling</a:t>
            </a:r>
            <a:r>
              <a:rPr lang="en-US" dirty="0">
                <a:sym typeface="Wingdings" panose="05000000000000000000" pitchFamily="2" charset="2"/>
              </a:rPr>
              <a:t> activity</a:t>
            </a:r>
          </a:p>
          <a:p>
            <a:pPr marL="171450" lvl="0" indent="-171450">
              <a:buFontTx/>
              <a:buChar char="-"/>
            </a:pPr>
            <a:r>
              <a:rPr lang="en-US" dirty="0">
                <a:sym typeface="Wingdings" panose="05000000000000000000" pitchFamily="2" charset="2"/>
              </a:rPr>
              <a:t>This is the desired outcome</a:t>
            </a:r>
          </a:p>
          <a:p>
            <a:pPr marL="171450" lvl="0" indent="-171450">
              <a:buFontTx/>
              <a:buChar char="-"/>
            </a:pPr>
            <a:endParaRPr lang="en-US" dirty="0">
              <a:sym typeface="Wingdings" panose="05000000000000000000" pitchFamily="2" charset="2"/>
            </a:endParaRPr>
          </a:p>
          <a:p>
            <a:pPr marL="171450" lvl="0" indent="-171450">
              <a:buFontTx/>
              <a:buChar char="-"/>
            </a:pPr>
            <a:r>
              <a:rPr lang="en-US" dirty="0">
                <a:sym typeface="Wingdings" panose="05000000000000000000" pitchFamily="2" charset="2"/>
              </a:rPr>
              <a:t>It is possible that the opposite can happen and the drug (still binds in the free nitrogen of a 1val) can promote the T-state and lower the oxygen affinity moving the curve to the right</a:t>
            </a:r>
          </a:p>
          <a:p>
            <a:pPr marL="628650" lvl="1" indent="-171450">
              <a:buFontTx/>
              <a:buChar char="-"/>
            </a:pPr>
            <a:r>
              <a:rPr lang="en-US" dirty="0">
                <a:sym typeface="Wingdings" panose="05000000000000000000" pitchFamily="2" charset="2"/>
              </a:rPr>
              <a:t>This can happen if there is a carboxyl group on the same ring as the aldehyde, the carboxyl interacts with the a 141 </a:t>
            </a:r>
            <a:r>
              <a:rPr lang="en-US" dirty="0" err="1">
                <a:sym typeface="Wingdings" panose="05000000000000000000" pitchFamily="2" charset="2"/>
              </a:rPr>
              <a:t>arg</a:t>
            </a:r>
            <a:r>
              <a:rPr lang="en-US" dirty="0">
                <a:sym typeface="Wingdings" panose="05000000000000000000" pitchFamily="2" charset="2"/>
              </a:rPr>
              <a:t> of the same subunit and promotes the t0-state</a:t>
            </a:r>
          </a:p>
          <a:p>
            <a:pPr marL="628650" lvl="1" indent="-171450">
              <a:buFontTx/>
              <a:buChar char="-"/>
            </a:pPr>
            <a:r>
              <a:rPr lang="en-US" dirty="0">
                <a:sym typeface="Wingdings" panose="05000000000000000000" pitchFamily="2" charset="2"/>
              </a:rPr>
              <a:t>None of the propose compounds have a carboxyl group on the aldehyde ring</a:t>
            </a:r>
          </a:p>
          <a:p>
            <a:pPr marL="171450" lvl="0" indent="-171450">
              <a:buFontTx/>
              <a:buChar char="-"/>
            </a:pPr>
            <a:r>
              <a:rPr lang="en-US" dirty="0">
                <a:sym typeface="Wingdings" panose="05000000000000000000" pitchFamily="2" charset="2"/>
              </a:rPr>
              <a:t>Its possible that these will not be strong enough at </a:t>
            </a:r>
            <a:r>
              <a:rPr lang="en-US" dirty="0" err="1">
                <a:sym typeface="Wingdings" panose="05000000000000000000" pitchFamily="2" charset="2"/>
              </a:rPr>
              <a:t>antisickling</a:t>
            </a:r>
            <a:endParaRPr lang="en-US" dirty="0"/>
          </a:p>
          <a:p>
            <a:pPr marL="171450" lvl="0" indent="-171450">
              <a:buFontTx/>
              <a:buChar char="-"/>
            </a:pP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BBB58474-2400-4A70-A3AC-E0E5FF4F40BA}" type="slidenum">
              <a:rPr lang="en-US" smtClean="0"/>
              <a:t>24</a:t>
            </a:fld>
            <a:endParaRPr lang="en-US"/>
          </a:p>
        </p:txBody>
      </p:sp>
    </p:spTree>
    <p:extLst>
      <p:ext uri="{BB962C8B-B14F-4D97-AF65-F5344CB8AC3E}">
        <p14:creationId xmlns:p14="http://schemas.microsoft.com/office/powerpoint/2010/main" val="3199983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a:t>
            </a:r>
            <a:r>
              <a:rPr lang="en-US" dirty="0" err="1"/>
              <a:t>oec</a:t>
            </a:r>
            <a:r>
              <a:rPr lang="en-US" dirty="0"/>
              <a:t> curve)</a:t>
            </a:r>
          </a:p>
          <a:p>
            <a:pPr marL="171450" indent="-171450">
              <a:buFontTx/>
              <a:buChar char="-"/>
            </a:pPr>
            <a:r>
              <a:rPr lang="en-US" dirty="0"/>
              <a:t>p50 value of an </a:t>
            </a:r>
            <a:r>
              <a:rPr lang="en-US" dirty="0" err="1"/>
              <a:t>hb</a:t>
            </a:r>
            <a:r>
              <a:rPr lang="en-US" dirty="0"/>
              <a:t>-effector can tell us its potential </a:t>
            </a:r>
            <a:r>
              <a:rPr lang="en-US" dirty="0" err="1"/>
              <a:t>antisickling</a:t>
            </a:r>
            <a:r>
              <a:rPr lang="en-US" dirty="0"/>
              <a:t> activities</a:t>
            </a:r>
          </a:p>
          <a:p>
            <a:pPr marL="171450" indent="-171450">
              <a:buFontTx/>
              <a:buChar char="-"/>
            </a:pPr>
            <a:r>
              <a:rPr lang="en-US" dirty="0"/>
              <a:t>If it has a lower p50 this means for the amount of </a:t>
            </a:r>
            <a:r>
              <a:rPr lang="en-US" dirty="0" err="1"/>
              <a:t>hb</a:t>
            </a:r>
            <a:r>
              <a:rPr lang="en-US" dirty="0"/>
              <a:t> in the </a:t>
            </a:r>
            <a:r>
              <a:rPr lang="en-US" dirty="0" err="1"/>
              <a:t>soln</a:t>
            </a:r>
            <a:r>
              <a:rPr lang="en-US" dirty="0"/>
              <a:t> more o2 is bound to </a:t>
            </a:r>
            <a:r>
              <a:rPr lang="en-US" dirty="0" err="1"/>
              <a:t>hb</a:t>
            </a:r>
            <a:r>
              <a:rPr lang="en-US" dirty="0"/>
              <a:t> (and therefore po2 Is lower) than is not </a:t>
            </a:r>
            <a:r>
              <a:rPr lang="en-US" dirty="0">
                <a:sym typeface="Wingdings" panose="05000000000000000000" pitchFamily="2" charset="2"/>
              </a:rPr>
              <a:t> there will be a left shift in the p50 value</a:t>
            </a:r>
          </a:p>
          <a:p>
            <a:pPr marL="628650" lvl="1" indent="-171450">
              <a:buFontTx/>
              <a:buChar char="-"/>
            </a:pPr>
            <a:r>
              <a:rPr lang="en-US" dirty="0">
                <a:sym typeface="Wingdings" panose="05000000000000000000" pitchFamily="2" charset="2"/>
              </a:rPr>
              <a:t>This means the </a:t>
            </a:r>
            <a:r>
              <a:rPr lang="en-US" dirty="0" err="1">
                <a:sym typeface="Wingdings" panose="05000000000000000000" pitchFamily="2" charset="2"/>
              </a:rPr>
              <a:t>hb</a:t>
            </a:r>
            <a:r>
              <a:rPr lang="en-US" dirty="0">
                <a:sym typeface="Wingdings" panose="05000000000000000000" pitchFamily="2" charset="2"/>
              </a:rPr>
              <a:t>-effector complex has a high o2 affinity (transition into R-state) and therefore high </a:t>
            </a:r>
            <a:r>
              <a:rPr lang="en-US" dirty="0" err="1">
                <a:sym typeface="Wingdings" panose="05000000000000000000" pitchFamily="2" charset="2"/>
              </a:rPr>
              <a:t>antisickling</a:t>
            </a:r>
            <a:r>
              <a:rPr lang="en-US" dirty="0">
                <a:sym typeface="Wingdings" panose="05000000000000000000" pitchFamily="2" charset="2"/>
              </a:rPr>
              <a:t> activity</a:t>
            </a:r>
          </a:p>
          <a:p>
            <a:pPr marL="171450" lvl="0" indent="-171450">
              <a:buFontTx/>
              <a:buChar char="-"/>
            </a:pPr>
            <a:r>
              <a:rPr lang="en-US" dirty="0">
                <a:sym typeface="Wingdings" panose="05000000000000000000" pitchFamily="2" charset="2"/>
              </a:rPr>
              <a:t>This is the desired outcome</a:t>
            </a:r>
          </a:p>
          <a:p>
            <a:pPr marL="171450" lvl="0" indent="-171450">
              <a:buFontTx/>
              <a:buChar char="-"/>
            </a:pPr>
            <a:endParaRPr lang="en-US" dirty="0">
              <a:sym typeface="Wingdings" panose="05000000000000000000" pitchFamily="2" charset="2"/>
            </a:endParaRPr>
          </a:p>
          <a:p>
            <a:pPr marL="171450" lvl="0" indent="-171450">
              <a:buFontTx/>
              <a:buChar char="-"/>
            </a:pPr>
            <a:r>
              <a:rPr lang="en-US" dirty="0">
                <a:sym typeface="Wingdings" panose="05000000000000000000" pitchFamily="2" charset="2"/>
              </a:rPr>
              <a:t>It is possible that the opposite can happen and the drug (still binds in the free nitrogen of a 1val) can promote the T-state and lower the oxygen affinity moving the curve to the right</a:t>
            </a:r>
          </a:p>
          <a:p>
            <a:pPr marL="628650" lvl="1" indent="-171450">
              <a:buFontTx/>
              <a:buChar char="-"/>
            </a:pPr>
            <a:r>
              <a:rPr lang="en-US" dirty="0">
                <a:sym typeface="Wingdings" panose="05000000000000000000" pitchFamily="2" charset="2"/>
              </a:rPr>
              <a:t>This can happen if there is a carboxyl group on the same ring as the aldehyde, the carboxyl interacts with the a 141 </a:t>
            </a:r>
            <a:r>
              <a:rPr lang="en-US" dirty="0" err="1">
                <a:sym typeface="Wingdings" panose="05000000000000000000" pitchFamily="2" charset="2"/>
              </a:rPr>
              <a:t>arg</a:t>
            </a:r>
            <a:r>
              <a:rPr lang="en-US" dirty="0">
                <a:sym typeface="Wingdings" panose="05000000000000000000" pitchFamily="2" charset="2"/>
              </a:rPr>
              <a:t> of the same subunit and promotes the t0-state</a:t>
            </a:r>
          </a:p>
          <a:p>
            <a:pPr marL="628650" lvl="1" indent="-171450">
              <a:buFontTx/>
              <a:buChar char="-"/>
            </a:pPr>
            <a:r>
              <a:rPr lang="en-US" dirty="0">
                <a:sym typeface="Wingdings" panose="05000000000000000000" pitchFamily="2" charset="2"/>
              </a:rPr>
              <a:t>None of the propose compounds have a carboxyl group on the aldehyde ring</a:t>
            </a:r>
          </a:p>
          <a:p>
            <a:pPr marL="171450" lvl="0" indent="-171450">
              <a:buFontTx/>
              <a:buChar char="-"/>
            </a:pPr>
            <a:r>
              <a:rPr lang="en-US" dirty="0">
                <a:sym typeface="Wingdings" panose="05000000000000000000" pitchFamily="2" charset="2"/>
              </a:rPr>
              <a:t>Its possible that these will not be strong enough at </a:t>
            </a:r>
            <a:r>
              <a:rPr lang="en-US" dirty="0" err="1">
                <a:sym typeface="Wingdings" panose="05000000000000000000" pitchFamily="2" charset="2"/>
              </a:rPr>
              <a:t>antisickling</a:t>
            </a:r>
            <a:endParaRPr lang="en-US" dirty="0"/>
          </a:p>
          <a:p>
            <a:pPr marL="171450" lvl="0" indent="-171450">
              <a:buFontTx/>
              <a:buChar char="-"/>
            </a:pP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BBB58474-2400-4A70-A3AC-E0E5FF4F40BA}" type="slidenum">
              <a:rPr lang="en-US" smtClean="0"/>
              <a:t>25</a:t>
            </a:fld>
            <a:endParaRPr lang="en-US"/>
          </a:p>
        </p:txBody>
      </p:sp>
    </p:spTree>
    <p:extLst>
      <p:ext uri="{BB962C8B-B14F-4D97-AF65-F5344CB8AC3E}">
        <p14:creationId xmlns:p14="http://schemas.microsoft.com/office/powerpoint/2010/main" val="2170426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r>
              <a:rPr lang="en-US" dirty="0"/>
              <a:t>Need to test the potency via a time and concentration dependent adduct </a:t>
            </a:r>
            <a:r>
              <a:rPr lang="en-US" dirty="0" err="1"/>
              <a:t>frormationn</a:t>
            </a:r>
            <a:r>
              <a:rPr lang="en-US" dirty="0"/>
              <a:t> </a:t>
            </a:r>
            <a:r>
              <a:rPr lang="en-US" dirty="0" err="1"/>
              <a:t>stidy</a:t>
            </a:r>
            <a:endParaRPr lang="en-US" dirty="0"/>
          </a:p>
          <a:p>
            <a:pPr marL="628650" lvl="1" indent="-171450">
              <a:buFontTx/>
              <a:buChar char="-"/>
            </a:pPr>
            <a:r>
              <a:rPr lang="en-US" sz="1200" kern="1200" dirty="0">
                <a:solidFill>
                  <a:schemeClr val="tx1"/>
                </a:solidFill>
                <a:effectLst/>
                <a:latin typeface="+mn-lt"/>
                <a:ea typeface="+mn-ea"/>
                <a:cs typeface="+mn-cs"/>
              </a:rPr>
              <a:t>the amount of time they form Hb-effector complexes before metabolism and the concentration at which Hb-effector complex formation is optimal.</a:t>
            </a:r>
          </a:p>
          <a:p>
            <a:pPr marL="171450" lvl="0" indent="-171450">
              <a:buFontTx/>
              <a:buChar char="-"/>
            </a:pPr>
            <a:r>
              <a:rPr lang="en-US" sz="1200" kern="1200" dirty="0">
                <a:solidFill>
                  <a:schemeClr val="tx1"/>
                </a:solidFill>
                <a:effectLst/>
                <a:latin typeface="+mn-lt"/>
                <a:ea typeface="+mn-ea"/>
                <a:cs typeface="+mn-cs"/>
              </a:rPr>
              <a:t>Study the binding scheme via x-ray crystallographic study</a:t>
            </a:r>
          </a:p>
          <a:p>
            <a:pPr marL="171450" lvl="0" indent="-171450">
              <a:buFontTx/>
              <a:buChar char="-"/>
            </a:pPr>
            <a:r>
              <a:rPr lang="en-US" sz="1200" kern="1200" dirty="0">
                <a:solidFill>
                  <a:schemeClr val="tx1"/>
                </a:solidFill>
                <a:effectLst/>
                <a:latin typeface="+mn-lt"/>
                <a:ea typeface="+mn-ea"/>
                <a:cs typeface="+mn-cs"/>
              </a:rPr>
              <a:t>In vivo pharmacokinetic/</a:t>
            </a:r>
            <a:r>
              <a:rPr lang="en-US" sz="1200" kern="1200" dirty="0" err="1">
                <a:solidFill>
                  <a:schemeClr val="tx1"/>
                </a:solidFill>
                <a:effectLst/>
                <a:latin typeface="+mn-lt"/>
                <a:ea typeface="+mn-ea"/>
                <a:cs typeface="+mn-cs"/>
              </a:rPr>
              <a:t>pharmacodnynamoc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stidoes</a:t>
            </a:r>
            <a:endParaRPr lang="en-US" sz="1200"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Observe in vivo </a:t>
            </a:r>
            <a:r>
              <a:rPr lang="en-US" sz="1200" kern="1200" dirty="0" err="1">
                <a:solidFill>
                  <a:schemeClr val="tx1"/>
                </a:solidFill>
                <a:effectLst/>
                <a:latin typeface="+mn-lt"/>
                <a:ea typeface="+mn-ea"/>
                <a:cs typeface="+mn-cs"/>
              </a:rPr>
              <a:t>antisickling</a:t>
            </a:r>
            <a:r>
              <a:rPr lang="en-US" sz="1200" kern="1200" dirty="0">
                <a:solidFill>
                  <a:schemeClr val="tx1"/>
                </a:solidFill>
                <a:effectLst/>
                <a:latin typeface="+mn-lt"/>
                <a:ea typeface="+mn-ea"/>
                <a:cs typeface="+mn-cs"/>
              </a:rPr>
              <a:t> properties</a:t>
            </a:r>
          </a:p>
          <a:p>
            <a:pPr marL="628650" lvl="1" indent="-171450">
              <a:buFontTx/>
              <a:buChar char="-"/>
            </a:pPr>
            <a:r>
              <a:rPr lang="en-US" sz="1200" kern="1200" dirty="0">
                <a:solidFill>
                  <a:schemeClr val="tx1"/>
                </a:solidFill>
                <a:effectLst/>
                <a:latin typeface="+mn-lt"/>
                <a:ea typeface="+mn-ea"/>
                <a:cs typeface="+mn-cs"/>
              </a:rPr>
              <a:t>Observe in vivo metabolism</a:t>
            </a:r>
          </a:p>
        </p:txBody>
      </p:sp>
      <p:sp>
        <p:nvSpPr>
          <p:cNvPr id="4" name="Slide Number Placeholder 3"/>
          <p:cNvSpPr>
            <a:spLocks noGrp="1"/>
          </p:cNvSpPr>
          <p:nvPr>
            <p:ph type="sldNum" sz="quarter" idx="5"/>
          </p:nvPr>
        </p:nvSpPr>
        <p:spPr/>
        <p:txBody>
          <a:bodyPr/>
          <a:lstStyle/>
          <a:p>
            <a:fld id="{BBB58474-2400-4A70-A3AC-E0E5FF4F40BA}" type="slidenum">
              <a:rPr lang="en-US" smtClean="0"/>
              <a:t>26</a:t>
            </a:fld>
            <a:endParaRPr lang="en-US"/>
          </a:p>
        </p:txBody>
      </p:sp>
    </p:spTree>
    <p:extLst>
      <p:ext uri="{BB962C8B-B14F-4D97-AF65-F5344CB8AC3E}">
        <p14:creationId xmlns:p14="http://schemas.microsoft.com/office/powerpoint/2010/main" val="3709486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development of a new drug for SCD is crucial, as the population suffering from the disease is high, and no proper treatment exists yet. Although it is possible the aromatic aldehyde effectors proposed in this paper may have low </a:t>
            </a:r>
            <a:r>
              <a:rPr lang="en-US" sz="1200" kern="1200" dirty="0" err="1">
                <a:solidFill>
                  <a:schemeClr val="tx1"/>
                </a:solidFill>
                <a:effectLst/>
                <a:latin typeface="+mn-lt"/>
                <a:ea typeface="+mn-ea"/>
                <a:cs typeface="+mn-cs"/>
              </a:rPr>
              <a:t>antisickling</a:t>
            </a:r>
            <a:r>
              <a:rPr lang="en-US" sz="1200" kern="1200" dirty="0">
                <a:solidFill>
                  <a:schemeClr val="tx1"/>
                </a:solidFill>
                <a:effectLst/>
                <a:latin typeface="+mn-lt"/>
                <a:ea typeface="+mn-ea"/>
                <a:cs typeface="+mn-cs"/>
              </a:rPr>
              <a:t> properties, low potency </a:t>
            </a:r>
            <a:r>
              <a:rPr lang="en-US" sz="1200" i="1" kern="1200" dirty="0">
                <a:solidFill>
                  <a:schemeClr val="tx1"/>
                </a:solidFill>
                <a:effectLst/>
                <a:latin typeface="+mn-lt"/>
                <a:ea typeface="+mn-ea"/>
                <a:cs typeface="+mn-cs"/>
              </a:rPr>
              <a:t>in vivo</a:t>
            </a:r>
            <a:r>
              <a:rPr lang="en-US" sz="1200" kern="1200" dirty="0">
                <a:solidFill>
                  <a:schemeClr val="tx1"/>
                </a:solidFill>
                <a:effectLst/>
                <a:latin typeface="+mn-lt"/>
                <a:ea typeface="+mn-ea"/>
                <a:cs typeface="+mn-cs"/>
              </a:rPr>
              <a:t>, or high rates of metabolism; this school of thought-- development of </a:t>
            </a:r>
            <a:r>
              <a:rPr lang="en-US" sz="1200" kern="1200" dirty="0" err="1">
                <a:solidFill>
                  <a:schemeClr val="tx1"/>
                </a:solidFill>
                <a:effectLst/>
                <a:latin typeface="+mn-lt"/>
                <a:ea typeface="+mn-ea"/>
                <a:cs typeface="+mn-cs"/>
              </a:rPr>
              <a:t>antisickling</a:t>
            </a:r>
            <a:r>
              <a:rPr lang="en-US" sz="1200" kern="1200" dirty="0">
                <a:solidFill>
                  <a:schemeClr val="tx1"/>
                </a:solidFill>
                <a:effectLst/>
                <a:latin typeface="+mn-lt"/>
                <a:ea typeface="+mn-ea"/>
                <a:cs typeface="+mn-cs"/>
              </a:rPr>
              <a:t> aromatic aldehyde effectors to treat SCD-- is extremely important in treating sickle cell disease patients all over the world. </a:t>
            </a:r>
          </a:p>
          <a:p>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27</a:t>
            </a:fld>
            <a:endParaRPr lang="en-US"/>
          </a:p>
        </p:txBody>
      </p:sp>
    </p:spTree>
    <p:extLst>
      <p:ext uri="{BB962C8B-B14F-4D97-AF65-F5344CB8AC3E}">
        <p14:creationId xmlns:p14="http://schemas.microsoft.com/office/powerpoint/2010/main" val="2977920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28</a:t>
            </a:fld>
            <a:endParaRPr lang="en-US"/>
          </a:p>
        </p:txBody>
      </p:sp>
    </p:spTree>
    <p:extLst>
      <p:ext uri="{BB962C8B-B14F-4D97-AF65-F5344CB8AC3E}">
        <p14:creationId xmlns:p14="http://schemas.microsoft.com/office/powerpoint/2010/main" val="267678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“Fuckin Hb”</a:t>
            </a:r>
          </a:p>
          <a:p>
            <a:endParaRPr lang="en-US" dirty="0"/>
          </a:p>
          <a:p>
            <a:r>
              <a:rPr lang="en-US" dirty="0"/>
              <a:t>[FIGURE: </a:t>
            </a:r>
            <a:r>
              <a:rPr lang="en-US" dirty="0" err="1"/>
              <a:t>PDB</a:t>
            </a:r>
            <a:r>
              <a:rPr lang="en-US" dirty="0"/>
              <a:t> IMAGE OF HB, p50 graph]</a:t>
            </a:r>
          </a:p>
          <a:p>
            <a:endParaRPr lang="en-US" dirty="0"/>
          </a:p>
          <a:p>
            <a:pPr marL="171450" indent="-171450">
              <a:buFontTx/>
              <a:buChar char="-"/>
            </a:pPr>
            <a:r>
              <a:rPr lang="en-US" dirty="0"/>
              <a:t>Disease is caused by a single point mutation in the </a:t>
            </a:r>
            <a:r>
              <a:rPr lang="en-US" dirty="0" err="1"/>
              <a:t>proien</a:t>
            </a:r>
            <a:r>
              <a:rPr lang="en-US" dirty="0"/>
              <a:t> Hb</a:t>
            </a:r>
          </a:p>
          <a:p>
            <a:pPr marL="171450" indent="-171450">
              <a:buFontTx/>
              <a:buChar char="-"/>
            </a:pPr>
            <a:r>
              <a:rPr lang="en-US" dirty="0"/>
              <a:t>Hb is a quaternary allosteric protein consisting of four subunits (a1, b1, a2, b2) and contain a prosthetic heme group (w/ iron)</a:t>
            </a:r>
          </a:p>
          <a:p>
            <a:pPr marL="628650" lvl="1" indent="-171450">
              <a:buFontTx/>
              <a:buChar char="-"/>
            </a:pPr>
            <a:r>
              <a:rPr lang="en-US" dirty="0"/>
              <a:t>Four subunits are arranged around </a:t>
            </a:r>
            <a:r>
              <a:rPr lang="en-US" dirty="0" err="1"/>
              <a:t>eachother</a:t>
            </a:r>
            <a:r>
              <a:rPr lang="en-US" dirty="0"/>
              <a:t> to form a large </a:t>
            </a:r>
            <a:r>
              <a:rPr lang="en-US" dirty="0" err="1"/>
              <a:t>cenetarl</a:t>
            </a:r>
            <a:r>
              <a:rPr lang="en-US" dirty="0"/>
              <a:t> water cavity where O2 binds </a:t>
            </a:r>
          </a:p>
          <a:p>
            <a:pPr marL="628650" lvl="1" indent="-171450">
              <a:buFontTx/>
              <a:buChar char="-"/>
            </a:pPr>
            <a:r>
              <a:rPr lang="en-US" dirty="0"/>
              <a:t>The primary function of Hb is to transport O2 from the lungs to the tissues</a:t>
            </a:r>
          </a:p>
          <a:p>
            <a:pPr marL="628650" lvl="1" indent="-171450">
              <a:buFontTx/>
              <a:buChar char="-"/>
            </a:pPr>
            <a:r>
              <a:rPr lang="en-US" dirty="0"/>
              <a:t>This can be measured by an oxygen equilibrium curve which plots the percent </a:t>
            </a:r>
            <a:r>
              <a:rPr lang="en-US" dirty="0" err="1"/>
              <a:t>hb</a:t>
            </a:r>
            <a:r>
              <a:rPr lang="en-US" dirty="0"/>
              <a:t> saturation vs the po2</a:t>
            </a:r>
          </a:p>
          <a:p>
            <a:pPr marL="1085850" lvl="2" indent="-171450">
              <a:buFontTx/>
              <a:buChar char="-"/>
            </a:pPr>
            <a:r>
              <a:rPr lang="en-US" dirty="0"/>
              <a:t>The po2 at 50% </a:t>
            </a:r>
            <a:r>
              <a:rPr lang="en-US" dirty="0" err="1"/>
              <a:t>hb</a:t>
            </a:r>
            <a:r>
              <a:rPr lang="en-US" dirty="0"/>
              <a:t> saturation can be used to measure o2 affinity for </a:t>
            </a:r>
            <a:r>
              <a:rPr lang="en-US" dirty="0" err="1"/>
              <a:t>hb</a:t>
            </a: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4</a:t>
            </a:fld>
            <a:endParaRPr lang="en-US"/>
          </a:p>
        </p:txBody>
      </p:sp>
    </p:spTree>
    <p:extLst>
      <p:ext uri="{BB962C8B-B14F-4D97-AF65-F5344CB8AC3E}">
        <p14:creationId xmlns:p14="http://schemas.microsoft.com/office/powerpoint/2010/main" val="245762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“Fuckin Hb”</a:t>
            </a:r>
          </a:p>
          <a:p>
            <a:endParaRPr lang="en-US" dirty="0"/>
          </a:p>
          <a:p>
            <a:r>
              <a:rPr lang="en-US" dirty="0"/>
              <a:t>[FIGURE: </a:t>
            </a:r>
            <a:r>
              <a:rPr lang="en-US" dirty="0" err="1"/>
              <a:t>PDB</a:t>
            </a:r>
            <a:r>
              <a:rPr lang="en-US" dirty="0"/>
              <a:t> IMAGE OF HB, p50 graph]</a:t>
            </a:r>
          </a:p>
          <a:p>
            <a:endParaRPr lang="en-US" dirty="0"/>
          </a:p>
          <a:p>
            <a:pPr marL="171450" indent="-171450">
              <a:buFontTx/>
              <a:buChar char="-"/>
            </a:pPr>
            <a:r>
              <a:rPr lang="en-US" dirty="0"/>
              <a:t>Disease is caused by a single point mutation in the </a:t>
            </a:r>
            <a:r>
              <a:rPr lang="en-US" dirty="0" err="1"/>
              <a:t>proien</a:t>
            </a:r>
            <a:r>
              <a:rPr lang="en-US" dirty="0"/>
              <a:t> Hb</a:t>
            </a:r>
          </a:p>
          <a:p>
            <a:pPr marL="171450" indent="-171450">
              <a:buFontTx/>
              <a:buChar char="-"/>
            </a:pPr>
            <a:r>
              <a:rPr lang="en-US" dirty="0"/>
              <a:t>Hb is a quaternary allosteric protein consisting of four subunits (a1, b1, a2, b2) and contain a prosthetic heme group (w/ iron)</a:t>
            </a:r>
          </a:p>
          <a:p>
            <a:pPr marL="628650" lvl="1" indent="-171450">
              <a:buFontTx/>
              <a:buChar char="-"/>
            </a:pPr>
            <a:r>
              <a:rPr lang="en-US" dirty="0"/>
              <a:t>Four subunits are arranged around </a:t>
            </a:r>
            <a:r>
              <a:rPr lang="en-US" dirty="0" err="1"/>
              <a:t>eachother</a:t>
            </a:r>
            <a:r>
              <a:rPr lang="en-US" dirty="0"/>
              <a:t> to form a large </a:t>
            </a:r>
            <a:r>
              <a:rPr lang="en-US" dirty="0" err="1"/>
              <a:t>cenetarl</a:t>
            </a:r>
            <a:r>
              <a:rPr lang="en-US" dirty="0"/>
              <a:t> water cavity where O2 binds </a:t>
            </a:r>
          </a:p>
          <a:p>
            <a:pPr marL="628650" lvl="1" indent="-171450">
              <a:buFontTx/>
              <a:buChar char="-"/>
            </a:pPr>
            <a:r>
              <a:rPr lang="en-US" dirty="0"/>
              <a:t>The primary function of Hb is to transport O2 from the lungs to the tissues</a:t>
            </a:r>
          </a:p>
          <a:p>
            <a:pPr marL="628650" lvl="1" indent="-171450">
              <a:buFontTx/>
              <a:buChar char="-"/>
            </a:pPr>
            <a:r>
              <a:rPr lang="en-US" dirty="0"/>
              <a:t>This can be measured by an oxygen equilibrium curve which plots the percent </a:t>
            </a:r>
            <a:r>
              <a:rPr lang="en-US" dirty="0" err="1"/>
              <a:t>hb</a:t>
            </a:r>
            <a:r>
              <a:rPr lang="en-US" dirty="0"/>
              <a:t> saturation vs the po2</a:t>
            </a:r>
          </a:p>
          <a:p>
            <a:pPr marL="1085850" lvl="2" indent="-171450">
              <a:buFontTx/>
              <a:buChar char="-"/>
            </a:pPr>
            <a:r>
              <a:rPr lang="en-US" dirty="0"/>
              <a:t>The po2 at 50% </a:t>
            </a:r>
            <a:r>
              <a:rPr lang="en-US" dirty="0" err="1"/>
              <a:t>hb</a:t>
            </a:r>
            <a:r>
              <a:rPr lang="en-US" dirty="0"/>
              <a:t> saturation can be used to measure o2 affinity for </a:t>
            </a:r>
            <a:r>
              <a:rPr lang="en-US" dirty="0" err="1"/>
              <a:t>hb</a:t>
            </a: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5</a:t>
            </a:fld>
            <a:endParaRPr lang="en-US"/>
          </a:p>
        </p:txBody>
      </p:sp>
    </p:spTree>
    <p:extLst>
      <p:ext uri="{BB962C8B-B14F-4D97-AF65-F5344CB8AC3E}">
        <p14:creationId xmlns:p14="http://schemas.microsoft.com/office/powerpoint/2010/main" val="204061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“Fuckin Hb”</a:t>
            </a:r>
          </a:p>
          <a:p>
            <a:endParaRPr lang="en-US" dirty="0"/>
          </a:p>
          <a:p>
            <a:r>
              <a:rPr lang="en-US" dirty="0"/>
              <a:t>[FIGURE: </a:t>
            </a:r>
            <a:r>
              <a:rPr lang="en-US" dirty="0" err="1"/>
              <a:t>PDB</a:t>
            </a:r>
            <a:r>
              <a:rPr lang="en-US" dirty="0"/>
              <a:t> IMAGE OF HB, p50 graph]</a:t>
            </a:r>
          </a:p>
          <a:p>
            <a:endParaRPr lang="en-US" dirty="0"/>
          </a:p>
          <a:p>
            <a:pPr marL="171450" indent="-171450">
              <a:buFontTx/>
              <a:buChar char="-"/>
            </a:pPr>
            <a:r>
              <a:rPr lang="en-US" dirty="0"/>
              <a:t>Disease is caused by a single point mutation in the </a:t>
            </a:r>
            <a:r>
              <a:rPr lang="en-US" dirty="0" err="1"/>
              <a:t>proien</a:t>
            </a:r>
            <a:r>
              <a:rPr lang="en-US" dirty="0"/>
              <a:t> Hb</a:t>
            </a:r>
          </a:p>
          <a:p>
            <a:pPr marL="171450" indent="-171450">
              <a:buFontTx/>
              <a:buChar char="-"/>
            </a:pPr>
            <a:r>
              <a:rPr lang="en-US" dirty="0"/>
              <a:t>Hb is a quaternary allosteric protein consisting of four subunits (a1, b1, a2, b2) and contain a prosthetic heme group (w/ iron)</a:t>
            </a:r>
          </a:p>
          <a:p>
            <a:pPr marL="628650" lvl="1" indent="-171450">
              <a:buFontTx/>
              <a:buChar char="-"/>
            </a:pPr>
            <a:r>
              <a:rPr lang="en-US" dirty="0"/>
              <a:t>Four subunits are arranged around </a:t>
            </a:r>
            <a:r>
              <a:rPr lang="en-US" dirty="0" err="1"/>
              <a:t>eachother</a:t>
            </a:r>
            <a:r>
              <a:rPr lang="en-US" dirty="0"/>
              <a:t> to form a large </a:t>
            </a:r>
            <a:r>
              <a:rPr lang="en-US" dirty="0" err="1"/>
              <a:t>cenetarl</a:t>
            </a:r>
            <a:r>
              <a:rPr lang="en-US" dirty="0"/>
              <a:t> water cavity where O2 binds </a:t>
            </a:r>
          </a:p>
          <a:p>
            <a:pPr marL="628650" lvl="1" indent="-171450">
              <a:buFontTx/>
              <a:buChar char="-"/>
            </a:pPr>
            <a:r>
              <a:rPr lang="en-US" dirty="0"/>
              <a:t>The primary function of Hb is to transport O2 from the lungs to the tissues</a:t>
            </a:r>
          </a:p>
          <a:p>
            <a:pPr marL="628650" lvl="1" indent="-171450">
              <a:buFontTx/>
              <a:buChar char="-"/>
            </a:pPr>
            <a:r>
              <a:rPr lang="en-US" dirty="0"/>
              <a:t>This can be measured by an oxygen equilibrium curve which plots the percent </a:t>
            </a:r>
            <a:r>
              <a:rPr lang="en-US" dirty="0" err="1"/>
              <a:t>hb</a:t>
            </a:r>
            <a:r>
              <a:rPr lang="en-US" dirty="0"/>
              <a:t> saturation vs the po2</a:t>
            </a:r>
          </a:p>
          <a:p>
            <a:pPr marL="1085850" lvl="2" indent="-171450">
              <a:buFontTx/>
              <a:buChar char="-"/>
            </a:pPr>
            <a:r>
              <a:rPr lang="en-US" dirty="0"/>
              <a:t>The po2 at 50% </a:t>
            </a:r>
            <a:r>
              <a:rPr lang="en-US" dirty="0" err="1"/>
              <a:t>hb</a:t>
            </a:r>
            <a:r>
              <a:rPr lang="en-US" dirty="0"/>
              <a:t> saturation can be used to measure o2 affinity for </a:t>
            </a:r>
            <a:r>
              <a:rPr lang="en-US" dirty="0" err="1"/>
              <a:t>hb</a:t>
            </a: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6</a:t>
            </a:fld>
            <a:endParaRPr lang="en-US"/>
          </a:p>
        </p:txBody>
      </p:sp>
    </p:spTree>
    <p:extLst>
      <p:ext uri="{BB962C8B-B14F-4D97-AF65-F5344CB8AC3E}">
        <p14:creationId xmlns:p14="http://schemas.microsoft.com/office/powerpoint/2010/main" val="218304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“Fuckin Hb”</a:t>
            </a:r>
          </a:p>
          <a:p>
            <a:endParaRPr lang="en-US" dirty="0"/>
          </a:p>
          <a:p>
            <a:r>
              <a:rPr lang="en-US" dirty="0"/>
              <a:t>[FIGURE: </a:t>
            </a:r>
            <a:r>
              <a:rPr lang="en-US" dirty="0" err="1"/>
              <a:t>PDB</a:t>
            </a:r>
            <a:r>
              <a:rPr lang="en-US" dirty="0"/>
              <a:t> IMAGE OF HB, p50 graph]</a:t>
            </a:r>
          </a:p>
          <a:p>
            <a:endParaRPr lang="en-US" dirty="0"/>
          </a:p>
          <a:p>
            <a:pPr marL="171450" indent="-171450">
              <a:buFontTx/>
              <a:buChar char="-"/>
            </a:pPr>
            <a:r>
              <a:rPr lang="en-US" dirty="0"/>
              <a:t>Disease is caused by a single point mutation in the </a:t>
            </a:r>
            <a:r>
              <a:rPr lang="en-US" dirty="0" err="1"/>
              <a:t>proien</a:t>
            </a:r>
            <a:r>
              <a:rPr lang="en-US" dirty="0"/>
              <a:t> Hb</a:t>
            </a:r>
          </a:p>
          <a:p>
            <a:pPr marL="171450" indent="-171450">
              <a:buFontTx/>
              <a:buChar char="-"/>
            </a:pPr>
            <a:r>
              <a:rPr lang="en-US" dirty="0"/>
              <a:t>Hb is a quaternary allosteric protein consisting of four subunits (a1, b1, a2, b2) and contain a prosthetic heme group (w/ iron)</a:t>
            </a:r>
          </a:p>
          <a:p>
            <a:pPr marL="628650" lvl="1" indent="-171450">
              <a:buFontTx/>
              <a:buChar char="-"/>
            </a:pPr>
            <a:r>
              <a:rPr lang="en-US" dirty="0"/>
              <a:t>Four subunits are arranged around </a:t>
            </a:r>
            <a:r>
              <a:rPr lang="en-US" dirty="0" err="1"/>
              <a:t>eachother</a:t>
            </a:r>
            <a:r>
              <a:rPr lang="en-US" dirty="0"/>
              <a:t> to form a large </a:t>
            </a:r>
            <a:r>
              <a:rPr lang="en-US" dirty="0" err="1"/>
              <a:t>cenetarl</a:t>
            </a:r>
            <a:r>
              <a:rPr lang="en-US" dirty="0"/>
              <a:t> water cavity where O2 binds </a:t>
            </a:r>
          </a:p>
          <a:p>
            <a:pPr marL="628650" lvl="1" indent="-171450">
              <a:buFontTx/>
              <a:buChar char="-"/>
            </a:pPr>
            <a:r>
              <a:rPr lang="en-US" dirty="0"/>
              <a:t>The primary function of Hb is to transport O2 from the lungs to the tissues</a:t>
            </a:r>
          </a:p>
          <a:p>
            <a:pPr marL="628650" lvl="1" indent="-171450">
              <a:buFontTx/>
              <a:buChar char="-"/>
            </a:pPr>
            <a:r>
              <a:rPr lang="en-US" dirty="0"/>
              <a:t>This can be measured by an oxygen equilibrium curve which plots the percent </a:t>
            </a:r>
            <a:r>
              <a:rPr lang="en-US" dirty="0" err="1"/>
              <a:t>hb</a:t>
            </a:r>
            <a:r>
              <a:rPr lang="en-US" dirty="0"/>
              <a:t> saturation vs the po2</a:t>
            </a:r>
          </a:p>
          <a:p>
            <a:pPr marL="1085850" lvl="2" indent="-171450">
              <a:buFontTx/>
              <a:buChar char="-"/>
            </a:pPr>
            <a:r>
              <a:rPr lang="en-US" dirty="0"/>
              <a:t>The po2 at 50% </a:t>
            </a:r>
            <a:r>
              <a:rPr lang="en-US" dirty="0" err="1"/>
              <a:t>hb</a:t>
            </a:r>
            <a:r>
              <a:rPr lang="en-US" dirty="0"/>
              <a:t> saturation can be used to measure o2 affinity for </a:t>
            </a:r>
            <a:r>
              <a:rPr lang="en-US" dirty="0" err="1"/>
              <a:t>hb</a:t>
            </a: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7</a:t>
            </a:fld>
            <a:endParaRPr lang="en-US"/>
          </a:p>
        </p:txBody>
      </p:sp>
    </p:spTree>
    <p:extLst>
      <p:ext uri="{BB962C8B-B14F-4D97-AF65-F5344CB8AC3E}">
        <p14:creationId xmlns:p14="http://schemas.microsoft.com/office/powerpoint/2010/main" val="269191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“Fuckin Hb”</a:t>
            </a:r>
          </a:p>
          <a:p>
            <a:endParaRPr lang="en-US" dirty="0"/>
          </a:p>
          <a:p>
            <a:r>
              <a:rPr lang="en-US" dirty="0"/>
              <a:t>[FIGURE: </a:t>
            </a:r>
            <a:r>
              <a:rPr lang="en-US" dirty="0" err="1"/>
              <a:t>PDB</a:t>
            </a:r>
            <a:r>
              <a:rPr lang="en-US" dirty="0"/>
              <a:t> IMAGE OF HB, p50 graph]</a:t>
            </a:r>
          </a:p>
          <a:p>
            <a:endParaRPr lang="en-US" dirty="0"/>
          </a:p>
          <a:p>
            <a:pPr marL="171450" indent="-171450">
              <a:buFontTx/>
              <a:buChar char="-"/>
            </a:pPr>
            <a:r>
              <a:rPr lang="en-US" dirty="0"/>
              <a:t>Disease is caused by a single point mutation in the </a:t>
            </a:r>
            <a:r>
              <a:rPr lang="en-US" dirty="0" err="1"/>
              <a:t>proien</a:t>
            </a:r>
            <a:r>
              <a:rPr lang="en-US" dirty="0"/>
              <a:t> Hb</a:t>
            </a:r>
          </a:p>
          <a:p>
            <a:pPr marL="171450" indent="-171450">
              <a:buFontTx/>
              <a:buChar char="-"/>
            </a:pPr>
            <a:r>
              <a:rPr lang="en-US" dirty="0"/>
              <a:t>Hb is a quaternary allosteric protein consisting of four subunits (a1, b1, a2, b2) and contain a prosthetic heme group (w/ iron)</a:t>
            </a:r>
          </a:p>
          <a:p>
            <a:pPr marL="628650" lvl="1" indent="-171450">
              <a:buFontTx/>
              <a:buChar char="-"/>
            </a:pPr>
            <a:r>
              <a:rPr lang="en-US" dirty="0"/>
              <a:t>Four subunits are arranged around </a:t>
            </a:r>
            <a:r>
              <a:rPr lang="en-US" dirty="0" err="1"/>
              <a:t>eachother</a:t>
            </a:r>
            <a:r>
              <a:rPr lang="en-US" dirty="0"/>
              <a:t> to form a large </a:t>
            </a:r>
            <a:r>
              <a:rPr lang="en-US" dirty="0" err="1"/>
              <a:t>cenetarl</a:t>
            </a:r>
            <a:r>
              <a:rPr lang="en-US" dirty="0"/>
              <a:t> water cavity where O2 binds </a:t>
            </a:r>
          </a:p>
          <a:p>
            <a:pPr marL="628650" lvl="1" indent="-171450">
              <a:buFontTx/>
              <a:buChar char="-"/>
            </a:pPr>
            <a:r>
              <a:rPr lang="en-US" dirty="0"/>
              <a:t>The primary function of Hb is to transport O2 from the lungs to the tissues</a:t>
            </a:r>
          </a:p>
          <a:p>
            <a:pPr marL="628650" lvl="1" indent="-171450">
              <a:buFontTx/>
              <a:buChar char="-"/>
            </a:pPr>
            <a:r>
              <a:rPr lang="en-US" dirty="0"/>
              <a:t>This can be measured by an oxygen equilibrium curve which plots the percent </a:t>
            </a:r>
            <a:r>
              <a:rPr lang="en-US" dirty="0" err="1"/>
              <a:t>hb</a:t>
            </a:r>
            <a:r>
              <a:rPr lang="en-US" dirty="0"/>
              <a:t> saturation vs the po2</a:t>
            </a:r>
          </a:p>
          <a:p>
            <a:pPr marL="1085850" lvl="2" indent="-171450">
              <a:buFontTx/>
              <a:buChar char="-"/>
            </a:pPr>
            <a:r>
              <a:rPr lang="en-US" dirty="0"/>
              <a:t>The po2 at 50% </a:t>
            </a:r>
            <a:r>
              <a:rPr lang="en-US" dirty="0" err="1"/>
              <a:t>hb</a:t>
            </a:r>
            <a:r>
              <a:rPr lang="en-US" dirty="0"/>
              <a:t> saturation can be used to measure o2 affinity for </a:t>
            </a:r>
            <a:r>
              <a:rPr lang="en-US" dirty="0" err="1"/>
              <a:t>hb</a:t>
            </a: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8</a:t>
            </a:fld>
            <a:endParaRPr lang="en-US"/>
          </a:p>
        </p:txBody>
      </p:sp>
    </p:spTree>
    <p:extLst>
      <p:ext uri="{BB962C8B-B14F-4D97-AF65-F5344CB8AC3E}">
        <p14:creationId xmlns:p14="http://schemas.microsoft.com/office/powerpoint/2010/main" val="85330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“Fuckin Hb”</a:t>
            </a:r>
          </a:p>
          <a:p>
            <a:endParaRPr lang="en-US" dirty="0"/>
          </a:p>
          <a:p>
            <a:r>
              <a:rPr lang="en-US" dirty="0"/>
              <a:t>[FIGURE: </a:t>
            </a:r>
            <a:r>
              <a:rPr lang="en-US" dirty="0" err="1"/>
              <a:t>PDB</a:t>
            </a:r>
            <a:r>
              <a:rPr lang="en-US" dirty="0"/>
              <a:t> IMAGE OF HB, p50 graph]</a:t>
            </a:r>
          </a:p>
          <a:p>
            <a:endParaRPr lang="en-US" dirty="0"/>
          </a:p>
          <a:p>
            <a:pPr marL="171450" indent="-171450">
              <a:buFontTx/>
              <a:buChar char="-"/>
            </a:pPr>
            <a:r>
              <a:rPr lang="en-US" dirty="0"/>
              <a:t>Disease is caused by a single point mutation in the </a:t>
            </a:r>
            <a:r>
              <a:rPr lang="en-US" dirty="0" err="1"/>
              <a:t>proien</a:t>
            </a:r>
            <a:r>
              <a:rPr lang="en-US" dirty="0"/>
              <a:t> Hb</a:t>
            </a:r>
          </a:p>
          <a:p>
            <a:pPr marL="171450" indent="-171450">
              <a:buFontTx/>
              <a:buChar char="-"/>
            </a:pPr>
            <a:r>
              <a:rPr lang="en-US" dirty="0"/>
              <a:t>Hb is a quaternary allosteric protein consisting of four subunits (a1, b1, a2, b2) and contain a prosthetic heme group (w/ iron)</a:t>
            </a:r>
          </a:p>
          <a:p>
            <a:pPr marL="628650" lvl="1" indent="-171450">
              <a:buFontTx/>
              <a:buChar char="-"/>
            </a:pPr>
            <a:r>
              <a:rPr lang="en-US" dirty="0"/>
              <a:t>Four subunits are arranged around </a:t>
            </a:r>
            <a:r>
              <a:rPr lang="en-US" dirty="0" err="1"/>
              <a:t>eachother</a:t>
            </a:r>
            <a:r>
              <a:rPr lang="en-US" dirty="0"/>
              <a:t> to form a large </a:t>
            </a:r>
            <a:r>
              <a:rPr lang="en-US" dirty="0" err="1"/>
              <a:t>cenetarl</a:t>
            </a:r>
            <a:r>
              <a:rPr lang="en-US" dirty="0"/>
              <a:t> water cavity where O2 binds </a:t>
            </a:r>
          </a:p>
          <a:p>
            <a:pPr marL="628650" lvl="1" indent="-171450">
              <a:buFontTx/>
              <a:buChar char="-"/>
            </a:pPr>
            <a:r>
              <a:rPr lang="en-US" dirty="0"/>
              <a:t>The primary function of Hb is to transport O2 from the lungs to the tissues</a:t>
            </a:r>
          </a:p>
          <a:p>
            <a:pPr marL="628650" lvl="1" indent="-171450">
              <a:buFontTx/>
              <a:buChar char="-"/>
            </a:pPr>
            <a:r>
              <a:rPr lang="en-US" dirty="0"/>
              <a:t>This can be measured by an oxygen equilibrium curve which plots the percent </a:t>
            </a:r>
            <a:r>
              <a:rPr lang="en-US" dirty="0" err="1"/>
              <a:t>hb</a:t>
            </a:r>
            <a:r>
              <a:rPr lang="en-US" dirty="0"/>
              <a:t> saturation vs the po2</a:t>
            </a:r>
          </a:p>
          <a:p>
            <a:pPr marL="1085850" lvl="2" indent="-171450">
              <a:buFontTx/>
              <a:buChar char="-"/>
            </a:pPr>
            <a:r>
              <a:rPr lang="en-US" dirty="0"/>
              <a:t>The po2 at 50% </a:t>
            </a:r>
            <a:r>
              <a:rPr lang="en-US" dirty="0" err="1"/>
              <a:t>hb</a:t>
            </a:r>
            <a:r>
              <a:rPr lang="en-US" dirty="0"/>
              <a:t> saturation can be used to measure o2 affinity for </a:t>
            </a:r>
            <a:r>
              <a:rPr lang="en-US" dirty="0" err="1"/>
              <a:t>hb</a:t>
            </a: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9</a:t>
            </a:fld>
            <a:endParaRPr lang="en-US"/>
          </a:p>
        </p:txBody>
      </p:sp>
    </p:spTree>
    <p:extLst>
      <p:ext uri="{BB962C8B-B14F-4D97-AF65-F5344CB8AC3E}">
        <p14:creationId xmlns:p14="http://schemas.microsoft.com/office/powerpoint/2010/main" val="162884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[FIGURE: R TO T TRANSITION]</a:t>
            </a:r>
          </a:p>
          <a:p>
            <a:pPr marL="171450" indent="-171450">
              <a:buFontTx/>
              <a:buChar char="-"/>
            </a:pPr>
            <a:r>
              <a:rPr lang="en-US" dirty="0"/>
              <a:t>Hemoglobin accomplishes its function by having multiple conformations, a high O2 affinity state that binds O2 (</a:t>
            </a:r>
            <a:r>
              <a:rPr lang="en-US" dirty="0" err="1"/>
              <a:t>oxyHb</a:t>
            </a:r>
            <a:r>
              <a:rPr lang="en-US" dirty="0"/>
              <a:t>) in the lungs then carries it to the tissues and changes to the low-affinity T-state to release O2 to cells (deoxy Hb)</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BB58474-2400-4A70-A3AC-E0E5FF4F40BA}" type="slidenum">
              <a:rPr lang="en-US" smtClean="0"/>
              <a:t>10</a:t>
            </a:fld>
            <a:endParaRPr lang="en-US"/>
          </a:p>
        </p:txBody>
      </p:sp>
    </p:spTree>
    <p:extLst>
      <p:ext uri="{BB962C8B-B14F-4D97-AF65-F5344CB8AC3E}">
        <p14:creationId xmlns:p14="http://schemas.microsoft.com/office/powerpoint/2010/main" val="335470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D2FB0C-9D2C-461B-8FA7-53092AAC3FF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8615F-F825-4E11-B510-1FBC1DA6823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05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2FB0C-9D2C-461B-8FA7-53092AAC3FF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8615F-F825-4E11-B510-1FBC1DA6823B}" type="slidenum">
              <a:rPr lang="en-US" smtClean="0"/>
              <a:t>‹#›</a:t>
            </a:fld>
            <a:endParaRPr lang="en-US"/>
          </a:p>
        </p:txBody>
      </p:sp>
    </p:spTree>
    <p:extLst>
      <p:ext uri="{BB962C8B-B14F-4D97-AF65-F5344CB8AC3E}">
        <p14:creationId xmlns:p14="http://schemas.microsoft.com/office/powerpoint/2010/main" val="157402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2FB0C-9D2C-461B-8FA7-53092AAC3FF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8615F-F825-4E11-B510-1FBC1DA6823B}" type="slidenum">
              <a:rPr lang="en-US" smtClean="0"/>
              <a:t>‹#›</a:t>
            </a:fld>
            <a:endParaRPr lang="en-US"/>
          </a:p>
        </p:txBody>
      </p:sp>
    </p:spTree>
    <p:extLst>
      <p:ext uri="{BB962C8B-B14F-4D97-AF65-F5344CB8AC3E}">
        <p14:creationId xmlns:p14="http://schemas.microsoft.com/office/powerpoint/2010/main" val="368769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2FB0C-9D2C-461B-8FA7-53092AAC3FF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8615F-F825-4E11-B510-1FBC1DA6823B}" type="slidenum">
              <a:rPr lang="en-US" smtClean="0"/>
              <a:t>‹#›</a:t>
            </a:fld>
            <a:endParaRPr lang="en-US"/>
          </a:p>
        </p:txBody>
      </p:sp>
    </p:spTree>
    <p:extLst>
      <p:ext uri="{BB962C8B-B14F-4D97-AF65-F5344CB8AC3E}">
        <p14:creationId xmlns:p14="http://schemas.microsoft.com/office/powerpoint/2010/main" val="58808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D2FB0C-9D2C-461B-8FA7-53092AAC3FFD}"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8615F-F825-4E11-B510-1FBC1DA6823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46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D2FB0C-9D2C-461B-8FA7-53092AAC3FFD}"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8615F-F825-4E11-B510-1FBC1DA6823B}" type="slidenum">
              <a:rPr lang="en-US" smtClean="0"/>
              <a:t>‹#›</a:t>
            </a:fld>
            <a:endParaRPr lang="en-US"/>
          </a:p>
        </p:txBody>
      </p:sp>
    </p:spTree>
    <p:extLst>
      <p:ext uri="{BB962C8B-B14F-4D97-AF65-F5344CB8AC3E}">
        <p14:creationId xmlns:p14="http://schemas.microsoft.com/office/powerpoint/2010/main" val="370455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D2FB0C-9D2C-461B-8FA7-53092AAC3FFD}"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8615F-F825-4E11-B510-1FBC1DA6823B}" type="slidenum">
              <a:rPr lang="en-US" smtClean="0"/>
              <a:t>‹#›</a:t>
            </a:fld>
            <a:endParaRPr lang="en-US"/>
          </a:p>
        </p:txBody>
      </p:sp>
    </p:spTree>
    <p:extLst>
      <p:ext uri="{BB962C8B-B14F-4D97-AF65-F5344CB8AC3E}">
        <p14:creationId xmlns:p14="http://schemas.microsoft.com/office/powerpoint/2010/main" val="375759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D2FB0C-9D2C-461B-8FA7-53092AAC3FFD}"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8615F-F825-4E11-B510-1FBC1DA6823B}" type="slidenum">
              <a:rPr lang="en-US" smtClean="0"/>
              <a:t>‹#›</a:t>
            </a:fld>
            <a:endParaRPr lang="en-US"/>
          </a:p>
        </p:txBody>
      </p:sp>
    </p:spTree>
    <p:extLst>
      <p:ext uri="{BB962C8B-B14F-4D97-AF65-F5344CB8AC3E}">
        <p14:creationId xmlns:p14="http://schemas.microsoft.com/office/powerpoint/2010/main" val="244438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D2FB0C-9D2C-461B-8FA7-53092AAC3FFD}" type="datetimeFigureOut">
              <a:rPr lang="en-US" smtClean="0"/>
              <a:t>11/26/2018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E18615F-F825-4E11-B510-1FBC1DA6823B}" type="slidenum">
              <a:rPr lang="en-US" smtClean="0"/>
              <a:t>‹#›</a:t>
            </a:fld>
            <a:endParaRPr lang="en-US"/>
          </a:p>
        </p:txBody>
      </p:sp>
    </p:spTree>
    <p:extLst>
      <p:ext uri="{BB962C8B-B14F-4D97-AF65-F5344CB8AC3E}">
        <p14:creationId xmlns:p14="http://schemas.microsoft.com/office/powerpoint/2010/main" val="121328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7D2FB0C-9D2C-461B-8FA7-53092AAC3FFD}" type="datetimeFigureOut">
              <a:rPr lang="en-US" smtClean="0"/>
              <a:t>11/26/2018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18615F-F825-4E11-B510-1FBC1DA6823B}" type="slidenum">
              <a:rPr lang="en-US" smtClean="0"/>
              <a:t>‹#›</a:t>
            </a:fld>
            <a:endParaRPr lang="en-US"/>
          </a:p>
        </p:txBody>
      </p:sp>
    </p:spTree>
    <p:extLst>
      <p:ext uri="{BB962C8B-B14F-4D97-AF65-F5344CB8AC3E}">
        <p14:creationId xmlns:p14="http://schemas.microsoft.com/office/powerpoint/2010/main" val="167570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D2FB0C-9D2C-461B-8FA7-53092AAC3FFD}"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8615F-F825-4E11-B510-1FBC1DA6823B}" type="slidenum">
              <a:rPr lang="en-US" smtClean="0"/>
              <a:t>‹#›</a:t>
            </a:fld>
            <a:endParaRPr lang="en-US"/>
          </a:p>
        </p:txBody>
      </p:sp>
    </p:spTree>
    <p:extLst>
      <p:ext uri="{BB962C8B-B14F-4D97-AF65-F5344CB8AC3E}">
        <p14:creationId xmlns:p14="http://schemas.microsoft.com/office/powerpoint/2010/main" val="383930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7D2FB0C-9D2C-461B-8FA7-53092AAC3FFD}" type="datetimeFigureOut">
              <a:rPr lang="en-US" smtClean="0"/>
              <a:t>11/26/2018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E18615F-F825-4E11-B510-1FBC1DA6823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1536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www.hematology.org/Patients/Anemia/Sickle-Cell.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tcssci.com/hemox/index.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2FE3-DED9-497C-915A-06A788C5E340}"/>
              </a:ext>
            </a:extLst>
          </p:cNvPr>
          <p:cNvSpPr>
            <a:spLocks noGrp="1"/>
          </p:cNvSpPr>
          <p:nvPr>
            <p:ph type="ctrTitle"/>
          </p:nvPr>
        </p:nvSpPr>
        <p:spPr/>
        <p:txBody>
          <a:bodyPr>
            <a:normAutofit fontScale="90000"/>
          </a:bodyPr>
          <a:lstStyle/>
          <a:p>
            <a:r>
              <a:rPr lang="en-US" dirty="0">
                <a:latin typeface="Bookman Old Style" panose="02050604050505020204" pitchFamily="18" charset="0"/>
              </a:rPr>
              <a:t>Development of Potential Agents for the Treatment of Sickle Cell Anemia</a:t>
            </a:r>
          </a:p>
        </p:txBody>
      </p:sp>
      <p:sp>
        <p:nvSpPr>
          <p:cNvPr id="3" name="Subtitle 2">
            <a:extLst>
              <a:ext uri="{FF2B5EF4-FFF2-40B4-BE49-F238E27FC236}">
                <a16:creationId xmlns:a16="http://schemas.microsoft.com/office/drawing/2014/main" id="{DDA54879-FFC8-4E63-89E1-601302384296}"/>
              </a:ext>
            </a:extLst>
          </p:cNvPr>
          <p:cNvSpPr>
            <a:spLocks noGrp="1"/>
          </p:cNvSpPr>
          <p:nvPr>
            <p:ph type="subTitle" idx="1"/>
          </p:nvPr>
        </p:nvSpPr>
        <p:spPr/>
        <p:txBody>
          <a:bodyPr/>
          <a:lstStyle/>
          <a:p>
            <a:r>
              <a:rPr lang="en-US" dirty="0">
                <a:latin typeface="Bookman Old Style" panose="02050604050505020204" pitchFamily="18" charset="0"/>
              </a:rPr>
              <a:t>Mock Presentation- November 26, 2018</a:t>
            </a:r>
          </a:p>
          <a:p>
            <a:r>
              <a:rPr lang="en-US" dirty="0">
                <a:latin typeface="Bookman Old Style" panose="02050604050505020204" pitchFamily="18" charset="0"/>
              </a:rPr>
              <a:t>Nupur Pandya</a:t>
            </a:r>
          </a:p>
        </p:txBody>
      </p:sp>
    </p:spTree>
    <p:extLst>
      <p:ext uri="{BB962C8B-B14F-4D97-AF65-F5344CB8AC3E}">
        <p14:creationId xmlns:p14="http://schemas.microsoft.com/office/powerpoint/2010/main" val="181712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D4593-60DB-45DC-BADA-A8703F9E6E28}"/>
              </a:ext>
            </a:extLst>
          </p:cNvPr>
          <p:cNvSpPr>
            <a:spLocks noGrp="1"/>
          </p:cNvSpPr>
          <p:nvPr>
            <p:ph type="title"/>
          </p:nvPr>
        </p:nvSpPr>
        <p:spPr>
          <a:xfrm>
            <a:off x="7859485" y="634946"/>
            <a:ext cx="3690257" cy="1450757"/>
          </a:xfrm>
        </p:spPr>
        <p:txBody>
          <a:bodyPr vert="horz" lIns="91440" tIns="45720" rIns="91440" bIns="45720" rtlCol="0" anchor="b">
            <a:normAutofit fontScale="90000"/>
          </a:bodyPr>
          <a:lstStyle/>
          <a:p>
            <a:r>
              <a:rPr lang="en-US" sz="3400" dirty="0">
                <a:latin typeface="Bookman Old Style" panose="02050604050505020204" pitchFamily="18" charset="0"/>
              </a:rPr>
              <a:t>Hemoglobin Carries out it’s Function in Two States</a:t>
            </a:r>
          </a:p>
        </p:txBody>
      </p:sp>
      <p:pic>
        <p:nvPicPr>
          <p:cNvPr id="7" name="Picture 2" descr="https://lh6.googleusercontent.com/T28Jcb2nzsdkg7TGtQYrkC2aF2smEcHPTmwE7Hg_aSB2oykRwkEEDdtyEaDcxK5525GNArMd75C5FcjsL6LngmFHoA7A6JWrJ2K-gCUPa-BkfRbNKodKkeNnZNHRdA_KHzlZcxRcVuZYmA">
            <a:extLst>
              <a:ext uri="{FF2B5EF4-FFF2-40B4-BE49-F238E27FC236}">
                <a16:creationId xmlns:a16="http://schemas.microsoft.com/office/drawing/2014/main" id="{C6C87D40-27A6-41E6-8DB0-314B3E83AE0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0" y="-1"/>
            <a:ext cx="6863813" cy="633183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8AA3DE2-6783-419E-9B5E-14E3DF1E988E}"/>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Equilibrium between oxygenated, relaxed (R-state) and deoxygenated, tense (T-state)</a:t>
            </a:r>
          </a:p>
        </p:txBody>
      </p:sp>
      <p:sp>
        <p:nvSpPr>
          <p:cNvPr id="22" name="Rectangle 21">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9A41917F-A45A-4CD1-B2B5-9758CCABA67F}"/>
              </a:ext>
            </a:extLst>
          </p:cNvPr>
          <p:cNvSpPr txBox="1"/>
          <p:nvPr/>
        </p:nvSpPr>
        <p:spPr>
          <a:xfrm>
            <a:off x="821288" y="5907466"/>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a:t>
            </a:r>
            <a:r>
              <a:rPr lang="en-US" sz="1000" dirty="0" err="1">
                <a:latin typeface="Bookman Old Style" panose="02050604050505020204" pitchFamily="18" charset="0"/>
              </a:rPr>
              <a:t>JMOL</a:t>
            </a:r>
            <a:r>
              <a:rPr lang="en-US" sz="1000" dirty="0">
                <a:latin typeface="Bookman Old Style" panose="02050604050505020204" pitchFamily="18" charset="0"/>
              </a:rPr>
              <a:t> Protein Explorer, </a:t>
            </a:r>
            <a:r>
              <a:rPr lang="en-US" sz="1000" dirty="0" err="1">
                <a:latin typeface="Bookman Old Style" panose="02050604050505020204" pitchFamily="18" charset="0"/>
              </a:rPr>
              <a:t>PDB</a:t>
            </a:r>
            <a:r>
              <a:rPr lang="en-US" sz="1000" dirty="0">
                <a:latin typeface="Bookman Old Style" panose="02050604050505020204" pitchFamily="18" charset="0"/>
              </a:rPr>
              <a:t> ID #1BZ0</a:t>
            </a:r>
          </a:p>
        </p:txBody>
      </p:sp>
    </p:spTree>
    <p:extLst>
      <p:ext uri="{BB962C8B-B14F-4D97-AF65-F5344CB8AC3E}">
        <p14:creationId xmlns:p14="http://schemas.microsoft.com/office/powerpoint/2010/main" val="375535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CEAFF-2D5B-4D12-9BDB-1C73C13C1688}"/>
              </a:ext>
            </a:extLst>
          </p:cNvPr>
          <p:cNvSpPr>
            <a:spLocks noGrp="1"/>
          </p:cNvSpPr>
          <p:nvPr>
            <p:ph type="title"/>
          </p:nvPr>
        </p:nvSpPr>
        <p:spPr>
          <a:xfrm>
            <a:off x="7859485" y="634946"/>
            <a:ext cx="3690257" cy="1450757"/>
          </a:xfrm>
        </p:spPr>
        <p:txBody>
          <a:bodyPr vert="horz" lIns="91440" tIns="45720" rIns="91440" bIns="45720" rtlCol="0" anchor="b">
            <a:normAutofit fontScale="90000"/>
          </a:bodyPr>
          <a:lstStyle/>
          <a:p>
            <a:r>
              <a:rPr lang="en-US" sz="4100" dirty="0">
                <a:latin typeface="Bookman Old Style" panose="02050604050505020204" pitchFamily="18" charset="0"/>
              </a:rPr>
              <a:t>Natural allosteric effectors</a:t>
            </a:r>
          </a:p>
        </p:txBody>
      </p:sp>
      <p:pic>
        <p:nvPicPr>
          <p:cNvPr id="12" name="Shape 9">
            <a:extLst>
              <a:ext uri="{FF2B5EF4-FFF2-40B4-BE49-F238E27FC236}">
                <a16:creationId xmlns:a16="http://schemas.microsoft.com/office/drawing/2014/main" id="{10D96711-DB64-4519-A4C3-B04775878955}"/>
              </a:ext>
            </a:extLst>
          </p:cNvPr>
          <p:cNvPicPr>
            <a:picLocks noGrp="1"/>
          </p:cNvPicPr>
          <p:nvPr>
            <p:ph sz="half" idx="2"/>
          </p:nvPr>
        </p:nvPicPr>
        <p:blipFill>
          <a:blip r:embed="rId3">
            <a:extLst/>
          </a:blip>
          <a:stretch>
            <a:fillRect/>
          </a:stretch>
        </p:blipFill>
        <p:spPr>
          <a:xfrm>
            <a:off x="-4743" y="695733"/>
            <a:ext cx="7771781" cy="4953189"/>
          </a:xfrm>
          <a:prstGeom prst="rect">
            <a:avLst/>
          </a:prstGeom>
          <a:noFill/>
        </p:spPr>
      </p:pic>
      <p:cxnSp>
        <p:nvCxnSpPr>
          <p:cNvPr id="25" name="Straight Connector 24">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C71465E-7A44-483D-8376-E3AE6F3A3E15}"/>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Natural allosteric effectors mediate the transition between the two states of Hb</a:t>
            </a:r>
          </a:p>
          <a:p>
            <a:pPr lvl="1">
              <a:buFont typeface="Arial" panose="020B0604020202020204" pitchFamily="34" charset="0"/>
              <a:buChar char="•"/>
            </a:pPr>
            <a:r>
              <a:rPr lang="en-US" dirty="0">
                <a:latin typeface="Bookman Old Style" panose="02050604050505020204" pitchFamily="18" charset="0"/>
              </a:rPr>
              <a:t>Carbon Monoxide</a:t>
            </a:r>
          </a:p>
          <a:p>
            <a:pPr lvl="1">
              <a:buFont typeface="Arial" panose="020B0604020202020204" pitchFamily="34" charset="0"/>
              <a:buChar char="•"/>
            </a:pPr>
            <a:r>
              <a:rPr lang="en-US" dirty="0">
                <a:latin typeface="Bookman Old Style" panose="02050604050505020204" pitchFamily="18" charset="0"/>
              </a:rPr>
              <a:t>2,3-Biphosphoglycerate </a:t>
            </a:r>
          </a:p>
        </p:txBody>
      </p:sp>
      <p:sp>
        <p:nvSpPr>
          <p:cNvPr id="27" name="Rectangle 26">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FF94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747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CC3F863-8384-4E6B-AEE7-77333F41B155}"/>
              </a:ext>
            </a:extLst>
          </p:cNvPr>
          <p:cNvSpPr/>
          <p:nvPr/>
        </p:nvSpPr>
        <p:spPr>
          <a:xfrm>
            <a:off x="0" y="5057192"/>
            <a:ext cx="1866122" cy="929266"/>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64720B8-BE53-4692-BD2D-9B48CB70F488}"/>
              </a:ext>
            </a:extLst>
          </p:cNvPr>
          <p:cNvSpPr txBox="1"/>
          <p:nvPr/>
        </p:nvSpPr>
        <p:spPr>
          <a:xfrm>
            <a:off x="448066" y="5608888"/>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http://oregonstate.edu/instruct/bb450/fall14/stryer7/7/figure_07_17.jpg</a:t>
            </a:r>
          </a:p>
        </p:txBody>
      </p:sp>
    </p:spTree>
    <p:extLst>
      <p:ext uri="{BB962C8B-B14F-4D97-AF65-F5344CB8AC3E}">
        <p14:creationId xmlns:p14="http://schemas.microsoft.com/office/powerpoint/2010/main" val="220081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D4593-60DB-45DC-BADA-A8703F9E6E28}"/>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3400" dirty="0">
                <a:latin typeface="Bookman Old Style" panose="02050604050505020204" pitchFamily="18" charset="0"/>
              </a:rPr>
              <a:t>Sickle Cell Mutation</a:t>
            </a:r>
          </a:p>
        </p:txBody>
      </p:sp>
      <p:pic>
        <p:nvPicPr>
          <p:cNvPr id="7" name="Picture 2" descr="https://lh6.googleusercontent.com/T28Jcb2nzsdkg7TGtQYrkC2aF2smEcHPTmwE7Hg_aSB2oykRwkEEDdtyEaDcxK5525GNArMd75C5FcjsL6LngmFHoA7A6JWrJ2K-gCUPa-BkfRbNKodKkeNnZNHRdA_KHzlZcxRcVuZYmA">
            <a:extLst>
              <a:ext uri="{FF2B5EF4-FFF2-40B4-BE49-F238E27FC236}">
                <a16:creationId xmlns:a16="http://schemas.microsoft.com/office/drawing/2014/main" id="{C6C87D40-27A6-41E6-8DB0-314B3E83AE0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0" y="-1"/>
            <a:ext cx="6863813" cy="633183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8AA3DE2-6783-419E-9B5E-14E3DF1E988E}"/>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Sickle Cell Anemia is caused by a single point mutation</a:t>
            </a:r>
          </a:p>
          <a:p>
            <a:pPr lvl="1">
              <a:buFont typeface="Arial" panose="020B0604020202020204" pitchFamily="34" charset="0"/>
              <a:buChar char="•"/>
            </a:pPr>
            <a:r>
              <a:rPr lang="el-GR" dirty="0">
                <a:latin typeface="Bookman Old Style" panose="02050604050505020204" pitchFamily="18" charset="0"/>
              </a:rPr>
              <a:t>β</a:t>
            </a:r>
            <a:r>
              <a:rPr lang="en-US" dirty="0">
                <a:latin typeface="Bookman Old Style" panose="02050604050505020204" pitchFamily="18" charset="0"/>
              </a:rPr>
              <a:t>Glu6 to </a:t>
            </a:r>
            <a:r>
              <a:rPr lang="el-GR" dirty="0">
                <a:latin typeface="Bookman Old Style" panose="02050604050505020204" pitchFamily="18" charset="0"/>
              </a:rPr>
              <a:t>β</a:t>
            </a:r>
            <a:r>
              <a:rPr lang="en-US" dirty="0">
                <a:latin typeface="Bookman Old Style" panose="02050604050505020204" pitchFamily="18" charset="0"/>
              </a:rPr>
              <a:t>Val6</a:t>
            </a:r>
          </a:p>
        </p:txBody>
      </p:sp>
      <p:sp>
        <p:nvSpPr>
          <p:cNvPr id="22" name="Rectangle 21">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9A41917F-A45A-4CD1-B2B5-9758CCABA67F}"/>
              </a:ext>
            </a:extLst>
          </p:cNvPr>
          <p:cNvSpPr txBox="1"/>
          <p:nvPr/>
        </p:nvSpPr>
        <p:spPr>
          <a:xfrm>
            <a:off x="821288" y="5907466"/>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a:t>
            </a:r>
            <a:r>
              <a:rPr lang="en-US" sz="1000" dirty="0" err="1">
                <a:latin typeface="Bookman Old Style" panose="02050604050505020204" pitchFamily="18" charset="0"/>
              </a:rPr>
              <a:t>JMOL</a:t>
            </a:r>
            <a:r>
              <a:rPr lang="en-US" sz="1000" dirty="0">
                <a:latin typeface="Bookman Old Style" panose="02050604050505020204" pitchFamily="18" charset="0"/>
              </a:rPr>
              <a:t> Protein Explorer, </a:t>
            </a:r>
            <a:r>
              <a:rPr lang="en-US" sz="1000" dirty="0" err="1">
                <a:latin typeface="Bookman Old Style" panose="02050604050505020204" pitchFamily="18" charset="0"/>
              </a:rPr>
              <a:t>PDB</a:t>
            </a:r>
            <a:r>
              <a:rPr lang="en-US" sz="1000" dirty="0">
                <a:latin typeface="Bookman Old Style" panose="02050604050505020204" pitchFamily="18" charset="0"/>
              </a:rPr>
              <a:t> ID #1BZ0</a:t>
            </a:r>
          </a:p>
        </p:txBody>
      </p:sp>
      <p:cxnSp>
        <p:nvCxnSpPr>
          <p:cNvPr id="13" name="Straight Arrow Connector 12">
            <a:extLst>
              <a:ext uri="{FF2B5EF4-FFF2-40B4-BE49-F238E27FC236}">
                <a16:creationId xmlns:a16="http://schemas.microsoft.com/office/drawing/2014/main" id="{AB454F0B-47F1-48EE-AD13-9128C2F01963}"/>
              </a:ext>
            </a:extLst>
          </p:cNvPr>
          <p:cNvCxnSpPr>
            <a:cxnSpLocks/>
          </p:cNvCxnSpPr>
          <p:nvPr/>
        </p:nvCxnSpPr>
        <p:spPr>
          <a:xfrm flipH="1" flipV="1">
            <a:off x="2444620" y="1156996"/>
            <a:ext cx="5414865" cy="13809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3DC1448-F0C1-4001-901D-009EBE06D17A}"/>
              </a:ext>
            </a:extLst>
          </p:cNvPr>
          <p:cNvCxnSpPr>
            <a:cxnSpLocks/>
          </p:cNvCxnSpPr>
          <p:nvPr/>
        </p:nvCxnSpPr>
        <p:spPr>
          <a:xfrm flipH="1">
            <a:off x="5243804" y="2537927"/>
            <a:ext cx="2615681" cy="162352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B05D622-E686-4925-8A1A-482CAA6B219D}"/>
              </a:ext>
            </a:extLst>
          </p:cNvPr>
          <p:cNvPicPr>
            <a:picLocks noChangeAspect="1"/>
          </p:cNvPicPr>
          <p:nvPr/>
        </p:nvPicPr>
        <p:blipFill>
          <a:blip r:embed="rId4"/>
          <a:stretch>
            <a:fillRect/>
          </a:stretch>
        </p:blipFill>
        <p:spPr>
          <a:xfrm>
            <a:off x="6566125" y="3322491"/>
            <a:ext cx="3171825" cy="1438275"/>
          </a:xfrm>
          <a:prstGeom prst="rect">
            <a:avLst/>
          </a:prstGeom>
        </p:spPr>
      </p:pic>
      <p:pic>
        <p:nvPicPr>
          <p:cNvPr id="10" name="Picture 9">
            <a:extLst>
              <a:ext uri="{FF2B5EF4-FFF2-40B4-BE49-F238E27FC236}">
                <a16:creationId xmlns:a16="http://schemas.microsoft.com/office/drawing/2014/main" id="{1714C488-C91F-45F0-8974-3E39BB785F9B}"/>
              </a:ext>
            </a:extLst>
          </p:cNvPr>
          <p:cNvPicPr>
            <a:picLocks noChangeAspect="1"/>
          </p:cNvPicPr>
          <p:nvPr/>
        </p:nvPicPr>
        <p:blipFill>
          <a:blip r:embed="rId5"/>
          <a:stretch>
            <a:fillRect/>
          </a:stretch>
        </p:blipFill>
        <p:spPr>
          <a:xfrm>
            <a:off x="9175296" y="4379103"/>
            <a:ext cx="2695575" cy="1695450"/>
          </a:xfrm>
          <a:prstGeom prst="rect">
            <a:avLst/>
          </a:prstGeom>
        </p:spPr>
      </p:pic>
      <p:sp>
        <p:nvSpPr>
          <p:cNvPr id="23" name="TextBox 22">
            <a:extLst>
              <a:ext uri="{FF2B5EF4-FFF2-40B4-BE49-F238E27FC236}">
                <a16:creationId xmlns:a16="http://schemas.microsoft.com/office/drawing/2014/main" id="{83369F2F-65BB-413D-9A5E-F08D9A140BCB}"/>
              </a:ext>
            </a:extLst>
          </p:cNvPr>
          <p:cNvSpPr txBox="1"/>
          <p:nvPr/>
        </p:nvSpPr>
        <p:spPr>
          <a:xfrm>
            <a:off x="7325135" y="4716573"/>
            <a:ext cx="1284320" cy="323165"/>
          </a:xfrm>
          <a:prstGeom prst="rect">
            <a:avLst/>
          </a:prstGeom>
          <a:noFill/>
        </p:spPr>
        <p:txBody>
          <a:bodyPr wrap="square" rtlCol="0">
            <a:spAutoFit/>
          </a:bodyPr>
          <a:lstStyle/>
          <a:p>
            <a:r>
              <a:rPr lang="en-US" sz="1500" dirty="0">
                <a:latin typeface="Bookman Old Style" panose="02050604050505020204" pitchFamily="18" charset="0"/>
              </a:rPr>
              <a:t>Glutamine</a:t>
            </a:r>
          </a:p>
        </p:txBody>
      </p:sp>
      <p:sp>
        <p:nvSpPr>
          <p:cNvPr id="25" name="TextBox 24">
            <a:extLst>
              <a:ext uri="{FF2B5EF4-FFF2-40B4-BE49-F238E27FC236}">
                <a16:creationId xmlns:a16="http://schemas.microsoft.com/office/drawing/2014/main" id="{AD9B6217-3A5A-4D09-A139-F0DAEBCB600C}"/>
              </a:ext>
            </a:extLst>
          </p:cNvPr>
          <p:cNvSpPr txBox="1"/>
          <p:nvPr/>
        </p:nvSpPr>
        <p:spPr>
          <a:xfrm>
            <a:off x="10239392" y="6007306"/>
            <a:ext cx="1284320" cy="323165"/>
          </a:xfrm>
          <a:prstGeom prst="rect">
            <a:avLst/>
          </a:prstGeom>
          <a:noFill/>
        </p:spPr>
        <p:txBody>
          <a:bodyPr wrap="square" rtlCol="0">
            <a:spAutoFit/>
          </a:bodyPr>
          <a:lstStyle/>
          <a:p>
            <a:r>
              <a:rPr lang="en-US" sz="1500" dirty="0">
                <a:latin typeface="Bookman Old Style" panose="02050604050505020204" pitchFamily="18" charset="0"/>
              </a:rPr>
              <a:t>Valine</a:t>
            </a:r>
          </a:p>
        </p:txBody>
      </p:sp>
    </p:spTree>
    <p:extLst>
      <p:ext uri="{BB962C8B-B14F-4D97-AF65-F5344CB8AC3E}">
        <p14:creationId xmlns:p14="http://schemas.microsoft.com/office/powerpoint/2010/main" val="38631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D4593-60DB-45DC-BADA-A8703F9E6E28}"/>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3400" dirty="0">
                <a:latin typeface="Bookman Old Style" panose="02050604050505020204" pitchFamily="18" charset="0"/>
              </a:rPr>
              <a:t>Sickle Cell Mutation</a:t>
            </a:r>
          </a:p>
        </p:txBody>
      </p:sp>
      <p:cxnSp>
        <p:nvCxnSpPr>
          <p:cNvPr id="20" name="Straight Connector 19">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8AA3DE2-6783-419E-9B5E-14E3DF1E988E}"/>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Sickle Cell Anemia is caused by a single point mutation</a:t>
            </a:r>
          </a:p>
          <a:p>
            <a:pPr lvl="1">
              <a:buFont typeface="Arial" panose="020B0604020202020204" pitchFamily="34" charset="0"/>
              <a:buChar char="•"/>
            </a:pPr>
            <a:r>
              <a:rPr lang="el-GR" dirty="0">
                <a:latin typeface="Bookman Old Style" panose="02050604050505020204" pitchFamily="18" charset="0"/>
              </a:rPr>
              <a:t>β</a:t>
            </a:r>
            <a:r>
              <a:rPr lang="en-US" dirty="0">
                <a:latin typeface="Bookman Old Style" panose="02050604050505020204" pitchFamily="18" charset="0"/>
              </a:rPr>
              <a:t>Glu6 to </a:t>
            </a:r>
            <a:r>
              <a:rPr lang="el-GR" dirty="0">
                <a:latin typeface="Bookman Old Style" panose="02050604050505020204" pitchFamily="18" charset="0"/>
              </a:rPr>
              <a:t>β</a:t>
            </a:r>
            <a:r>
              <a:rPr lang="en-US" dirty="0">
                <a:latin typeface="Bookman Old Style" panose="02050604050505020204" pitchFamily="18" charset="0"/>
              </a:rPr>
              <a:t>Val6</a:t>
            </a:r>
          </a:p>
          <a:p>
            <a:pPr>
              <a:buFont typeface="Arial" panose="020B0604020202020204" pitchFamily="34" charset="0"/>
              <a:buChar char="•"/>
            </a:pPr>
            <a:r>
              <a:rPr lang="en-US" dirty="0">
                <a:latin typeface="Bookman Old Style" panose="02050604050505020204" pitchFamily="18" charset="0"/>
              </a:rPr>
              <a:t>This leads to polymerization of the Hb leading to the sickle shaped Red Blood Cell</a:t>
            </a:r>
          </a:p>
        </p:txBody>
      </p:sp>
      <p:sp>
        <p:nvSpPr>
          <p:cNvPr id="22" name="Rectangle 21">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9A41917F-A45A-4CD1-B2B5-9758CCABA67F}"/>
              </a:ext>
            </a:extLst>
          </p:cNvPr>
          <p:cNvSpPr txBox="1"/>
          <p:nvPr/>
        </p:nvSpPr>
        <p:spPr>
          <a:xfrm>
            <a:off x="448066" y="5608888"/>
            <a:ext cx="7222326" cy="553998"/>
          </a:xfrm>
          <a:prstGeom prst="rect">
            <a:avLst/>
          </a:prstGeom>
          <a:noFill/>
        </p:spPr>
        <p:txBody>
          <a:bodyPr wrap="square" rtlCol="0">
            <a:spAutoFit/>
          </a:bodyPr>
          <a:lstStyle/>
          <a:p>
            <a:r>
              <a:rPr lang="en-US" sz="1000" dirty="0">
                <a:latin typeface="Bookman Old Style" panose="02050604050505020204" pitchFamily="18" charset="0"/>
              </a:rPr>
              <a:t>Figure </a:t>
            </a:r>
            <a:r>
              <a:rPr lang="en-US" sz="1000" dirty="0" err="1">
                <a:latin typeface="Bookman Old Style" panose="02050604050505020204" pitchFamily="18" charset="0"/>
              </a:rPr>
              <a:t>from:https</a:t>
            </a:r>
            <a:r>
              <a:rPr lang="en-US" sz="1000" dirty="0">
                <a:latin typeface="Bookman Old Style" panose="02050604050505020204" pitchFamily="18" charset="0"/>
              </a:rPr>
              <a:t>://www.researchgate.net/profile/Jacques_Elion/publication/51804205/figure/fig1/AS:202774865289217@1425356703126/Basic-pathophysiological-mechanism-of-sickle-cell-disease-the-polymerization-of.png</a:t>
            </a:r>
          </a:p>
        </p:txBody>
      </p:sp>
      <p:pic>
        <p:nvPicPr>
          <p:cNvPr id="3074" name="Picture 2" descr="Image result for hb polymerization">
            <a:extLst>
              <a:ext uri="{FF2B5EF4-FFF2-40B4-BE49-F238E27FC236}">
                <a16:creationId xmlns:a16="http://schemas.microsoft.com/office/drawing/2014/main" id="{8BA6DFA9-0CEF-4938-AEEB-91B98830B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8" y="704313"/>
            <a:ext cx="7431210" cy="467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79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7ED8-EF3B-43B0-B5C2-3ACD517F552E}"/>
              </a:ext>
            </a:extLst>
          </p:cNvPr>
          <p:cNvSpPr>
            <a:spLocks noGrp="1"/>
          </p:cNvSpPr>
          <p:nvPr>
            <p:ph type="title"/>
          </p:nvPr>
        </p:nvSpPr>
        <p:spPr/>
        <p:txBody>
          <a:bodyPr/>
          <a:lstStyle/>
          <a:p>
            <a:r>
              <a:rPr lang="en-US" dirty="0">
                <a:latin typeface="Bookman Old Style" panose="02050604050505020204" pitchFamily="18" charset="0"/>
              </a:rPr>
              <a:t>Current Treatments of Sickle Cell Anemia</a:t>
            </a:r>
          </a:p>
        </p:txBody>
      </p:sp>
      <p:sp>
        <p:nvSpPr>
          <p:cNvPr id="3" name="Content Placeholder 2">
            <a:extLst>
              <a:ext uri="{FF2B5EF4-FFF2-40B4-BE49-F238E27FC236}">
                <a16:creationId xmlns:a16="http://schemas.microsoft.com/office/drawing/2014/main" id="{65F805E3-5D5B-4B82-A2DA-7BAB71F2B030}"/>
              </a:ext>
            </a:extLst>
          </p:cNvPr>
          <p:cNvSpPr>
            <a:spLocks noGrp="1"/>
          </p:cNvSpPr>
          <p:nvPr>
            <p:ph idx="1"/>
          </p:nvPr>
        </p:nvSpPr>
        <p:spPr/>
        <p:txBody>
          <a:bodyPr>
            <a:normAutofit/>
          </a:bodyPr>
          <a:lstStyle/>
          <a:p>
            <a:pPr>
              <a:buFont typeface="Arial" panose="020B0604020202020204" pitchFamily="34" charset="0"/>
              <a:buChar char="•"/>
            </a:pPr>
            <a:r>
              <a:rPr lang="en-US" sz="3000" dirty="0">
                <a:latin typeface="Bookman Old Style" panose="02050604050505020204" pitchFamily="18" charset="0"/>
              </a:rPr>
              <a:t>Hydroxyurea Therapy</a:t>
            </a:r>
          </a:p>
          <a:p>
            <a:pPr lvl="1">
              <a:buFont typeface="Arial" panose="020B0604020202020204" pitchFamily="34" charset="0"/>
              <a:buChar char="•"/>
            </a:pPr>
            <a:r>
              <a:rPr lang="en-US" sz="2800" dirty="0" err="1">
                <a:latin typeface="Bookman Old Style" panose="02050604050505020204" pitchFamily="18" charset="0"/>
              </a:rPr>
              <a:t>Resynthesis</a:t>
            </a:r>
            <a:r>
              <a:rPr lang="en-US" sz="2800" dirty="0">
                <a:latin typeface="Bookman Old Style" panose="02050604050505020204" pitchFamily="18" charset="0"/>
              </a:rPr>
              <a:t> of </a:t>
            </a:r>
            <a:r>
              <a:rPr lang="en-US" sz="2800" dirty="0" err="1">
                <a:latin typeface="Bookman Old Style" panose="02050604050505020204" pitchFamily="18" charset="0"/>
              </a:rPr>
              <a:t>HbF</a:t>
            </a:r>
            <a:endParaRPr lang="en-US" sz="2800" dirty="0">
              <a:latin typeface="Bookman Old Style" panose="02050604050505020204" pitchFamily="18" charset="0"/>
            </a:endParaRPr>
          </a:p>
          <a:p>
            <a:pPr lvl="1">
              <a:buFont typeface="Arial" panose="020B0604020202020204" pitchFamily="34" charset="0"/>
              <a:buChar char="•"/>
            </a:pPr>
            <a:r>
              <a:rPr lang="en-US" sz="2800" dirty="0">
                <a:latin typeface="Bookman Old Style" panose="02050604050505020204" pitchFamily="18" charset="0"/>
              </a:rPr>
              <a:t>Reduction of sickled cell adhesion</a:t>
            </a:r>
          </a:p>
          <a:p>
            <a:pPr lvl="1">
              <a:buFont typeface="Arial" panose="020B0604020202020204" pitchFamily="34" charset="0"/>
              <a:buChar char="•"/>
            </a:pPr>
            <a:r>
              <a:rPr lang="en-US" sz="2800" dirty="0">
                <a:latin typeface="Bookman Old Style" panose="02050604050505020204" pitchFamily="18" charset="0"/>
              </a:rPr>
              <a:t>Toxicity</a:t>
            </a:r>
          </a:p>
          <a:p>
            <a:pPr>
              <a:buFont typeface="Arial" panose="020B0604020202020204" pitchFamily="34" charset="0"/>
              <a:buChar char="•"/>
            </a:pPr>
            <a:r>
              <a:rPr lang="en-US" sz="3000" dirty="0">
                <a:latin typeface="Bookman Old Style" panose="02050604050505020204" pitchFamily="18" charset="0"/>
              </a:rPr>
              <a:t>Blood Transfusions</a:t>
            </a:r>
          </a:p>
          <a:p>
            <a:pPr lvl="1">
              <a:buFont typeface="Arial" panose="020B0604020202020204" pitchFamily="34" charset="0"/>
              <a:buChar char="•"/>
            </a:pPr>
            <a:r>
              <a:rPr lang="en-US" sz="2800" dirty="0">
                <a:latin typeface="Bookman Old Style" panose="02050604050505020204" pitchFamily="18" charset="0"/>
              </a:rPr>
              <a:t>Addition of normal RBC into patients</a:t>
            </a:r>
          </a:p>
          <a:p>
            <a:pPr lvl="1">
              <a:buFont typeface="Arial" panose="020B0604020202020204" pitchFamily="34" charset="0"/>
              <a:buChar char="•"/>
            </a:pPr>
            <a:r>
              <a:rPr lang="en-US" sz="2800" dirty="0">
                <a:latin typeface="Bookman Old Style" panose="02050604050505020204" pitchFamily="18" charset="0"/>
              </a:rPr>
              <a:t>Metabolism of RBC</a:t>
            </a:r>
          </a:p>
          <a:p>
            <a:pPr lvl="1">
              <a:buFont typeface="Arial" panose="020B0604020202020204" pitchFamily="34" charset="0"/>
              <a:buChar char="•"/>
            </a:pPr>
            <a:endParaRPr lang="en-US" sz="2800" dirty="0">
              <a:latin typeface="Bookman Old Style" panose="02050604050505020204" pitchFamily="18" charset="0"/>
            </a:endParaRPr>
          </a:p>
        </p:txBody>
      </p:sp>
    </p:spTree>
    <p:extLst>
      <p:ext uri="{BB962C8B-B14F-4D97-AF65-F5344CB8AC3E}">
        <p14:creationId xmlns:p14="http://schemas.microsoft.com/office/powerpoint/2010/main" val="274348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760726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1A0003-E8B0-4A7B-A8C4-9A1E47212C76}"/>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8000" dirty="0">
                <a:solidFill>
                  <a:srgbClr val="FFFFFF"/>
                </a:solidFill>
                <a:latin typeface="Bookman Old Style" panose="02050604050505020204" pitchFamily="18" charset="0"/>
              </a:rPr>
              <a:t>What other options do we have?</a:t>
            </a:r>
          </a:p>
        </p:txBody>
      </p:sp>
    </p:spTree>
    <p:extLst>
      <p:ext uri="{BB962C8B-B14F-4D97-AF65-F5344CB8AC3E}">
        <p14:creationId xmlns:p14="http://schemas.microsoft.com/office/powerpoint/2010/main" val="94429066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F699-AC27-4CBD-A6D3-2BE0B8FAD3B3}"/>
              </a:ext>
            </a:extLst>
          </p:cNvPr>
          <p:cNvSpPr>
            <a:spLocks noGrp="1"/>
          </p:cNvSpPr>
          <p:nvPr>
            <p:ph type="title"/>
          </p:nvPr>
        </p:nvSpPr>
        <p:spPr/>
        <p:txBody>
          <a:bodyPr/>
          <a:lstStyle/>
          <a:p>
            <a:r>
              <a:rPr lang="en-US" dirty="0">
                <a:latin typeface="Bookman Old Style" panose="02050604050505020204" pitchFamily="18" charset="0"/>
              </a:rPr>
              <a:t>Aromatic Aldehyde Allosteric Effectors</a:t>
            </a:r>
          </a:p>
        </p:txBody>
      </p:sp>
      <p:sp>
        <p:nvSpPr>
          <p:cNvPr id="3" name="Content Placeholder 2">
            <a:extLst>
              <a:ext uri="{FF2B5EF4-FFF2-40B4-BE49-F238E27FC236}">
                <a16:creationId xmlns:a16="http://schemas.microsoft.com/office/drawing/2014/main" id="{285BC6C8-1C94-4E3B-802A-9D467C656009}"/>
              </a:ext>
            </a:extLst>
          </p:cNvPr>
          <p:cNvSpPr>
            <a:spLocks noGrp="1"/>
          </p:cNvSpPr>
          <p:nvPr>
            <p:ph idx="1"/>
          </p:nvPr>
        </p:nvSpPr>
        <p:spPr/>
        <p:txBody>
          <a:bodyPr>
            <a:normAutofit/>
          </a:bodyPr>
          <a:lstStyle/>
          <a:p>
            <a:pPr>
              <a:buFont typeface="Arial" panose="020B0604020202020204" pitchFamily="34" charset="0"/>
              <a:buChar char="•"/>
            </a:pPr>
            <a:r>
              <a:rPr lang="en-US" sz="3000" dirty="0">
                <a:latin typeface="Bookman Old Style" panose="02050604050505020204" pitchFamily="18" charset="0"/>
              </a:rPr>
              <a:t>Aromatic Aldehydes can form Schiff-base interactions with the free N-terminal </a:t>
            </a:r>
            <a:r>
              <a:rPr lang="el-GR" sz="3000" dirty="0">
                <a:latin typeface="Bookman Old Style" panose="02050604050505020204" pitchFamily="18" charset="0"/>
              </a:rPr>
              <a:t>α</a:t>
            </a:r>
            <a:r>
              <a:rPr lang="en-US" sz="3000" dirty="0">
                <a:latin typeface="Bookman Old Style" panose="02050604050505020204" pitchFamily="18" charset="0"/>
              </a:rPr>
              <a:t> Valine 1</a:t>
            </a:r>
          </a:p>
        </p:txBody>
      </p:sp>
      <p:pic>
        <p:nvPicPr>
          <p:cNvPr id="11266" name="Picture 2" descr="Image result for schiff base">
            <a:extLst>
              <a:ext uri="{FF2B5EF4-FFF2-40B4-BE49-F238E27FC236}">
                <a16:creationId xmlns:a16="http://schemas.microsoft.com/office/drawing/2014/main" id="{848EB17A-0465-41B4-A1F4-5EE04DAB6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209" y="3735494"/>
            <a:ext cx="86487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DB0F2E2-3A41-42C9-A49B-763EA058BE50}"/>
              </a:ext>
            </a:extLst>
          </p:cNvPr>
          <p:cNvSpPr txBox="1"/>
          <p:nvPr/>
        </p:nvSpPr>
        <p:spPr>
          <a:xfrm>
            <a:off x="3452524" y="5814161"/>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https://chem.libretexts.org/@api/deki/files/2647/image061.png?revision=1</a:t>
            </a:r>
          </a:p>
        </p:txBody>
      </p:sp>
    </p:spTree>
    <p:extLst>
      <p:ext uri="{BB962C8B-B14F-4D97-AF65-F5344CB8AC3E}">
        <p14:creationId xmlns:p14="http://schemas.microsoft.com/office/powerpoint/2010/main" val="242807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F699-AC27-4CBD-A6D3-2BE0B8FAD3B3}"/>
              </a:ext>
            </a:extLst>
          </p:cNvPr>
          <p:cNvSpPr>
            <a:spLocks noGrp="1"/>
          </p:cNvSpPr>
          <p:nvPr>
            <p:ph type="title"/>
          </p:nvPr>
        </p:nvSpPr>
        <p:spPr/>
        <p:txBody>
          <a:bodyPr/>
          <a:lstStyle/>
          <a:p>
            <a:r>
              <a:rPr lang="en-US" dirty="0">
                <a:latin typeface="Bookman Old Style" panose="02050604050505020204" pitchFamily="18" charset="0"/>
              </a:rPr>
              <a:t>Aromatic Aldehyde Allosteric Effectors</a:t>
            </a:r>
          </a:p>
        </p:txBody>
      </p:sp>
      <p:sp>
        <p:nvSpPr>
          <p:cNvPr id="3" name="Content Placeholder 2">
            <a:extLst>
              <a:ext uri="{FF2B5EF4-FFF2-40B4-BE49-F238E27FC236}">
                <a16:creationId xmlns:a16="http://schemas.microsoft.com/office/drawing/2014/main" id="{285BC6C8-1C94-4E3B-802A-9D467C656009}"/>
              </a:ext>
            </a:extLst>
          </p:cNvPr>
          <p:cNvSpPr>
            <a:spLocks noGrp="1"/>
          </p:cNvSpPr>
          <p:nvPr>
            <p:ph idx="1"/>
          </p:nvPr>
        </p:nvSpPr>
        <p:spPr/>
        <p:txBody>
          <a:bodyPr>
            <a:normAutofit/>
          </a:bodyPr>
          <a:lstStyle/>
          <a:p>
            <a:pPr>
              <a:buFont typeface="Arial" panose="020B0604020202020204" pitchFamily="34" charset="0"/>
              <a:buChar char="•"/>
            </a:pPr>
            <a:r>
              <a:rPr lang="en-US" sz="3000" dirty="0">
                <a:latin typeface="Bookman Old Style" panose="02050604050505020204" pitchFamily="18" charset="0"/>
              </a:rPr>
              <a:t>Aromatic Aldehydes can form Schiff-base interactions with the free N-terminal </a:t>
            </a:r>
            <a:r>
              <a:rPr lang="el-GR" sz="3000" dirty="0">
                <a:latin typeface="Bookman Old Style" panose="02050604050505020204" pitchFamily="18" charset="0"/>
              </a:rPr>
              <a:t>α</a:t>
            </a:r>
            <a:r>
              <a:rPr lang="en-US" sz="3000" dirty="0">
                <a:latin typeface="Bookman Old Style" panose="02050604050505020204" pitchFamily="18" charset="0"/>
              </a:rPr>
              <a:t> Valine 1</a:t>
            </a:r>
          </a:p>
          <a:p>
            <a:pPr lvl="1">
              <a:buFont typeface="Arial" panose="020B0604020202020204" pitchFamily="34" charset="0"/>
              <a:buChar char="•"/>
            </a:pPr>
            <a:r>
              <a:rPr lang="en-US" sz="2800" dirty="0">
                <a:latin typeface="Bookman Old Style" panose="02050604050505020204" pitchFamily="18" charset="0"/>
              </a:rPr>
              <a:t>Vanillin</a:t>
            </a:r>
          </a:p>
        </p:txBody>
      </p:sp>
      <p:sp>
        <p:nvSpPr>
          <p:cNvPr id="11" name="TextBox 10">
            <a:extLst>
              <a:ext uri="{FF2B5EF4-FFF2-40B4-BE49-F238E27FC236}">
                <a16:creationId xmlns:a16="http://schemas.microsoft.com/office/drawing/2014/main" id="{3DB0F2E2-3A41-42C9-A49B-763EA058BE50}"/>
              </a:ext>
            </a:extLst>
          </p:cNvPr>
          <p:cNvSpPr txBox="1"/>
          <p:nvPr/>
        </p:nvSpPr>
        <p:spPr>
          <a:xfrm>
            <a:off x="6121079" y="6019432"/>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https://ars.els-cdn.com/content/image/1-s2.0-S0031942203001493-gr1.gif</a:t>
            </a:r>
          </a:p>
        </p:txBody>
      </p:sp>
      <p:pic>
        <p:nvPicPr>
          <p:cNvPr id="13314" name="Picture 2" descr="Image result for vanillin">
            <a:extLst>
              <a:ext uri="{FF2B5EF4-FFF2-40B4-BE49-F238E27FC236}">
                <a16:creationId xmlns:a16="http://schemas.microsoft.com/office/drawing/2014/main" id="{1A26A259-2769-4E85-B88C-154BD26EC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570" y="3037740"/>
            <a:ext cx="1980110" cy="302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90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F699-AC27-4CBD-A6D3-2BE0B8FAD3B3}"/>
              </a:ext>
            </a:extLst>
          </p:cNvPr>
          <p:cNvSpPr>
            <a:spLocks noGrp="1"/>
          </p:cNvSpPr>
          <p:nvPr>
            <p:ph type="title"/>
          </p:nvPr>
        </p:nvSpPr>
        <p:spPr/>
        <p:txBody>
          <a:bodyPr/>
          <a:lstStyle/>
          <a:p>
            <a:r>
              <a:rPr lang="en-US" dirty="0">
                <a:latin typeface="Bookman Old Style" panose="02050604050505020204" pitchFamily="18" charset="0"/>
              </a:rPr>
              <a:t>Aromatic Aldehyde Allosteric Effectors</a:t>
            </a:r>
          </a:p>
        </p:txBody>
      </p:sp>
      <p:sp>
        <p:nvSpPr>
          <p:cNvPr id="3" name="Content Placeholder 2">
            <a:extLst>
              <a:ext uri="{FF2B5EF4-FFF2-40B4-BE49-F238E27FC236}">
                <a16:creationId xmlns:a16="http://schemas.microsoft.com/office/drawing/2014/main" id="{285BC6C8-1C94-4E3B-802A-9D467C656009}"/>
              </a:ext>
            </a:extLst>
          </p:cNvPr>
          <p:cNvSpPr>
            <a:spLocks noGrp="1"/>
          </p:cNvSpPr>
          <p:nvPr>
            <p:ph idx="1"/>
          </p:nvPr>
        </p:nvSpPr>
        <p:spPr/>
        <p:txBody>
          <a:bodyPr>
            <a:normAutofit/>
          </a:bodyPr>
          <a:lstStyle/>
          <a:p>
            <a:pPr>
              <a:buFont typeface="Arial" panose="020B0604020202020204" pitchFamily="34" charset="0"/>
              <a:buChar char="•"/>
            </a:pPr>
            <a:r>
              <a:rPr lang="en-US" sz="3000" dirty="0">
                <a:latin typeface="Bookman Old Style" panose="02050604050505020204" pitchFamily="18" charset="0"/>
              </a:rPr>
              <a:t>Aromatic Aldehydes can form Schiff-base interactions with the free N-terminal </a:t>
            </a:r>
            <a:r>
              <a:rPr lang="el-GR" sz="3000" dirty="0">
                <a:latin typeface="Bookman Old Style" panose="02050604050505020204" pitchFamily="18" charset="0"/>
              </a:rPr>
              <a:t>α</a:t>
            </a:r>
            <a:r>
              <a:rPr lang="en-US" sz="3000" dirty="0">
                <a:latin typeface="Bookman Old Style" panose="02050604050505020204" pitchFamily="18" charset="0"/>
              </a:rPr>
              <a:t> Valine 1</a:t>
            </a:r>
          </a:p>
          <a:p>
            <a:pPr lvl="1">
              <a:buFont typeface="Arial" panose="020B0604020202020204" pitchFamily="34" charset="0"/>
              <a:buChar char="•"/>
            </a:pPr>
            <a:r>
              <a:rPr lang="en-US" sz="2800" dirty="0">
                <a:latin typeface="Bookman Old Style" panose="02050604050505020204" pitchFamily="18" charset="0"/>
              </a:rPr>
              <a:t>Vanillin</a:t>
            </a:r>
          </a:p>
          <a:p>
            <a:pPr lvl="1">
              <a:buFont typeface="Arial" panose="020B0604020202020204" pitchFamily="34" charset="0"/>
              <a:buChar char="•"/>
            </a:pPr>
            <a:r>
              <a:rPr lang="en-US" sz="2800" dirty="0">
                <a:latin typeface="Bookman Old Style" panose="02050604050505020204" pitchFamily="18" charset="0"/>
              </a:rPr>
              <a:t>5-hydroxymethyl-2-furfural</a:t>
            </a:r>
          </a:p>
          <a:p>
            <a:pPr lvl="1">
              <a:buFont typeface="Arial" panose="020B0604020202020204" pitchFamily="34" charset="0"/>
              <a:buChar char="•"/>
            </a:pPr>
            <a:endParaRPr lang="en-US" sz="2800" dirty="0">
              <a:latin typeface="Bookman Old Style" panose="02050604050505020204" pitchFamily="18" charset="0"/>
            </a:endParaRPr>
          </a:p>
        </p:txBody>
      </p:sp>
      <p:sp>
        <p:nvSpPr>
          <p:cNvPr id="11" name="TextBox 10">
            <a:extLst>
              <a:ext uri="{FF2B5EF4-FFF2-40B4-BE49-F238E27FC236}">
                <a16:creationId xmlns:a16="http://schemas.microsoft.com/office/drawing/2014/main" id="{3DB0F2E2-3A41-42C9-A49B-763EA058BE50}"/>
              </a:ext>
            </a:extLst>
          </p:cNvPr>
          <p:cNvSpPr txBox="1"/>
          <p:nvPr/>
        </p:nvSpPr>
        <p:spPr>
          <a:xfrm>
            <a:off x="6121079" y="6019432"/>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https://5-hmf.com/wp-content/uploads/2018/01/5-HMF_sial.png</a:t>
            </a:r>
          </a:p>
        </p:txBody>
      </p:sp>
      <p:pic>
        <p:nvPicPr>
          <p:cNvPr id="14338" name="Picture 2" descr="Image result for 5-hmf">
            <a:extLst>
              <a:ext uri="{FF2B5EF4-FFF2-40B4-BE49-F238E27FC236}">
                <a16:creationId xmlns:a16="http://schemas.microsoft.com/office/drawing/2014/main" id="{2E155BED-5BE6-4B6C-8EC4-CBFEFE24A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478" y="3597483"/>
            <a:ext cx="4951892" cy="226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4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51084-CC0F-47EE-8D8A-A2D6216A87C3}"/>
              </a:ext>
            </a:extLst>
          </p:cNvPr>
          <p:cNvSpPr>
            <a:spLocks noGrp="1"/>
          </p:cNvSpPr>
          <p:nvPr>
            <p:ph type="title"/>
          </p:nvPr>
        </p:nvSpPr>
        <p:spPr>
          <a:xfrm>
            <a:off x="279918" y="167951"/>
            <a:ext cx="11234058" cy="4483169"/>
          </a:xfrm>
        </p:spPr>
        <p:txBody>
          <a:bodyPr vert="horz" lIns="91440" tIns="45720" rIns="91440" bIns="45720" rtlCol="0" anchor="b">
            <a:normAutofit/>
          </a:bodyPr>
          <a:lstStyle/>
          <a:p>
            <a:r>
              <a:rPr lang="en-US" sz="7200">
                <a:solidFill>
                  <a:schemeClr val="tx1">
                    <a:lumMod val="85000"/>
                    <a:lumOff val="15000"/>
                  </a:schemeClr>
                </a:solidFill>
                <a:latin typeface="Bookman Old Style" panose="02050604050505020204" pitchFamily="18" charset="0"/>
              </a:rPr>
              <a:t>This study seeks to investigate the possible antisickling properties of five aromatic aldehydes</a:t>
            </a:r>
          </a:p>
        </p:txBody>
      </p:sp>
      <p:sp>
        <p:nvSpPr>
          <p:cNvPr id="30" name="Rectangle 2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880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64B21-D46B-42F3-8C8D-C9BEE03FE503}"/>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a:latin typeface="Bookman Old Style" panose="02050604050505020204" pitchFamily="18" charset="0"/>
              </a:rPr>
              <a:t>Sickle Cell Anemia </a:t>
            </a:r>
          </a:p>
        </p:txBody>
      </p:sp>
      <p:pic>
        <p:nvPicPr>
          <p:cNvPr id="1026" name="Picture 2" descr="Image result for sickle cell anemia">
            <a:extLst>
              <a:ext uri="{FF2B5EF4-FFF2-40B4-BE49-F238E27FC236}">
                <a16:creationId xmlns:a16="http://schemas.microsoft.com/office/drawing/2014/main" id="{1500FC51-3E64-4282-B19A-F75638629AF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27" r="881" b="-2"/>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8F21D4A-23DE-49B4-A4E7-8151C0EFBD3F}"/>
              </a:ext>
            </a:extLst>
          </p:cNvPr>
          <p:cNvSpPr>
            <a:spLocks noGrp="1"/>
          </p:cNvSpPr>
          <p:nvPr>
            <p:ph sz="half" idx="1"/>
          </p:nvPr>
        </p:nvSpPr>
        <p:spPr>
          <a:xfrm>
            <a:off x="7859485" y="2198914"/>
            <a:ext cx="3690257" cy="4024140"/>
          </a:xfrm>
        </p:spPr>
        <p:txBody>
          <a:bodyPr vert="horz" lIns="0" tIns="45720" rIns="0" bIns="45720" rtlCol="0">
            <a:normAutofit/>
          </a:bodyPr>
          <a:lstStyle/>
          <a:p>
            <a:pPr>
              <a:buFont typeface="Calibri" panose="020F0502020204030204" pitchFamily="34" charset="0"/>
              <a:buChar char="•"/>
            </a:pPr>
            <a:r>
              <a:rPr lang="en-US" sz="1700" dirty="0">
                <a:latin typeface="Bookman Old Style" panose="02050604050505020204" pitchFamily="18" charset="0"/>
              </a:rPr>
              <a:t>Affects between 70,000-100,000 Americans</a:t>
            </a:r>
          </a:p>
          <a:p>
            <a:pPr>
              <a:buFont typeface="Calibri" panose="020F0502020204030204" pitchFamily="34" charset="0"/>
              <a:buChar char="•"/>
            </a:pPr>
            <a:r>
              <a:rPr lang="en-US" sz="1700" dirty="0">
                <a:latin typeface="Bookman Old Style" panose="02050604050505020204" pitchFamily="18" charset="0"/>
              </a:rPr>
              <a:t>Characterized by sickle shape</a:t>
            </a:r>
          </a:p>
          <a:p>
            <a:pPr>
              <a:buFont typeface="Calibri" panose="020F0502020204030204" pitchFamily="34" charset="0"/>
              <a:buChar char="•"/>
            </a:pPr>
            <a:r>
              <a:rPr lang="en-US" sz="1700" dirty="0">
                <a:latin typeface="Bookman Old Style" panose="02050604050505020204" pitchFamily="18" charset="0"/>
              </a:rPr>
              <a:t>Leads to several downstream effects</a:t>
            </a:r>
          </a:p>
          <a:p>
            <a:pPr lvl="1">
              <a:buFont typeface="Calibri" panose="020F0502020204030204" pitchFamily="34" charset="0"/>
              <a:buChar char="•"/>
            </a:pPr>
            <a:r>
              <a:rPr lang="en-US" sz="1700" dirty="0" err="1">
                <a:latin typeface="Bookman Old Style" panose="02050604050505020204" pitchFamily="18" charset="0"/>
              </a:rPr>
              <a:t>Vaso</a:t>
            </a:r>
            <a:r>
              <a:rPr lang="en-US" sz="1700" dirty="0">
                <a:latin typeface="Bookman Old Style" panose="02050604050505020204" pitchFamily="18" charset="0"/>
              </a:rPr>
              <a:t>-occlusive crisis</a:t>
            </a:r>
          </a:p>
          <a:p>
            <a:pPr lvl="1">
              <a:buFont typeface="Calibri" panose="020F0502020204030204" pitchFamily="34" charset="0"/>
              <a:buChar char="•"/>
            </a:pPr>
            <a:r>
              <a:rPr lang="en-US" sz="1700" dirty="0">
                <a:latin typeface="Bookman Old Style" panose="02050604050505020204" pitchFamily="18" charset="0"/>
              </a:rPr>
              <a:t>Hemolysis</a:t>
            </a:r>
          </a:p>
          <a:p>
            <a:pPr lvl="1">
              <a:buFont typeface="Calibri" panose="020F0502020204030204" pitchFamily="34" charset="0"/>
              <a:buChar char="•"/>
            </a:pPr>
            <a:r>
              <a:rPr lang="en-US" sz="1700" dirty="0">
                <a:latin typeface="Bookman Old Style" panose="02050604050505020204" pitchFamily="18" charset="0"/>
              </a:rPr>
              <a:t>Pain</a:t>
            </a:r>
          </a:p>
          <a:p>
            <a:pPr lvl="1">
              <a:buFont typeface="Calibri" panose="020F0502020204030204" pitchFamily="34" charset="0"/>
              <a:buChar char="•"/>
            </a:pPr>
            <a:r>
              <a:rPr lang="en-US" sz="1700" dirty="0">
                <a:latin typeface="Bookman Old Style" panose="02050604050505020204" pitchFamily="18" charset="0"/>
              </a:rPr>
              <a:t>Stroke</a:t>
            </a:r>
          </a:p>
          <a:p>
            <a:pPr lvl="1">
              <a:buFont typeface="Calibri" panose="020F0502020204030204" pitchFamily="34" charset="0"/>
              <a:buChar char="•"/>
            </a:pPr>
            <a:r>
              <a:rPr lang="en-US" sz="1700" dirty="0">
                <a:latin typeface="Bookman Old Style" panose="02050604050505020204" pitchFamily="18" charset="0"/>
              </a:rPr>
              <a:t>Organ dysfunction</a:t>
            </a:r>
          </a:p>
          <a:p>
            <a:pPr lvl="1">
              <a:buFont typeface="Calibri" panose="020F0502020204030204" pitchFamily="34" charset="0"/>
              <a:buChar char="•"/>
            </a:pPr>
            <a:r>
              <a:rPr lang="en-US" sz="1700" dirty="0">
                <a:latin typeface="Bookman Old Style" panose="02050604050505020204" pitchFamily="18" charset="0"/>
              </a:rPr>
              <a:t>Splenic Sequestration</a:t>
            </a:r>
          </a:p>
          <a:p>
            <a:pPr lvl="1">
              <a:buFont typeface="Calibri" panose="020F0502020204030204" pitchFamily="34" charset="0"/>
              <a:buChar char="•"/>
            </a:pPr>
            <a:r>
              <a:rPr lang="en-US" sz="1700" dirty="0">
                <a:latin typeface="Bookman Old Style" panose="02050604050505020204" pitchFamily="18" charset="0"/>
              </a:rPr>
              <a:t>Other Complications</a:t>
            </a:r>
          </a:p>
        </p:txBody>
      </p:sp>
      <p:sp>
        <p:nvSpPr>
          <p:cNvPr id="81" name="Rectangle 80">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69CA59A-420E-4216-828E-645C573603B7}"/>
              </a:ext>
            </a:extLst>
          </p:cNvPr>
          <p:cNvSpPr/>
          <p:nvPr/>
        </p:nvSpPr>
        <p:spPr>
          <a:xfrm>
            <a:off x="285656" y="5652655"/>
            <a:ext cx="5217369" cy="50124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0EC514-C319-4476-87BE-DA236A58740A}"/>
              </a:ext>
            </a:extLst>
          </p:cNvPr>
          <p:cNvSpPr txBox="1"/>
          <p:nvPr/>
        </p:nvSpPr>
        <p:spPr>
          <a:xfrm>
            <a:off x="933254" y="5552905"/>
            <a:ext cx="7222326" cy="400110"/>
          </a:xfrm>
          <a:prstGeom prst="rect">
            <a:avLst/>
          </a:prstGeom>
          <a:noFill/>
        </p:spPr>
        <p:txBody>
          <a:bodyPr wrap="square" rtlCol="0">
            <a:spAutoFit/>
          </a:bodyPr>
          <a:lstStyle/>
          <a:p>
            <a:r>
              <a:rPr lang="en-US" sz="1000" dirty="0">
                <a:latin typeface="Bookman Old Style" panose="02050604050505020204" pitchFamily="18" charset="0"/>
              </a:rPr>
              <a:t>Figure from: https://www.mayoclinic.org/-/media/kcms/gbs/patient-consumer/images/2013/08/26/10/24/ds00324_im01729_r7_sicklecellsthu_jpg.jpg</a:t>
            </a:r>
          </a:p>
        </p:txBody>
      </p:sp>
    </p:spTree>
    <p:extLst>
      <p:ext uri="{BB962C8B-B14F-4D97-AF65-F5344CB8AC3E}">
        <p14:creationId xmlns:p14="http://schemas.microsoft.com/office/powerpoint/2010/main" val="2820053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9FC5DB-A16A-4F07-B713-14C9684A4FF8}"/>
              </a:ext>
            </a:extLst>
          </p:cNvPr>
          <p:cNvGrpSpPr/>
          <p:nvPr/>
        </p:nvGrpSpPr>
        <p:grpSpPr>
          <a:xfrm>
            <a:off x="5632" y="0"/>
            <a:ext cx="11168694" cy="7275750"/>
            <a:chOff x="-1155180" y="57150"/>
            <a:chExt cx="6144041" cy="4068294"/>
          </a:xfrm>
        </p:grpSpPr>
        <p:pic>
          <p:nvPicPr>
            <p:cNvPr id="3" name="Shape 11">
              <a:extLst>
                <a:ext uri="{FF2B5EF4-FFF2-40B4-BE49-F238E27FC236}">
                  <a16:creationId xmlns:a16="http://schemas.microsoft.com/office/drawing/2014/main" id="{F571C77B-C959-4E55-BC17-D996B8F3584F}"/>
                </a:ext>
              </a:extLst>
            </p:cNvPr>
            <p:cNvPicPr preferRelativeResize="0"/>
            <p:nvPr/>
          </p:nvPicPr>
          <p:blipFill>
            <a:blip r:embed="rId3">
              <a:alphaModFix/>
            </a:blip>
            <a:stretch>
              <a:fillRect/>
            </a:stretch>
          </p:blipFill>
          <p:spPr>
            <a:xfrm>
              <a:off x="-187810" y="228600"/>
              <a:ext cx="1028700" cy="1042225"/>
            </a:xfrm>
            <a:prstGeom prst="rect">
              <a:avLst/>
            </a:prstGeom>
            <a:noFill/>
            <a:ln>
              <a:noFill/>
            </a:ln>
          </p:spPr>
        </p:pic>
        <p:sp>
          <p:nvSpPr>
            <p:cNvPr id="4" name="Text Box 14">
              <a:extLst>
                <a:ext uri="{FF2B5EF4-FFF2-40B4-BE49-F238E27FC236}">
                  <a16:creationId xmlns:a16="http://schemas.microsoft.com/office/drawing/2014/main" id="{4AC46377-EEA3-467B-9EA1-9E2B729C96B3}"/>
                </a:ext>
              </a:extLst>
            </p:cNvPr>
            <p:cNvSpPr txBox="1"/>
            <p:nvPr/>
          </p:nvSpPr>
          <p:spPr>
            <a:xfrm>
              <a:off x="-1155180" y="1152500"/>
              <a:ext cx="2796580" cy="481613"/>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i="1" dirty="0">
                  <a:effectLst/>
                  <a:latin typeface="Bookman Old Style" panose="02050604050505020204" pitchFamily="18" charset="0"/>
                  <a:ea typeface="Times New Roman" panose="02020603050405020304" pitchFamily="18" charset="0"/>
                </a:rPr>
                <a:t>2,4,6-trihdroxybenzaldehyde</a:t>
              </a:r>
              <a:endParaRPr lang="en-US" sz="2500" dirty="0">
                <a:effectLst/>
                <a:latin typeface="Bookman Old Style" panose="02050604050505020204" pitchFamily="18" charset="0"/>
                <a:ea typeface="Arial" panose="020B0604020202020204" pitchFamily="34" charset="0"/>
              </a:endParaRPr>
            </a:p>
          </p:txBody>
        </p:sp>
        <p:pic>
          <p:nvPicPr>
            <p:cNvPr id="5" name="Shape 13">
              <a:extLst>
                <a:ext uri="{FF2B5EF4-FFF2-40B4-BE49-F238E27FC236}">
                  <a16:creationId xmlns:a16="http://schemas.microsoft.com/office/drawing/2014/main" id="{234E613E-902D-46C7-8937-39BC9929DBAC}"/>
                </a:ext>
              </a:extLst>
            </p:cNvPr>
            <p:cNvPicPr preferRelativeResize="0"/>
            <p:nvPr/>
          </p:nvPicPr>
          <p:blipFill>
            <a:blip r:embed="rId4">
              <a:alphaModFix/>
            </a:blip>
            <a:stretch>
              <a:fillRect/>
            </a:stretch>
          </p:blipFill>
          <p:spPr>
            <a:xfrm>
              <a:off x="1998666" y="204100"/>
              <a:ext cx="590550" cy="1091225"/>
            </a:xfrm>
            <a:prstGeom prst="rect">
              <a:avLst/>
            </a:prstGeom>
            <a:noFill/>
            <a:ln>
              <a:noFill/>
            </a:ln>
          </p:spPr>
        </p:pic>
        <p:sp>
          <p:nvSpPr>
            <p:cNvPr id="6" name="Text Box 16">
              <a:extLst>
                <a:ext uri="{FF2B5EF4-FFF2-40B4-BE49-F238E27FC236}">
                  <a16:creationId xmlns:a16="http://schemas.microsoft.com/office/drawing/2014/main" id="{6AB85937-8395-46C7-A653-EB1C304CD4D8}"/>
                </a:ext>
              </a:extLst>
            </p:cNvPr>
            <p:cNvSpPr txBox="1"/>
            <p:nvPr/>
          </p:nvSpPr>
          <p:spPr>
            <a:xfrm>
              <a:off x="1222820" y="1329890"/>
              <a:ext cx="2216069" cy="481613"/>
            </a:xfrm>
            <a:prstGeom prst="rect">
              <a:avLst/>
            </a:prstGeom>
            <a:noFill/>
            <a:ln>
              <a:noFill/>
            </a:ln>
          </p:spPr>
          <p:txBody>
            <a:bodyPr spcFirstLastPara="1" wrap="square" lIns="91425" tIns="91425" rIns="91425" bIns="91425" anchor="t" anchorCtr="0"/>
            <a:lstStyle/>
            <a:p>
              <a:pPr marL="0" marR="0" algn="ctr">
                <a:lnSpc>
                  <a:spcPct val="115000"/>
                </a:lnSpc>
                <a:spcBef>
                  <a:spcPts val="0"/>
                </a:spcBef>
                <a:spcAft>
                  <a:spcPts val="0"/>
                </a:spcAft>
              </a:pPr>
              <a:r>
                <a:rPr lang="en-US" sz="2500" i="1" dirty="0">
                  <a:effectLst/>
                  <a:latin typeface="Bookman Old Style" panose="02050604050505020204" pitchFamily="18" charset="0"/>
                  <a:ea typeface="Times New Roman" panose="02020603050405020304" pitchFamily="18" charset="0"/>
                </a:rPr>
                <a:t>4-formylbenzoic acid</a:t>
              </a:r>
              <a:endParaRPr lang="en-US" sz="2500" dirty="0">
                <a:effectLst/>
                <a:latin typeface="Bookman Old Style" panose="02050604050505020204" pitchFamily="18" charset="0"/>
                <a:ea typeface="Arial" panose="020B0604020202020204" pitchFamily="34" charset="0"/>
              </a:endParaRPr>
            </a:p>
          </p:txBody>
        </p:sp>
        <p:pic>
          <p:nvPicPr>
            <p:cNvPr id="7" name="Shape 15">
              <a:extLst>
                <a:ext uri="{FF2B5EF4-FFF2-40B4-BE49-F238E27FC236}">
                  <a16:creationId xmlns:a16="http://schemas.microsoft.com/office/drawing/2014/main" id="{F3C31826-2CF2-41E8-9C2F-B9DF9BEDE2E6}"/>
                </a:ext>
              </a:extLst>
            </p:cNvPr>
            <p:cNvPicPr preferRelativeResize="0"/>
            <p:nvPr/>
          </p:nvPicPr>
          <p:blipFill>
            <a:blip r:embed="rId5">
              <a:alphaModFix/>
            </a:blip>
            <a:stretch>
              <a:fillRect/>
            </a:stretch>
          </p:blipFill>
          <p:spPr>
            <a:xfrm>
              <a:off x="3496731" y="152400"/>
              <a:ext cx="1326830" cy="1091225"/>
            </a:xfrm>
            <a:prstGeom prst="rect">
              <a:avLst/>
            </a:prstGeom>
            <a:noFill/>
            <a:ln>
              <a:noFill/>
            </a:ln>
          </p:spPr>
        </p:pic>
        <p:sp>
          <p:nvSpPr>
            <p:cNvPr id="8" name="Text Box 18">
              <a:extLst>
                <a:ext uri="{FF2B5EF4-FFF2-40B4-BE49-F238E27FC236}">
                  <a16:creationId xmlns:a16="http://schemas.microsoft.com/office/drawing/2014/main" id="{BC169BD0-C001-4843-9520-E60525BECDDE}"/>
                </a:ext>
              </a:extLst>
            </p:cNvPr>
            <p:cNvSpPr txBox="1"/>
            <p:nvPr/>
          </p:nvSpPr>
          <p:spPr>
            <a:xfrm>
              <a:off x="3391977" y="1194625"/>
              <a:ext cx="1596884" cy="480842"/>
            </a:xfrm>
            <a:prstGeom prst="rect">
              <a:avLst/>
            </a:prstGeom>
            <a:noFill/>
            <a:ln>
              <a:noFill/>
            </a:ln>
          </p:spPr>
          <p:txBody>
            <a:bodyPr spcFirstLastPara="1" wrap="square" lIns="91425" tIns="91425" rIns="91425" bIns="91425" anchor="t" anchorCtr="0"/>
            <a:lstStyle/>
            <a:p>
              <a:pPr marL="0" marR="0" algn="ctr">
                <a:lnSpc>
                  <a:spcPct val="115000"/>
                </a:lnSpc>
                <a:spcBef>
                  <a:spcPts val="0"/>
                </a:spcBef>
                <a:spcAft>
                  <a:spcPts val="0"/>
                </a:spcAft>
              </a:pPr>
              <a:r>
                <a:rPr lang="en-US" sz="2500" i="1" dirty="0">
                  <a:effectLst/>
                  <a:latin typeface="Bookman Old Style" panose="02050604050505020204" pitchFamily="18" charset="0"/>
                  <a:ea typeface="Times New Roman" panose="02020603050405020304" pitchFamily="18" charset="0"/>
                </a:rPr>
                <a:t>Syringaldehyde</a:t>
              </a:r>
              <a:endParaRPr lang="en-US" sz="2500" dirty="0">
                <a:effectLst/>
                <a:latin typeface="Bookman Old Style" panose="02050604050505020204" pitchFamily="18" charset="0"/>
                <a:ea typeface="Arial" panose="020B0604020202020204" pitchFamily="34" charset="0"/>
              </a:endParaRPr>
            </a:p>
          </p:txBody>
        </p:sp>
        <p:pic>
          <p:nvPicPr>
            <p:cNvPr id="9" name="Shape 17">
              <a:extLst>
                <a:ext uri="{FF2B5EF4-FFF2-40B4-BE49-F238E27FC236}">
                  <a16:creationId xmlns:a16="http://schemas.microsoft.com/office/drawing/2014/main" id="{A97F3BAA-0A45-441C-BDAC-851B09699AD8}"/>
                </a:ext>
              </a:extLst>
            </p:cNvPr>
            <p:cNvPicPr preferRelativeResize="0"/>
            <p:nvPr/>
          </p:nvPicPr>
          <p:blipFill>
            <a:blip r:embed="rId6">
              <a:alphaModFix/>
            </a:blip>
            <a:stretch>
              <a:fillRect/>
            </a:stretch>
          </p:blipFill>
          <p:spPr>
            <a:xfrm>
              <a:off x="547724" y="1675467"/>
              <a:ext cx="1807125" cy="800475"/>
            </a:xfrm>
            <a:prstGeom prst="rect">
              <a:avLst/>
            </a:prstGeom>
            <a:noFill/>
            <a:ln>
              <a:noFill/>
            </a:ln>
          </p:spPr>
        </p:pic>
        <p:sp>
          <p:nvSpPr>
            <p:cNvPr id="10" name="Text Box 20">
              <a:extLst>
                <a:ext uri="{FF2B5EF4-FFF2-40B4-BE49-F238E27FC236}">
                  <a16:creationId xmlns:a16="http://schemas.microsoft.com/office/drawing/2014/main" id="{501CF295-BF7C-4C90-84AA-DF577DA5FCC2}"/>
                </a:ext>
              </a:extLst>
            </p:cNvPr>
            <p:cNvSpPr txBox="1"/>
            <p:nvPr/>
          </p:nvSpPr>
          <p:spPr>
            <a:xfrm>
              <a:off x="177472" y="2354994"/>
              <a:ext cx="2270042" cy="565574"/>
            </a:xfrm>
            <a:prstGeom prst="rect">
              <a:avLst/>
            </a:prstGeom>
            <a:noFill/>
            <a:ln>
              <a:noFill/>
            </a:ln>
          </p:spPr>
          <p:txBody>
            <a:bodyPr spcFirstLastPara="1" wrap="square" lIns="91425" tIns="91425" rIns="91425" bIns="91425" anchor="t" anchorCtr="0"/>
            <a:lstStyle/>
            <a:p>
              <a:pPr marL="0" marR="0" algn="ctr">
                <a:lnSpc>
                  <a:spcPct val="115000"/>
                </a:lnSpc>
                <a:spcBef>
                  <a:spcPts val="0"/>
                </a:spcBef>
                <a:spcAft>
                  <a:spcPts val="0"/>
                </a:spcAft>
              </a:pPr>
              <a:r>
                <a:rPr lang="en-US" sz="2500" i="1">
                  <a:effectLst/>
                  <a:latin typeface="Bookman Old Style" panose="02050604050505020204" pitchFamily="18" charset="0"/>
                  <a:ea typeface="Times New Roman" panose="02020603050405020304" pitchFamily="18" charset="0"/>
                </a:rPr>
                <a:t>2,5-di(5-aldehyde-2-thienyl)-1,4-dioctyloxybenzene</a:t>
              </a:r>
              <a:endParaRPr lang="en-US" sz="2500">
                <a:effectLst/>
                <a:latin typeface="Bookman Old Style" panose="02050604050505020204" pitchFamily="18" charset="0"/>
                <a:ea typeface="Arial" panose="020B0604020202020204" pitchFamily="34" charset="0"/>
              </a:endParaRPr>
            </a:p>
          </p:txBody>
        </p:sp>
        <p:pic>
          <p:nvPicPr>
            <p:cNvPr id="11" name="Shape 19">
              <a:extLst>
                <a:ext uri="{FF2B5EF4-FFF2-40B4-BE49-F238E27FC236}">
                  <a16:creationId xmlns:a16="http://schemas.microsoft.com/office/drawing/2014/main" id="{39D1E991-1137-488F-91BA-B34332B50C39}"/>
                </a:ext>
              </a:extLst>
            </p:cNvPr>
            <p:cNvPicPr preferRelativeResize="0"/>
            <p:nvPr/>
          </p:nvPicPr>
          <p:blipFill>
            <a:blip r:embed="rId7">
              <a:alphaModFix/>
            </a:blip>
            <a:stretch>
              <a:fillRect/>
            </a:stretch>
          </p:blipFill>
          <p:spPr>
            <a:xfrm>
              <a:off x="2557500" y="1654367"/>
              <a:ext cx="1519200" cy="842675"/>
            </a:xfrm>
            <a:prstGeom prst="rect">
              <a:avLst/>
            </a:prstGeom>
            <a:noFill/>
            <a:ln>
              <a:noFill/>
            </a:ln>
          </p:spPr>
        </p:pic>
        <p:sp>
          <p:nvSpPr>
            <p:cNvPr id="12" name="Text Box 22">
              <a:extLst>
                <a:ext uri="{FF2B5EF4-FFF2-40B4-BE49-F238E27FC236}">
                  <a16:creationId xmlns:a16="http://schemas.microsoft.com/office/drawing/2014/main" id="{29FCAF35-9BC5-4585-9E8E-C7907CE6F89B}"/>
                </a:ext>
              </a:extLst>
            </p:cNvPr>
            <p:cNvSpPr txBox="1"/>
            <p:nvPr/>
          </p:nvSpPr>
          <p:spPr>
            <a:xfrm>
              <a:off x="2436637" y="2295500"/>
              <a:ext cx="2395500" cy="1418698"/>
            </a:xfrm>
            <a:prstGeom prst="rect">
              <a:avLst/>
            </a:prstGeom>
            <a:noFill/>
            <a:ln>
              <a:noFill/>
            </a:ln>
          </p:spPr>
          <p:txBody>
            <a:bodyPr spcFirstLastPara="1" wrap="square" lIns="91425" tIns="91425" rIns="91425" bIns="91425" anchor="ctr" anchorCtr="0"/>
            <a:lstStyle/>
            <a:p>
              <a:pPr marL="0" marR="0" algn="ctr">
                <a:lnSpc>
                  <a:spcPct val="115000"/>
                </a:lnSpc>
                <a:spcBef>
                  <a:spcPts val="0"/>
                </a:spcBef>
                <a:spcAft>
                  <a:spcPts val="0"/>
                </a:spcAft>
              </a:pPr>
              <a:r>
                <a:rPr lang="en-US" sz="2500" i="1" dirty="0">
                  <a:effectLst/>
                  <a:latin typeface="Bookman Old Style" panose="02050604050505020204" pitchFamily="18" charset="0"/>
                  <a:ea typeface="Times New Roman" panose="02020603050405020304" pitchFamily="18" charset="0"/>
                </a:rPr>
                <a:t>An aromatic aldehyde isolated from the roots of </a:t>
              </a:r>
              <a:r>
                <a:rPr lang="en-US" sz="2500" i="1" dirty="0" err="1">
                  <a:effectLst/>
                  <a:latin typeface="Bookman Old Style" panose="02050604050505020204" pitchFamily="18" charset="0"/>
                  <a:ea typeface="Times New Roman" panose="02020603050405020304" pitchFamily="18" charset="0"/>
                </a:rPr>
                <a:t>Uvaria</a:t>
              </a:r>
              <a:r>
                <a:rPr lang="en-US" sz="2500" i="1" dirty="0">
                  <a:effectLst/>
                  <a:latin typeface="Bookman Old Style" panose="02050604050505020204" pitchFamily="18" charset="0"/>
                  <a:ea typeface="Times New Roman" panose="02020603050405020304" pitchFamily="18" charset="0"/>
                </a:rPr>
                <a:t> </a:t>
              </a:r>
              <a:r>
                <a:rPr lang="en-US" sz="2500" i="1" dirty="0" err="1">
                  <a:effectLst/>
                  <a:latin typeface="Bookman Old Style" panose="02050604050505020204" pitchFamily="18" charset="0"/>
                  <a:ea typeface="Times New Roman" panose="02020603050405020304" pitchFamily="18" charset="0"/>
                </a:rPr>
                <a:t>siamensis</a:t>
              </a:r>
              <a:r>
                <a:rPr lang="en-US" sz="2500" i="1" dirty="0">
                  <a:effectLst/>
                  <a:latin typeface="Bookman Old Style" panose="02050604050505020204" pitchFamily="18" charset="0"/>
                  <a:ea typeface="Times New Roman" panose="02020603050405020304" pitchFamily="18" charset="0"/>
                </a:rPr>
                <a:t> (</a:t>
              </a:r>
              <a:r>
                <a:rPr lang="en-US" sz="2500" i="1" dirty="0" err="1">
                  <a:effectLst/>
                  <a:latin typeface="Bookman Old Style" panose="02050604050505020204" pitchFamily="18" charset="0"/>
                  <a:ea typeface="Times New Roman" panose="02020603050405020304" pitchFamily="18" charset="0"/>
                </a:rPr>
                <a:t>Annonaceae</a:t>
              </a:r>
              <a:r>
                <a:rPr lang="en-US" sz="2500" i="1" dirty="0">
                  <a:effectLst/>
                  <a:latin typeface="Bookman Old Style" panose="02050604050505020204" pitchFamily="18" charset="0"/>
                  <a:ea typeface="Times New Roman" panose="02020603050405020304" pitchFamily="18" charset="0"/>
                </a:rPr>
                <a:t>).</a:t>
              </a:r>
              <a:endParaRPr lang="en-US" sz="2500" dirty="0">
                <a:effectLst/>
                <a:latin typeface="Bookman Old Style" panose="02050604050505020204" pitchFamily="18" charset="0"/>
                <a:ea typeface="Arial" panose="020B0604020202020204" pitchFamily="34" charset="0"/>
              </a:endParaRPr>
            </a:p>
          </p:txBody>
        </p:sp>
        <p:sp>
          <p:nvSpPr>
            <p:cNvPr id="13" name="Text Box 23">
              <a:extLst>
                <a:ext uri="{FF2B5EF4-FFF2-40B4-BE49-F238E27FC236}">
                  <a16:creationId xmlns:a16="http://schemas.microsoft.com/office/drawing/2014/main" id="{5682B79C-BAD9-4AE1-A461-9DF0A365E246}"/>
                </a:ext>
              </a:extLst>
            </p:cNvPr>
            <p:cNvSpPr txBox="1"/>
            <p:nvPr/>
          </p:nvSpPr>
          <p:spPr>
            <a:xfrm>
              <a:off x="-611706" y="133350"/>
              <a:ext cx="647700" cy="514200"/>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dirty="0">
                  <a:effectLst/>
                  <a:latin typeface="Bookman Old Style" panose="02050604050505020204" pitchFamily="18" charset="0"/>
                  <a:ea typeface="Times New Roman" panose="02020603050405020304" pitchFamily="18" charset="0"/>
                </a:rPr>
                <a:t>A</a:t>
              </a:r>
              <a:endParaRPr lang="en-US" sz="2500" dirty="0">
                <a:effectLst/>
                <a:latin typeface="Bookman Old Style" panose="02050604050505020204" pitchFamily="18" charset="0"/>
                <a:ea typeface="Arial" panose="020B0604020202020204" pitchFamily="34" charset="0"/>
              </a:endParaRPr>
            </a:p>
          </p:txBody>
        </p:sp>
        <p:sp>
          <p:nvSpPr>
            <p:cNvPr id="14" name="Text Box 24">
              <a:extLst>
                <a:ext uri="{FF2B5EF4-FFF2-40B4-BE49-F238E27FC236}">
                  <a16:creationId xmlns:a16="http://schemas.microsoft.com/office/drawing/2014/main" id="{EBE50291-0590-4C4B-95F8-E22850054BE8}"/>
                </a:ext>
              </a:extLst>
            </p:cNvPr>
            <p:cNvSpPr txBox="1"/>
            <p:nvPr/>
          </p:nvSpPr>
          <p:spPr>
            <a:xfrm>
              <a:off x="1579571" y="133350"/>
              <a:ext cx="647700" cy="514200"/>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dirty="0">
                  <a:effectLst/>
                  <a:latin typeface="Bookman Old Style" panose="02050604050505020204" pitchFamily="18" charset="0"/>
                  <a:ea typeface="Times New Roman" panose="02020603050405020304" pitchFamily="18" charset="0"/>
                </a:rPr>
                <a:t>B</a:t>
              </a:r>
              <a:endParaRPr lang="en-US" sz="2500" dirty="0">
                <a:effectLst/>
                <a:latin typeface="Bookman Old Style" panose="02050604050505020204" pitchFamily="18" charset="0"/>
                <a:ea typeface="Arial" panose="020B0604020202020204" pitchFamily="34" charset="0"/>
              </a:endParaRPr>
            </a:p>
          </p:txBody>
        </p:sp>
        <p:sp>
          <p:nvSpPr>
            <p:cNvPr id="15" name="Text Box 25">
              <a:extLst>
                <a:ext uri="{FF2B5EF4-FFF2-40B4-BE49-F238E27FC236}">
                  <a16:creationId xmlns:a16="http://schemas.microsoft.com/office/drawing/2014/main" id="{2C945F04-7CCE-4633-BD7B-DCFE220C1DAF}"/>
                </a:ext>
              </a:extLst>
            </p:cNvPr>
            <p:cNvSpPr txBox="1"/>
            <p:nvPr/>
          </p:nvSpPr>
          <p:spPr>
            <a:xfrm>
              <a:off x="3363376" y="57150"/>
              <a:ext cx="647700" cy="514200"/>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dirty="0">
                  <a:effectLst/>
                  <a:latin typeface="Bookman Old Style" panose="02050604050505020204" pitchFamily="18" charset="0"/>
                  <a:ea typeface="Times New Roman" panose="02020603050405020304" pitchFamily="18" charset="0"/>
                </a:rPr>
                <a:t>C</a:t>
              </a:r>
              <a:endParaRPr lang="en-US" sz="2500" dirty="0">
                <a:effectLst/>
                <a:latin typeface="Bookman Old Style" panose="02050604050505020204" pitchFamily="18" charset="0"/>
                <a:ea typeface="Arial" panose="020B0604020202020204" pitchFamily="34" charset="0"/>
              </a:endParaRPr>
            </a:p>
          </p:txBody>
        </p:sp>
        <p:sp>
          <p:nvSpPr>
            <p:cNvPr id="16" name="Text Box 26">
              <a:extLst>
                <a:ext uri="{FF2B5EF4-FFF2-40B4-BE49-F238E27FC236}">
                  <a16:creationId xmlns:a16="http://schemas.microsoft.com/office/drawing/2014/main" id="{4B59F542-00D4-4C85-B89C-C60A81008626}"/>
                </a:ext>
              </a:extLst>
            </p:cNvPr>
            <p:cNvSpPr txBox="1"/>
            <p:nvPr/>
          </p:nvSpPr>
          <p:spPr>
            <a:xfrm>
              <a:off x="361949" y="1599639"/>
              <a:ext cx="647700" cy="514201"/>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dirty="0">
                  <a:solidFill>
                    <a:srgbClr val="000000"/>
                  </a:solidFill>
                  <a:effectLst/>
                  <a:latin typeface="Bookman Old Style" panose="02050604050505020204" pitchFamily="18" charset="0"/>
                  <a:ea typeface="Times New Roman" panose="02020603050405020304" pitchFamily="18" charset="0"/>
                </a:rPr>
                <a:t>D</a:t>
              </a:r>
              <a:endParaRPr lang="en-US" sz="2500" dirty="0">
                <a:effectLst/>
                <a:latin typeface="Bookman Old Style" panose="02050604050505020204" pitchFamily="18" charset="0"/>
                <a:ea typeface="Arial" panose="020B0604020202020204" pitchFamily="34" charset="0"/>
              </a:endParaRPr>
            </a:p>
          </p:txBody>
        </p:sp>
        <p:sp>
          <p:nvSpPr>
            <p:cNvPr id="17" name="Text Box 29">
              <a:extLst>
                <a:ext uri="{FF2B5EF4-FFF2-40B4-BE49-F238E27FC236}">
                  <a16:creationId xmlns:a16="http://schemas.microsoft.com/office/drawing/2014/main" id="{08765437-262E-45DD-919D-B03E1BFDBB27}"/>
                </a:ext>
              </a:extLst>
            </p:cNvPr>
            <p:cNvSpPr txBox="1"/>
            <p:nvPr/>
          </p:nvSpPr>
          <p:spPr>
            <a:xfrm>
              <a:off x="2419350" y="1599639"/>
              <a:ext cx="647700" cy="514201"/>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a:solidFill>
                    <a:srgbClr val="000000"/>
                  </a:solidFill>
                  <a:effectLst/>
                  <a:latin typeface="Bookman Old Style" panose="02050604050505020204" pitchFamily="18" charset="0"/>
                  <a:ea typeface="Times New Roman" panose="02020603050405020304" pitchFamily="18" charset="0"/>
                </a:rPr>
                <a:t>E</a:t>
              </a:r>
              <a:endParaRPr lang="en-US" sz="2500">
                <a:effectLst/>
                <a:latin typeface="Bookman Old Style" panose="02050604050505020204" pitchFamily="18" charset="0"/>
                <a:ea typeface="Arial" panose="020B0604020202020204" pitchFamily="34" charset="0"/>
              </a:endParaRPr>
            </a:p>
          </p:txBody>
        </p:sp>
        <p:sp>
          <p:nvSpPr>
            <p:cNvPr id="18" name="Text Box 30">
              <a:extLst>
                <a:ext uri="{FF2B5EF4-FFF2-40B4-BE49-F238E27FC236}">
                  <a16:creationId xmlns:a16="http://schemas.microsoft.com/office/drawing/2014/main" id="{0A00BAB4-B605-415C-84C7-AEEA7B964EF3}"/>
                </a:ext>
              </a:extLst>
            </p:cNvPr>
            <p:cNvSpPr txBox="1"/>
            <p:nvPr/>
          </p:nvSpPr>
          <p:spPr>
            <a:xfrm>
              <a:off x="-946172" y="2805884"/>
              <a:ext cx="4610100" cy="1319560"/>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Figure 5: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Proposted</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Allosteric Effectors</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(A) Figure from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Maton</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A, et al. (2016)</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(B) Figure from Cheng B, et al. (2017)</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(C) Figure from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Kamimura</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N, et al. (2017)</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(D) Figure from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Geng</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Y, et al. (2015)</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(E) Figure from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Salae</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AW, et al. (2017)</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Arial" panose="020B0604020202020204" pitchFamily="34" charset="0"/>
                  <a:cs typeface="Times New Roman" panose="02020603050405020304" pitchFamily="18" charset="0"/>
                </a:rPr>
                <a:t> </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Arial" panose="020B0604020202020204" pitchFamily="34" charset="0"/>
                  <a:cs typeface="Times New Roman" panose="02020603050405020304" pitchFamily="18" charset="0"/>
                </a:rPr>
                <a:t> </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85843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11D744B-F551-4C0D-9A32-A0B19930B62E}"/>
              </a:ext>
            </a:extLst>
          </p:cNvPr>
          <p:cNvSpPr>
            <a:spLocks noGrp="1"/>
          </p:cNvSpPr>
          <p:nvPr>
            <p:ph type="title"/>
          </p:nvPr>
        </p:nvSpPr>
        <p:spPr>
          <a:xfrm>
            <a:off x="1097280" y="286603"/>
            <a:ext cx="10058400" cy="1450757"/>
          </a:xfrm>
        </p:spPr>
        <p:txBody>
          <a:bodyPr/>
          <a:lstStyle/>
          <a:p>
            <a:r>
              <a:rPr lang="en-US" dirty="0">
                <a:latin typeface="Bookman Old Style" panose="02050604050505020204" pitchFamily="18" charset="0"/>
              </a:rPr>
              <a:t>Testing the Oxygen Equilibrium Curve and P</a:t>
            </a:r>
            <a:r>
              <a:rPr lang="en-US" sz="1600" dirty="0">
                <a:latin typeface="Bookman Old Style" panose="02050604050505020204" pitchFamily="18" charset="0"/>
              </a:rPr>
              <a:t>50</a:t>
            </a:r>
          </a:p>
        </p:txBody>
      </p:sp>
      <p:pic>
        <p:nvPicPr>
          <p:cNvPr id="9" name="Content Placeholder 8">
            <a:extLst>
              <a:ext uri="{FF2B5EF4-FFF2-40B4-BE49-F238E27FC236}">
                <a16:creationId xmlns:a16="http://schemas.microsoft.com/office/drawing/2014/main" id="{B8903A8E-CE52-4CE1-B8D3-514BEDEF2892}"/>
              </a:ext>
            </a:extLst>
          </p:cNvPr>
          <p:cNvPicPr>
            <a:picLocks noGrp="1"/>
          </p:cNvPicPr>
          <p:nvPr>
            <p:ph idx="1"/>
          </p:nvPr>
        </p:nvPicPr>
        <p:blipFill rotWithShape="1">
          <a:blip r:embed="rId3">
            <a:extLst>
              <a:ext uri="{28A0092B-C50C-407E-A947-70E740481C1C}">
                <a14:useLocalDpi xmlns:a14="http://schemas.microsoft.com/office/drawing/2010/main" val="0"/>
              </a:ext>
            </a:extLst>
          </a:blip>
          <a:stretch/>
        </p:blipFill>
        <p:spPr>
          <a:xfrm>
            <a:off x="6699380" y="1961876"/>
            <a:ext cx="5043781" cy="4107273"/>
          </a:xfrm>
          <a:prstGeom prst="rect">
            <a:avLst/>
          </a:prstGeom>
        </p:spPr>
      </p:pic>
      <p:sp>
        <p:nvSpPr>
          <p:cNvPr id="10" name="TextBox 9">
            <a:extLst>
              <a:ext uri="{FF2B5EF4-FFF2-40B4-BE49-F238E27FC236}">
                <a16:creationId xmlns:a16="http://schemas.microsoft.com/office/drawing/2014/main" id="{4A3AA505-E4A0-43C2-9A13-8DF7425C0C24}"/>
              </a:ext>
            </a:extLst>
          </p:cNvPr>
          <p:cNvSpPr txBox="1"/>
          <p:nvPr/>
        </p:nvSpPr>
        <p:spPr>
          <a:xfrm>
            <a:off x="7763069" y="6093610"/>
            <a:ext cx="3676261" cy="400110"/>
          </a:xfrm>
          <a:prstGeom prst="rect">
            <a:avLst/>
          </a:prstGeom>
          <a:noFill/>
        </p:spPr>
        <p:txBody>
          <a:bodyPr wrap="square" rtlCol="0">
            <a:spAutoFit/>
          </a:bodyPr>
          <a:lstStyle/>
          <a:p>
            <a:r>
              <a:rPr lang="en-US" sz="1000" dirty="0">
                <a:latin typeface="Bookman Old Style" panose="02050604050505020204" pitchFamily="18" charset="0"/>
              </a:rPr>
              <a:t>Figure reproduced from </a:t>
            </a:r>
            <a:r>
              <a:rPr lang="en-US" sz="1000" dirty="0" err="1">
                <a:latin typeface="Bookman Old Style" panose="02050604050505020204" pitchFamily="18" charset="0"/>
              </a:rPr>
              <a:t>Safo</a:t>
            </a:r>
            <a:r>
              <a:rPr lang="en-US" sz="1000" dirty="0">
                <a:latin typeface="Bookman Old Style" panose="02050604050505020204" pitchFamily="18" charset="0"/>
              </a:rPr>
              <a:t> M, Kato G (2014)</a:t>
            </a:r>
          </a:p>
          <a:p>
            <a:endParaRPr lang="en-US" sz="1000" dirty="0">
              <a:latin typeface="Bookman Old Style" panose="02050604050505020204" pitchFamily="18" charset="0"/>
            </a:endParaRPr>
          </a:p>
        </p:txBody>
      </p:sp>
      <p:sp>
        <p:nvSpPr>
          <p:cNvPr id="11" name="Rectangle 10">
            <a:extLst>
              <a:ext uri="{FF2B5EF4-FFF2-40B4-BE49-F238E27FC236}">
                <a16:creationId xmlns:a16="http://schemas.microsoft.com/office/drawing/2014/main" id="{2B923B42-0DDF-4BFC-BA53-3B551ABC6195}"/>
              </a:ext>
            </a:extLst>
          </p:cNvPr>
          <p:cNvSpPr/>
          <p:nvPr/>
        </p:nvSpPr>
        <p:spPr>
          <a:xfrm>
            <a:off x="7763069" y="1937415"/>
            <a:ext cx="951722" cy="429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51D5A8-254F-444A-9090-EC3A781D9EB1}"/>
              </a:ext>
            </a:extLst>
          </p:cNvPr>
          <p:cNvSpPr/>
          <p:nvPr/>
        </p:nvSpPr>
        <p:spPr>
          <a:xfrm>
            <a:off x="7287208" y="5896947"/>
            <a:ext cx="951722" cy="172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F1034D-8687-4DE5-BADA-7B0E779302EA}"/>
              </a:ext>
            </a:extLst>
          </p:cNvPr>
          <p:cNvSpPr txBox="1"/>
          <p:nvPr/>
        </p:nvSpPr>
        <p:spPr>
          <a:xfrm>
            <a:off x="1097280" y="2183363"/>
            <a:ext cx="5602100" cy="3416320"/>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Bookman Old Style" panose="02050604050505020204" pitchFamily="18" charset="0"/>
              </a:rPr>
              <a:t>Testing the shift in the Oxygen Equilibrium Curve and P</a:t>
            </a:r>
            <a:r>
              <a:rPr lang="en-US" sz="1500" dirty="0">
                <a:latin typeface="Bookman Old Style" panose="02050604050505020204" pitchFamily="18" charset="0"/>
              </a:rPr>
              <a:t>50</a:t>
            </a:r>
            <a:r>
              <a:rPr lang="en-US" sz="3000" dirty="0">
                <a:latin typeface="Bookman Old Style" panose="02050604050505020204" pitchFamily="18" charset="0"/>
              </a:rPr>
              <a:t> value of the Hb-effector complex</a:t>
            </a:r>
          </a:p>
          <a:p>
            <a:pPr marL="285750" indent="-285750">
              <a:buFont typeface="Arial" panose="020B0604020202020204" pitchFamily="34" charset="0"/>
              <a:buChar char="•"/>
            </a:pPr>
            <a:r>
              <a:rPr lang="en-US" sz="3000" dirty="0">
                <a:latin typeface="Bookman Old Style" panose="02050604050505020204" pitchFamily="18" charset="0"/>
              </a:rPr>
              <a:t>The procedure will follow the procedures listed in Deshpande T, et al (2018)  </a:t>
            </a:r>
          </a:p>
        </p:txBody>
      </p:sp>
    </p:spTree>
    <p:extLst>
      <p:ext uri="{BB962C8B-B14F-4D97-AF65-F5344CB8AC3E}">
        <p14:creationId xmlns:p14="http://schemas.microsoft.com/office/powerpoint/2010/main" val="255755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B83-0735-4E65-BCF3-C01C9C7B8D68}"/>
              </a:ext>
            </a:extLst>
          </p:cNvPr>
          <p:cNvSpPr>
            <a:spLocks noGrp="1"/>
          </p:cNvSpPr>
          <p:nvPr>
            <p:ph type="title"/>
          </p:nvPr>
        </p:nvSpPr>
        <p:spPr/>
        <p:txBody>
          <a:bodyPr/>
          <a:lstStyle/>
          <a:p>
            <a:r>
              <a:rPr lang="en-US" dirty="0">
                <a:latin typeface="Bookman Old Style" panose="02050604050505020204" pitchFamily="18" charset="0"/>
              </a:rPr>
              <a:t>Formation of Hb-effector complexes</a:t>
            </a:r>
          </a:p>
        </p:txBody>
      </p:sp>
      <p:sp>
        <p:nvSpPr>
          <p:cNvPr id="3" name="Content Placeholder 2">
            <a:extLst>
              <a:ext uri="{FF2B5EF4-FFF2-40B4-BE49-F238E27FC236}">
                <a16:creationId xmlns:a16="http://schemas.microsoft.com/office/drawing/2014/main" id="{7285A3C3-0156-4ACD-9DF9-AB7EB033642C}"/>
              </a:ext>
            </a:extLst>
          </p:cNvPr>
          <p:cNvSpPr>
            <a:spLocks noGrp="1"/>
          </p:cNvSpPr>
          <p:nvPr>
            <p:ph idx="1"/>
          </p:nvPr>
        </p:nvSpPr>
        <p:spPr>
          <a:xfrm>
            <a:off x="1097280" y="1789751"/>
            <a:ext cx="10058400" cy="4237826"/>
          </a:xfrm>
        </p:spPr>
        <p:txBody>
          <a:bodyPr>
            <a:noAutofit/>
          </a:bodyPr>
          <a:lstStyle/>
          <a:p>
            <a:pPr>
              <a:buFont typeface="Arial" panose="020B0604020202020204" pitchFamily="34" charset="0"/>
              <a:buChar char="•"/>
            </a:pPr>
            <a:r>
              <a:rPr lang="en-US" sz="2400" dirty="0">
                <a:latin typeface="Bookman Old Style" panose="02050604050505020204" pitchFamily="18" charset="0"/>
              </a:rPr>
              <a:t>First normal whole blood will be suspended in buffer with serum and incubated with the proposed compounds under normal room air</a:t>
            </a:r>
          </a:p>
          <a:p>
            <a:pPr lvl="1">
              <a:buFont typeface="Arial" panose="020B0604020202020204" pitchFamily="34" charset="0"/>
              <a:buChar char="•"/>
            </a:pPr>
            <a:r>
              <a:rPr lang="en-US" sz="2000" dirty="0">
                <a:latin typeface="Bookman Old Style" panose="02050604050505020204" pitchFamily="18" charset="0"/>
              </a:rPr>
              <a:t> To form Hb-effector complexes</a:t>
            </a:r>
          </a:p>
          <a:p>
            <a:pPr>
              <a:buFont typeface="Arial" panose="020B0604020202020204" pitchFamily="34" charset="0"/>
              <a:buChar char="•"/>
            </a:pPr>
            <a:r>
              <a:rPr lang="en-US" sz="2400" dirty="0">
                <a:latin typeface="Bookman Old Style" panose="02050604050505020204" pitchFamily="18" charset="0"/>
              </a:rPr>
              <a:t>This is then transferred to incubate under hypoxic (low o2) conditions</a:t>
            </a:r>
          </a:p>
          <a:p>
            <a:pPr lvl="1">
              <a:buFont typeface="Arial" panose="020B0604020202020204" pitchFamily="34" charset="0"/>
              <a:buChar char="•"/>
            </a:pPr>
            <a:r>
              <a:rPr lang="en-US" sz="2000" dirty="0">
                <a:latin typeface="Bookman Old Style" panose="02050604050505020204" pitchFamily="18" charset="0"/>
              </a:rPr>
              <a:t>To form deoxy Hb </a:t>
            </a:r>
          </a:p>
          <a:p>
            <a:pPr>
              <a:buFont typeface="Arial" panose="020B0604020202020204" pitchFamily="34" charset="0"/>
              <a:buChar char="•"/>
            </a:pPr>
            <a:r>
              <a:rPr lang="en-US" sz="2400" dirty="0">
                <a:latin typeface="Bookman Old Style" panose="02050604050505020204" pitchFamily="18" charset="0"/>
              </a:rPr>
              <a:t>Then this will be washed, and 2% glutaraldehyde will be added to terminate the Schiff-base reaction, fix the Schiff base adducts, and reduce the free reactive aldehydes </a:t>
            </a:r>
          </a:p>
          <a:p>
            <a:pPr>
              <a:buFont typeface="Arial" panose="020B0604020202020204" pitchFamily="34" charset="0"/>
              <a:buChar char="•"/>
            </a:pPr>
            <a:r>
              <a:rPr lang="en-US" sz="2400" dirty="0">
                <a:latin typeface="Bookman Old Style" panose="02050604050505020204" pitchFamily="18" charset="0"/>
              </a:rPr>
              <a:t>Lastly, a control solution will also be set up, with equal parts Hb and buffer</a:t>
            </a:r>
          </a:p>
          <a:p>
            <a:pPr>
              <a:buFont typeface="Arial" panose="020B0604020202020204" pitchFamily="34" charset="0"/>
              <a:buChar char="•"/>
            </a:pPr>
            <a:endParaRPr lang="en-US" sz="2400" dirty="0">
              <a:latin typeface="Bookman Old Style" panose="02050604050505020204" pitchFamily="18" charset="0"/>
            </a:endParaRPr>
          </a:p>
        </p:txBody>
      </p:sp>
    </p:spTree>
    <p:extLst>
      <p:ext uri="{BB962C8B-B14F-4D97-AF65-F5344CB8AC3E}">
        <p14:creationId xmlns:p14="http://schemas.microsoft.com/office/powerpoint/2010/main" val="294204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B83-0735-4E65-BCF3-C01C9C7B8D68}"/>
              </a:ext>
            </a:extLst>
          </p:cNvPr>
          <p:cNvSpPr>
            <a:spLocks noGrp="1"/>
          </p:cNvSpPr>
          <p:nvPr>
            <p:ph type="title"/>
          </p:nvPr>
        </p:nvSpPr>
        <p:spPr/>
        <p:txBody>
          <a:bodyPr/>
          <a:lstStyle/>
          <a:p>
            <a:r>
              <a:rPr lang="en-US" dirty="0">
                <a:latin typeface="Bookman Old Style" panose="02050604050505020204" pitchFamily="18" charset="0"/>
              </a:rPr>
              <a:t>Measurement</a:t>
            </a:r>
          </a:p>
        </p:txBody>
      </p:sp>
      <p:sp>
        <p:nvSpPr>
          <p:cNvPr id="3" name="Content Placeholder 2">
            <a:extLst>
              <a:ext uri="{FF2B5EF4-FFF2-40B4-BE49-F238E27FC236}">
                <a16:creationId xmlns:a16="http://schemas.microsoft.com/office/drawing/2014/main" id="{7285A3C3-0156-4ACD-9DF9-AB7EB033642C}"/>
              </a:ext>
            </a:extLst>
          </p:cNvPr>
          <p:cNvSpPr>
            <a:spLocks noGrp="1"/>
          </p:cNvSpPr>
          <p:nvPr>
            <p:ph idx="1"/>
          </p:nvPr>
        </p:nvSpPr>
        <p:spPr/>
        <p:txBody>
          <a:bodyPr>
            <a:normAutofit/>
          </a:bodyPr>
          <a:lstStyle/>
          <a:p>
            <a:pPr>
              <a:buFont typeface="Arial" panose="020B0604020202020204" pitchFamily="34" charset="0"/>
              <a:buChar char="•"/>
            </a:pPr>
            <a:r>
              <a:rPr lang="en-US" sz="2500" dirty="0">
                <a:latin typeface="Bookman Old Style" panose="02050604050505020204" pitchFamily="18" charset="0"/>
              </a:rPr>
              <a:t>Oxygen Equilibrium Studies will be conducted with aliquot samples of Hb-effector adducts</a:t>
            </a:r>
          </a:p>
          <a:p>
            <a:pPr>
              <a:buFont typeface="Arial" panose="020B0604020202020204" pitchFamily="34" charset="0"/>
              <a:buChar char="•"/>
            </a:pPr>
            <a:r>
              <a:rPr lang="en-US" sz="2500" dirty="0">
                <a:latin typeface="Bookman Old Style" panose="02050604050505020204" pitchFamily="18" charset="0"/>
              </a:rPr>
              <a:t>Lysates will be resuspended in buffer and subjected to </a:t>
            </a:r>
            <a:r>
              <a:rPr lang="en-US" sz="2500" dirty="0" err="1">
                <a:latin typeface="Bookman Old Style" panose="02050604050505020204" pitchFamily="18" charset="0"/>
              </a:rPr>
              <a:t>OEC</a:t>
            </a:r>
            <a:r>
              <a:rPr lang="en-US" sz="2500" dirty="0">
                <a:latin typeface="Bookman Old Style" panose="02050604050505020204" pitchFamily="18" charset="0"/>
              </a:rPr>
              <a:t> and P</a:t>
            </a:r>
            <a:r>
              <a:rPr lang="en-US" sz="1000" dirty="0">
                <a:latin typeface="Bookman Old Style" panose="02050604050505020204" pitchFamily="18" charset="0"/>
              </a:rPr>
              <a:t>50</a:t>
            </a:r>
            <a:r>
              <a:rPr lang="en-US" sz="2500" dirty="0">
                <a:latin typeface="Bookman Old Style" panose="02050604050505020204" pitchFamily="18" charset="0"/>
              </a:rPr>
              <a:t> analysis using a </a:t>
            </a:r>
            <a:r>
              <a:rPr lang="en-US" sz="2500" dirty="0" err="1">
                <a:latin typeface="Bookman Old Style" panose="02050604050505020204" pitchFamily="18" charset="0"/>
              </a:rPr>
              <a:t>HEMOX</a:t>
            </a:r>
            <a:r>
              <a:rPr lang="en-US" sz="2500" dirty="0">
                <a:latin typeface="Bookman Old Style" panose="02050604050505020204" pitchFamily="18" charset="0"/>
              </a:rPr>
              <a:t> analyzer</a:t>
            </a:r>
          </a:p>
          <a:p>
            <a:pPr lvl="1">
              <a:buFont typeface="Arial" panose="020B0604020202020204" pitchFamily="34" charset="0"/>
              <a:buChar char="•"/>
            </a:pPr>
            <a:r>
              <a:rPr lang="en-US" sz="2300" dirty="0">
                <a:latin typeface="Bookman Old Style" panose="02050604050505020204" pitchFamily="18" charset="0"/>
              </a:rPr>
              <a:t>It uses dual wavelength spectrophotometry for the measurement of the optical properties of Hb to measure partial pressure of oxygen</a:t>
            </a:r>
          </a:p>
          <a:p>
            <a:pPr>
              <a:buFont typeface="Arial" panose="020B0604020202020204" pitchFamily="34" charset="0"/>
              <a:buChar char="•"/>
            </a:pPr>
            <a:r>
              <a:rPr lang="en-US" sz="2500" dirty="0">
                <a:latin typeface="Bookman Old Style" panose="02050604050505020204" pitchFamily="18" charset="0"/>
              </a:rPr>
              <a:t>The degree of shift in the P</a:t>
            </a:r>
            <a:r>
              <a:rPr lang="en-US" sz="1000" dirty="0">
                <a:latin typeface="Bookman Old Style" panose="02050604050505020204" pitchFamily="18" charset="0"/>
              </a:rPr>
              <a:t>50</a:t>
            </a:r>
            <a:r>
              <a:rPr lang="en-US" sz="2500" dirty="0">
                <a:latin typeface="Bookman Old Style" panose="02050604050505020204" pitchFamily="18" charset="0"/>
              </a:rPr>
              <a:t> will be expressed as a percent fraction of control samples</a:t>
            </a:r>
          </a:p>
          <a:p>
            <a:pPr lvl="1">
              <a:buFont typeface="Arial" panose="020B0604020202020204" pitchFamily="34" charset="0"/>
              <a:buChar char="•"/>
            </a:pPr>
            <a:endParaRPr lang="en-US" sz="2300" dirty="0">
              <a:latin typeface="Bookman Old Style" panose="02050604050505020204" pitchFamily="18" charset="0"/>
            </a:endParaRPr>
          </a:p>
        </p:txBody>
      </p:sp>
    </p:spTree>
    <p:extLst>
      <p:ext uri="{BB962C8B-B14F-4D97-AF65-F5344CB8AC3E}">
        <p14:creationId xmlns:p14="http://schemas.microsoft.com/office/powerpoint/2010/main" val="2823966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B83-0735-4E65-BCF3-C01C9C7B8D68}"/>
              </a:ext>
            </a:extLst>
          </p:cNvPr>
          <p:cNvSpPr>
            <a:spLocks noGrp="1"/>
          </p:cNvSpPr>
          <p:nvPr>
            <p:ph type="title"/>
          </p:nvPr>
        </p:nvSpPr>
        <p:spPr/>
        <p:txBody>
          <a:bodyPr/>
          <a:lstStyle/>
          <a:p>
            <a:r>
              <a:rPr lang="en-US" dirty="0">
                <a:latin typeface="Bookman Old Style" panose="02050604050505020204" pitchFamily="18" charset="0"/>
              </a:rPr>
              <a:t>What can this tell us?</a:t>
            </a:r>
          </a:p>
        </p:txBody>
      </p:sp>
      <p:sp>
        <p:nvSpPr>
          <p:cNvPr id="3" name="Content Placeholder 2">
            <a:extLst>
              <a:ext uri="{FF2B5EF4-FFF2-40B4-BE49-F238E27FC236}">
                <a16:creationId xmlns:a16="http://schemas.microsoft.com/office/drawing/2014/main" id="{7285A3C3-0156-4ACD-9DF9-AB7EB033642C}"/>
              </a:ext>
            </a:extLst>
          </p:cNvPr>
          <p:cNvSpPr>
            <a:spLocks noGrp="1"/>
          </p:cNvSpPr>
          <p:nvPr>
            <p:ph idx="1"/>
          </p:nvPr>
        </p:nvSpPr>
        <p:spPr>
          <a:xfrm>
            <a:off x="1097280" y="1845734"/>
            <a:ext cx="5602100" cy="4023360"/>
          </a:xfrm>
        </p:spPr>
        <p:txBody>
          <a:bodyPr>
            <a:normAutofit/>
          </a:bodyPr>
          <a:lstStyle/>
          <a:p>
            <a:pPr marL="0" indent="0">
              <a:buNone/>
            </a:pPr>
            <a:r>
              <a:rPr lang="en-US" sz="3000" dirty="0">
                <a:latin typeface="Bookman Old Style" panose="02050604050505020204" pitchFamily="18" charset="0"/>
              </a:rPr>
              <a:t>Desired outcome:</a:t>
            </a:r>
          </a:p>
          <a:p>
            <a:pPr>
              <a:buFont typeface="Arial" panose="020B0604020202020204" pitchFamily="34" charset="0"/>
              <a:buChar char="•"/>
            </a:pPr>
            <a:r>
              <a:rPr lang="en-US" sz="3000" dirty="0">
                <a:latin typeface="Bookman Old Style" panose="02050604050505020204" pitchFamily="18" charset="0"/>
              </a:rPr>
              <a:t>Lower P</a:t>
            </a:r>
            <a:r>
              <a:rPr lang="en-US" sz="1500" dirty="0">
                <a:latin typeface="Bookman Old Style" panose="02050604050505020204" pitchFamily="18" charset="0"/>
              </a:rPr>
              <a:t>50</a:t>
            </a:r>
            <a:r>
              <a:rPr lang="en-US" sz="3000" dirty="0">
                <a:latin typeface="Bookman Old Style" panose="02050604050505020204" pitchFamily="18" charset="0"/>
              </a:rPr>
              <a:t> and left-shift of </a:t>
            </a:r>
            <a:r>
              <a:rPr lang="en-US" sz="3000" dirty="0" err="1">
                <a:latin typeface="Bookman Old Style" panose="02050604050505020204" pitchFamily="18" charset="0"/>
              </a:rPr>
              <a:t>OEC</a:t>
            </a:r>
            <a:r>
              <a:rPr lang="en-US" sz="3000" dirty="0">
                <a:latin typeface="Bookman Old Style" panose="02050604050505020204" pitchFamily="18" charset="0"/>
              </a:rPr>
              <a:t> curve</a:t>
            </a:r>
          </a:p>
          <a:p>
            <a:pPr marL="0" indent="0">
              <a:buNone/>
            </a:pPr>
            <a:r>
              <a:rPr lang="en-US" sz="3000" dirty="0">
                <a:latin typeface="Bookman Old Style" panose="02050604050505020204" pitchFamily="18" charset="0"/>
              </a:rPr>
              <a:t>Possible Outcome:</a:t>
            </a:r>
          </a:p>
          <a:p>
            <a:pPr>
              <a:buFont typeface="Arial" panose="020B0604020202020204" pitchFamily="34" charset="0"/>
              <a:buChar char="•"/>
            </a:pPr>
            <a:r>
              <a:rPr lang="en-US" sz="3000" dirty="0">
                <a:latin typeface="Bookman Old Style" panose="02050604050505020204" pitchFamily="18" charset="0"/>
              </a:rPr>
              <a:t>Higher P</a:t>
            </a:r>
            <a:r>
              <a:rPr lang="en-US" sz="1500" dirty="0">
                <a:latin typeface="Bookman Old Style" panose="02050604050505020204" pitchFamily="18" charset="0"/>
              </a:rPr>
              <a:t>50</a:t>
            </a:r>
            <a:r>
              <a:rPr lang="en-US" sz="3000" dirty="0">
                <a:latin typeface="Bookman Old Style" panose="02050604050505020204" pitchFamily="18" charset="0"/>
              </a:rPr>
              <a:t> and right-shift of the </a:t>
            </a:r>
            <a:r>
              <a:rPr lang="en-US" sz="3000" dirty="0" err="1">
                <a:latin typeface="Bookman Old Style" panose="02050604050505020204" pitchFamily="18" charset="0"/>
              </a:rPr>
              <a:t>OEC</a:t>
            </a:r>
            <a:r>
              <a:rPr lang="en-US" sz="3000" dirty="0">
                <a:latin typeface="Bookman Old Style" panose="02050604050505020204" pitchFamily="18" charset="0"/>
              </a:rPr>
              <a:t> curve</a:t>
            </a:r>
          </a:p>
          <a:p>
            <a:pPr>
              <a:buFont typeface="Arial" panose="020B0604020202020204" pitchFamily="34" charset="0"/>
              <a:buChar char="•"/>
            </a:pPr>
            <a:endParaRPr lang="en-US" sz="3000" dirty="0">
              <a:latin typeface="Bookman Old Style" panose="02050604050505020204" pitchFamily="18" charset="0"/>
            </a:endParaRPr>
          </a:p>
        </p:txBody>
      </p:sp>
      <p:pic>
        <p:nvPicPr>
          <p:cNvPr id="4" name="Content Placeholder 8">
            <a:extLst>
              <a:ext uri="{FF2B5EF4-FFF2-40B4-BE49-F238E27FC236}">
                <a16:creationId xmlns:a16="http://schemas.microsoft.com/office/drawing/2014/main" id="{91161777-8B86-42F1-96FF-DDFC5BE5C7B3}"/>
              </a:ext>
            </a:extLst>
          </p:cNvPr>
          <p:cNvPicPr>
            <a:picLocks/>
          </p:cNvPicPr>
          <p:nvPr/>
        </p:nvPicPr>
        <p:blipFill rotWithShape="1">
          <a:blip r:embed="rId3">
            <a:extLst>
              <a:ext uri="{28A0092B-C50C-407E-A947-70E740481C1C}">
                <a14:useLocalDpi xmlns:a14="http://schemas.microsoft.com/office/drawing/2010/main" val="0"/>
              </a:ext>
            </a:extLst>
          </a:blip>
          <a:stretch/>
        </p:blipFill>
        <p:spPr>
          <a:xfrm>
            <a:off x="6699380" y="1961876"/>
            <a:ext cx="5043781" cy="4107273"/>
          </a:xfrm>
          <a:prstGeom prst="rect">
            <a:avLst/>
          </a:prstGeom>
        </p:spPr>
      </p:pic>
      <p:sp>
        <p:nvSpPr>
          <p:cNvPr id="5" name="TextBox 4">
            <a:extLst>
              <a:ext uri="{FF2B5EF4-FFF2-40B4-BE49-F238E27FC236}">
                <a16:creationId xmlns:a16="http://schemas.microsoft.com/office/drawing/2014/main" id="{86D6900D-FA0F-4FA3-BF9D-90C5F83A27C4}"/>
              </a:ext>
            </a:extLst>
          </p:cNvPr>
          <p:cNvSpPr txBox="1"/>
          <p:nvPr/>
        </p:nvSpPr>
        <p:spPr>
          <a:xfrm>
            <a:off x="7763069" y="6093610"/>
            <a:ext cx="3676261" cy="400110"/>
          </a:xfrm>
          <a:prstGeom prst="rect">
            <a:avLst/>
          </a:prstGeom>
          <a:noFill/>
        </p:spPr>
        <p:txBody>
          <a:bodyPr wrap="square" rtlCol="0">
            <a:spAutoFit/>
          </a:bodyPr>
          <a:lstStyle/>
          <a:p>
            <a:r>
              <a:rPr lang="en-US" sz="1000" dirty="0">
                <a:latin typeface="Bookman Old Style" panose="02050604050505020204" pitchFamily="18" charset="0"/>
              </a:rPr>
              <a:t>Figure reproduced from </a:t>
            </a:r>
            <a:r>
              <a:rPr lang="en-US" sz="1000" dirty="0" err="1">
                <a:latin typeface="Bookman Old Style" panose="02050604050505020204" pitchFamily="18" charset="0"/>
              </a:rPr>
              <a:t>Safo</a:t>
            </a:r>
            <a:r>
              <a:rPr lang="en-US" sz="1000" dirty="0">
                <a:latin typeface="Bookman Old Style" panose="02050604050505020204" pitchFamily="18" charset="0"/>
              </a:rPr>
              <a:t> M, Kato G (2014)</a:t>
            </a:r>
          </a:p>
          <a:p>
            <a:endParaRPr lang="en-US" sz="1000" dirty="0">
              <a:latin typeface="Bookman Old Style" panose="02050604050505020204" pitchFamily="18" charset="0"/>
            </a:endParaRPr>
          </a:p>
        </p:txBody>
      </p:sp>
    </p:spTree>
    <p:extLst>
      <p:ext uri="{BB962C8B-B14F-4D97-AF65-F5344CB8AC3E}">
        <p14:creationId xmlns:p14="http://schemas.microsoft.com/office/powerpoint/2010/main" val="2409773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B83-0735-4E65-BCF3-C01C9C7B8D68}"/>
              </a:ext>
            </a:extLst>
          </p:cNvPr>
          <p:cNvSpPr>
            <a:spLocks noGrp="1"/>
          </p:cNvSpPr>
          <p:nvPr>
            <p:ph type="title"/>
          </p:nvPr>
        </p:nvSpPr>
        <p:spPr/>
        <p:txBody>
          <a:bodyPr/>
          <a:lstStyle/>
          <a:p>
            <a:r>
              <a:rPr lang="en-US" dirty="0">
                <a:latin typeface="Bookman Old Style" panose="02050604050505020204" pitchFamily="18" charset="0"/>
              </a:rPr>
              <a:t>What can this tell us?</a:t>
            </a:r>
          </a:p>
        </p:txBody>
      </p:sp>
      <p:sp>
        <p:nvSpPr>
          <p:cNvPr id="3" name="Content Placeholder 2">
            <a:extLst>
              <a:ext uri="{FF2B5EF4-FFF2-40B4-BE49-F238E27FC236}">
                <a16:creationId xmlns:a16="http://schemas.microsoft.com/office/drawing/2014/main" id="{7285A3C3-0156-4ACD-9DF9-AB7EB033642C}"/>
              </a:ext>
            </a:extLst>
          </p:cNvPr>
          <p:cNvSpPr>
            <a:spLocks noGrp="1"/>
          </p:cNvSpPr>
          <p:nvPr>
            <p:ph idx="1"/>
          </p:nvPr>
        </p:nvSpPr>
        <p:spPr>
          <a:xfrm>
            <a:off x="1097280" y="1845734"/>
            <a:ext cx="5602100" cy="4023360"/>
          </a:xfrm>
        </p:spPr>
        <p:txBody>
          <a:bodyPr>
            <a:normAutofit/>
          </a:bodyPr>
          <a:lstStyle/>
          <a:p>
            <a:pPr marL="0" indent="0">
              <a:buNone/>
            </a:pPr>
            <a:r>
              <a:rPr lang="en-US" sz="3000" dirty="0">
                <a:latin typeface="Bookman Old Style" panose="02050604050505020204" pitchFamily="18" charset="0"/>
              </a:rPr>
              <a:t>Desired outcome:</a:t>
            </a:r>
          </a:p>
          <a:p>
            <a:pPr>
              <a:buFont typeface="Arial" panose="020B0604020202020204" pitchFamily="34" charset="0"/>
              <a:buChar char="•"/>
            </a:pPr>
            <a:r>
              <a:rPr lang="en-US" sz="3000" dirty="0">
                <a:latin typeface="Bookman Old Style" panose="02050604050505020204" pitchFamily="18" charset="0"/>
              </a:rPr>
              <a:t>Lower P</a:t>
            </a:r>
            <a:r>
              <a:rPr lang="en-US" sz="1500" dirty="0">
                <a:latin typeface="Bookman Old Style" panose="02050604050505020204" pitchFamily="18" charset="0"/>
              </a:rPr>
              <a:t>50</a:t>
            </a:r>
            <a:r>
              <a:rPr lang="en-US" sz="3000" dirty="0">
                <a:latin typeface="Bookman Old Style" panose="02050604050505020204" pitchFamily="18" charset="0"/>
              </a:rPr>
              <a:t> and left-shift of </a:t>
            </a:r>
            <a:r>
              <a:rPr lang="en-US" sz="3000" dirty="0" err="1">
                <a:latin typeface="Bookman Old Style" panose="02050604050505020204" pitchFamily="18" charset="0"/>
              </a:rPr>
              <a:t>OEC</a:t>
            </a:r>
            <a:r>
              <a:rPr lang="en-US" sz="3000" dirty="0">
                <a:latin typeface="Bookman Old Style" panose="02050604050505020204" pitchFamily="18" charset="0"/>
              </a:rPr>
              <a:t> curve</a:t>
            </a:r>
          </a:p>
          <a:p>
            <a:pPr marL="0" indent="0">
              <a:buNone/>
            </a:pPr>
            <a:r>
              <a:rPr lang="en-US" sz="3000" dirty="0">
                <a:latin typeface="Bookman Old Style" panose="02050604050505020204" pitchFamily="18" charset="0"/>
              </a:rPr>
              <a:t>Possible Outcome:</a:t>
            </a:r>
          </a:p>
          <a:p>
            <a:pPr>
              <a:buFont typeface="Arial" panose="020B0604020202020204" pitchFamily="34" charset="0"/>
              <a:buChar char="•"/>
            </a:pPr>
            <a:r>
              <a:rPr lang="en-US" sz="3000" dirty="0">
                <a:latin typeface="Bookman Old Style" panose="02050604050505020204" pitchFamily="18" charset="0"/>
              </a:rPr>
              <a:t>Higher P</a:t>
            </a:r>
            <a:r>
              <a:rPr lang="en-US" sz="1500" dirty="0">
                <a:latin typeface="Bookman Old Style" panose="02050604050505020204" pitchFamily="18" charset="0"/>
              </a:rPr>
              <a:t>50</a:t>
            </a:r>
            <a:r>
              <a:rPr lang="en-US" sz="3000" dirty="0">
                <a:latin typeface="Bookman Old Style" panose="02050604050505020204" pitchFamily="18" charset="0"/>
              </a:rPr>
              <a:t> and right-shift of the </a:t>
            </a:r>
            <a:r>
              <a:rPr lang="en-US" sz="3000" dirty="0" err="1">
                <a:latin typeface="Bookman Old Style" panose="02050604050505020204" pitchFamily="18" charset="0"/>
              </a:rPr>
              <a:t>OEC</a:t>
            </a:r>
            <a:r>
              <a:rPr lang="en-US" sz="3000" dirty="0">
                <a:latin typeface="Bookman Old Style" panose="02050604050505020204" pitchFamily="18" charset="0"/>
              </a:rPr>
              <a:t> curve</a:t>
            </a:r>
          </a:p>
          <a:p>
            <a:pPr>
              <a:buFont typeface="Arial" panose="020B0604020202020204" pitchFamily="34" charset="0"/>
              <a:buChar char="•"/>
            </a:pPr>
            <a:endParaRPr lang="en-US" sz="3000" dirty="0">
              <a:latin typeface="Bookman Old Style" panose="02050604050505020204" pitchFamily="18" charset="0"/>
            </a:endParaRPr>
          </a:p>
        </p:txBody>
      </p:sp>
      <p:sp>
        <p:nvSpPr>
          <p:cNvPr id="5" name="TextBox 4">
            <a:extLst>
              <a:ext uri="{FF2B5EF4-FFF2-40B4-BE49-F238E27FC236}">
                <a16:creationId xmlns:a16="http://schemas.microsoft.com/office/drawing/2014/main" id="{86D6900D-FA0F-4FA3-BF9D-90C5F83A27C4}"/>
              </a:ext>
            </a:extLst>
          </p:cNvPr>
          <p:cNvSpPr txBox="1"/>
          <p:nvPr/>
        </p:nvSpPr>
        <p:spPr>
          <a:xfrm>
            <a:off x="7763069" y="6093610"/>
            <a:ext cx="3676261" cy="400110"/>
          </a:xfrm>
          <a:prstGeom prst="rect">
            <a:avLst/>
          </a:prstGeom>
          <a:noFill/>
        </p:spPr>
        <p:txBody>
          <a:bodyPr wrap="square" rtlCol="0">
            <a:spAutoFit/>
          </a:bodyPr>
          <a:lstStyle/>
          <a:p>
            <a:r>
              <a:rPr lang="en-US" sz="1000" dirty="0">
                <a:latin typeface="Bookman Old Style" panose="02050604050505020204" pitchFamily="18" charset="0"/>
              </a:rPr>
              <a:t>Figure from Abraham D, et al. (1995)</a:t>
            </a:r>
          </a:p>
          <a:p>
            <a:endParaRPr lang="en-US" sz="1000" dirty="0">
              <a:latin typeface="Bookman Old Style" panose="02050604050505020204" pitchFamily="18" charset="0"/>
            </a:endParaRPr>
          </a:p>
        </p:txBody>
      </p:sp>
      <p:pic>
        <p:nvPicPr>
          <p:cNvPr id="6" name="Picture 5">
            <a:extLst>
              <a:ext uri="{FF2B5EF4-FFF2-40B4-BE49-F238E27FC236}">
                <a16:creationId xmlns:a16="http://schemas.microsoft.com/office/drawing/2014/main" id="{D9BDB9A6-F2E0-4E33-9EB8-611BA5401C1C}"/>
              </a:ext>
            </a:extLst>
          </p:cNvPr>
          <p:cNvPicPr>
            <a:picLocks noChangeAspect="1"/>
          </p:cNvPicPr>
          <p:nvPr/>
        </p:nvPicPr>
        <p:blipFill>
          <a:blip r:embed="rId3"/>
          <a:stretch>
            <a:fillRect/>
          </a:stretch>
        </p:blipFill>
        <p:spPr>
          <a:xfrm>
            <a:off x="6477439" y="2751715"/>
            <a:ext cx="5714561" cy="2527594"/>
          </a:xfrm>
          <a:prstGeom prst="rect">
            <a:avLst/>
          </a:prstGeom>
        </p:spPr>
      </p:pic>
    </p:spTree>
    <p:extLst>
      <p:ext uri="{BB962C8B-B14F-4D97-AF65-F5344CB8AC3E}">
        <p14:creationId xmlns:p14="http://schemas.microsoft.com/office/powerpoint/2010/main" val="2755265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B83-0735-4E65-BCF3-C01C9C7B8D68}"/>
              </a:ext>
            </a:extLst>
          </p:cNvPr>
          <p:cNvSpPr>
            <a:spLocks noGrp="1"/>
          </p:cNvSpPr>
          <p:nvPr>
            <p:ph type="title"/>
          </p:nvPr>
        </p:nvSpPr>
        <p:spPr/>
        <p:txBody>
          <a:bodyPr/>
          <a:lstStyle/>
          <a:p>
            <a:r>
              <a:rPr lang="en-US" dirty="0">
                <a:latin typeface="Bookman Old Style" panose="02050604050505020204" pitchFamily="18" charset="0"/>
              </a:rPr>
              <a:t>What’s next?</a:t>
            </a:r>
          </a:p>
        </p:txBody>
      </p:sp>
      <p:sp>
        <p:nvSpPr>
          <p:cNvPr id="3" name="Content Placeholder 2">
            <a:extLst>
              <a:ext uri="{FF2B5EF4-FFF2-40B4-BE49-F238E27FC236}">
                <a16:creationId xmlns:a16="http://schemas.microsoft.com/office/drawing/2014/main" id="{7285A3C3-0156-4ACD-9DF9-AB7EB033642C}"/>
              </a:ext>
            </a:extLst>
          </p:cNvPr>
          <p:cNvSpPr>
            <a:spLocks noGrp="1"/>
          </p:cNvSpPr>
          <p:nvPr>
            <p:ph idx="1"/>
          </p:nvPr>
        </p:nvSpPr>
        <p:spPr/>
        <p:txBody>
          <a:bodyPr>
            <a:normAutofit/>
          </a:bodyPr>
          <a:lstStyle/>
          <a:p>
            <a:pPr>
              <a:buFont typeface="Arial" panose="020B0604020202020204" pitchFamily="34" charset="0"/>
              <a:buChar char="•"/>
            </a:pPr>
            <a:r>
              <a:rPr lang="en-US" sz="3000" dirty="0">
                <a:latin typeface="Bookman Old Style" panose="02050604050505020204" pitchFamily="18" charset="0"/>
              </a:rPr>
              <a:t>Time and Concentration Dependent Adduct Formation Study</a:t>
            </a:r>
          </a:p>
          <a:p>
            <a:pPr>
              <a:buFont typeface="Arial" panose="020B0604020202020204" pitchFamily="34" charset="0"/>
              <a:buChar char="•"/>
            </a:pPr>
            <a:r>
              <a:rPr lang="en-US" sz="3000" dirty="0">
                <a:latin typeface="Bookman Old Style" panose="02050604050505020204" pitchFamily="18" charset="0"/>
              </a:rPr>
              <a:t>X-Ray Crystallography</a:t>
            </a:r>
          </a:p>
          <a:p>
            <a:pPr marL="0" indent="0">
              <a:buNone/>
            </a:pPr>
            <a:endParaRPr lang="en-US" sz="3000" dirty="0">
              <a:latin typeface="Bookman Old Style" panose="02050604050505020204" pitchFamily="18" charset="0"/>
            </a:endParaRPr>
          </a:p>
          <a:p>
            <a:pPr>
              <a:buFont typeface="Arial" panose="020B0604020202020204" pitchFamily="34" charset="0"/>
              <a:buChar char="•"/>
            </a:pPr>
            <a:r>
              <a:rPr lang="en-US" sz="3000" i="1" dirty="0">
                <a:latin typeface="Bookman Old Style" panose="02050604050505020204" pitchFamily="18" charset="0"/>
              </a:rPr>
              <a:t>in vivo</a:t>
            </a:r>
            <a:r>
              <a:rPr lang="en-US" sz="3000" dirty="0">
                <a:latin typeface="Bookman Old Style" panose="02050604050505020204" pitchFamily="18" charset="0"/>
              </a:rPr>
              <a:t> pharmacokinetic/pharmacodynamic studies</a:t>
            </a:r>
            <a:endParaRPr lang="en-US" sz="3000" i="1" dirty="0">
              <a:latin typeface="Bookman Old Style" panose="02050604050505020204" pitchFamily="18" charset="0"/>
            </a:endParaRPr>
          </a:p>
        </p:txBody>
      </p:sp>
    </p:spTree>
    <p:extLst>
      <p:ext uri="{BB962C8B-B14F-4D97-AF65-F5344CB8AC3E}">
        <p14:creationId xmlns:p14="http://schemas.microsoft.com/office/powerpoint/2010/main" val="3175256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11B83-0735-4E65-BCF3-C01C9C7B8D68}"/>
              </a:ext>
            </a:extLst>
          </p:cNvPr>
          <p:cNvSpPr>
            <a:spLocks noGrp="1"/>
          </p:cNvSpPr>
          <p:nvPr>
            <p:ph type="title"/>
          </p:nvPr>
        </p:nvSpPr>
        <p:spPr>
          <a:xfrm>
            <a:off x="7859485" y="634946"/>
            <a:ext cx="3690257" cy="1450757"/>
          </a:xfrm>
        </p:spPr>
        <p:txBody>
          <a:bodyPr>
            <a:normAutofit/>
          </a:bodyPr>
          <a:lstStyle/>
          <a:p>
            <a:r>
              <a:rPr lang="en-US" dirty="0">
                <a:latin typeface="Bookman Old Style" panose="02050604050505020204" pitchFamily="18" charset="0"/>
              </a:rPr>
              <a:t>Final Thoughts</a:t>
            </a:r>
          </a:p>
        </p:txBody>
      </p:sp>
      <p:cxnSp>
        <p:nvCxnSpPr>
          <p:cNvPr id="11"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85A3C3-0156-4ACD-9DF9-AB7EB033642C}"/>
              </a:ext>
            </a:extLst>
          </p:cNvPr>
          <p:cNvSpPr>
            <a:spLocks noGrp="1"/>
          </p:cNvSpPr>
          <p:nvPr>
            <p:ph idx="1"/>
          </p:nvPr>
        </p:nvSpPr>
        <p:spPr>
          <a:xfrm>
            <a:off x="7859485" y="2198914"/>
            <a:ext cx="3690257" cy="3670180"/>
          </a:xfrm>
        </p:spPr>
        <p:txBody>
          <a:bodyPr>
            <a:normAutofit/>
          </a:bodyPr>
          <a:lstStyle/>
          <a:p>
            <a:pPr>
              <a:buFont typeface="Arial" panose="020B0604020202020204" pitchFamily="34" charset="0"/>
              <a:buChar char="•"/>
            </a:pPr>
            <a:r>
              <a:rPr lang="en-US" sz="3000" dirty="0">
                <a:latin typeface="Bookman Old Style" panose="02050604050505020204" pitchFamily="18" charset="0"/>
              </a:rPr>
              <a:t>New drug development for sickle cell disease is crucial</a:t>
            </a:r>
          </a:p>
        </p:txBody>
      </p:sp>
      <p:sp>
        <p:nvSpPr>
          <p:cNvPr id="13"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B31E2EB-4D42-4C01-8BE5-3B4D09C595FE}"/>
              </a:ext>
            </a:extLst>
          </p:cNvPr>
          <p:cNvSpPr/>
          <p:nvPr/>
        </p:nvSpPr>
        <p:spPr>
          <a:xfrm>
            <a:off x="633999" y="5811037"/>
            <a:ext cx="4385870" cy="209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DFB3EDC-A5BE-400C-9542-B73EEFA843C6}"/>
              </a:ext>
            </a:extLst>
          </p:cNvPr>
          <p:cNvGrpSpPr/>
          <p:nvPr/>
        </p:nvGrpSpPr>
        <p:grpSpPr>
          <a:xfrm>
            <a:off x="5632" y="137242"/>
            <a:ext cx="7762414" cy="5981521"/>
            <a:chOff x="-1155180" y="57150"/>
            <a:chExt cx="6144041" cy="4068294"/>
          </a:xfrm>
        </p:grpSpPr>
        <p:pic>
          <p:nvPicPr>
            <p:cNvPr id="14" name="Shape 11">
              <a:extLst>
                <a:ext uri="{FF2B5EF4-FFF2-40B4-BE49-F238E27FC236}">
                  <a16:creationId xmlns:a16="http://schemas.microsoft.com/office/drawing/2014/main" id="{53C405CF-01E3-4B4A-908D-9E032D27E5FF}"/>
                </a:ext>
              </a:extLst>
            </p:cNvPr>
            <p:cNvPicPr preferRelativeResize="0"/>
            <p:nvPr/>
          </p:nvPicPr>
          <p:blipFill>
            <a:blip r:embed="rId3">
              <a:alphaModFix/>
            </a:blip>
            <a:stretch>
              <a:fillRect/>
            </a:stretch>
          </p:blipFill>
          <p:spPr>
            <a:xfrm>
              <a:off x="-187810" y="228600"/>
              <a:ext cx="1028700" cy="1042225"/>
            </a:xfrm>
            <a:prstGeom prst="rect">
              <a:avLst/>
            </a:prstGeom>
            <a:noFill/>
            <a:ln>
              <a:noFill/>
            </a:ln>
          </p:spPr>
        </p:pic>
        <p:sp>
          <p:nvSpPr>
            <p:cNvPr id="16" name="Text Box 14">
              <a:extLst>
                <a:ext uri="{FF2B5EF4-FFF2-40B4-BE49-F238E27FC236}">
                  <a16:creationId xmlns:a16="http://schemas.microsoft.com/office/drawing/2014/main" id="{CCC9CD11-E7FF-4A81-A12C-D930EB6DEC2B}"/>
                </a:ext>
              </a:extLst>
            </p:cNvPr>
            <p:cNvSpPr txBox="1"/>
            <p:nvPr/>
          </p:nvSpPr>
          <p:spPr>
            <a:xfrm>
              <a:off x="-1155180" y="1152500"/>
              <a:ext cx="2796580" cy="481613"/>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1500" i="1" dirty="0">
                  <a:effectLst/>
                  <a:latin typeface="Bookman Old Style" panose="02050604050505020204" pitchFamily="18" charset="0"/>
                  <a:ea typeface="Times New Roman" panose="02020603050405020304" pitchFamily="18" charset="0"/>
                </a:rPr>
                <a:t>2,4,6-trihdroxybenzaldehyde</a:t>
              </a:r>
              <a:endParaRPr lang="en-US" sz="1500" dirty="0">
                <a:effectLst/>
                <a:latin typeface="Bookman Old Style" panose="02050604050505020204" pitchFamily="18" charset="0"/>
                <a:ea typeface="Arial" panose="020B0604020202020204" pitchFamily="34" charset="0"/>
              </a:endParaRPr>
            </a:p>
          </p:txBody>
        </p:sp>
        <p:pic>
          <p:nvPicPr>
            <p:cNvPr id="17" name="Shape 13">
              <a:extLst>
                <a:ext uri="{FF2B5EF4-FFF2-40B4-BE49-F238E27FC236}">
                  <a16:creationId xmlns:a16="http://schemas.microsoft.com/office/drawing/2014/main" id="{CDC06AF3-C32B-4C50-97E6-3ED8A0F48543}"/>
                </a:ext>
              </a:extLst>
            </p:cNvPr>
            <p:cNvPicPr preferRelativeResize="0"/>
            <p:nvPr/>
          </p:nvPicPr>
          <p:blipFill>
            <a:blip r:embed="rId4">
              <a:alphaModFix/>
            </a:blip>
            <a:stretch>
              <a:fillRect/>
            </a:stretch>
          </p:blipFill>
          <p:spPr>
            <a:xfrm>
              <a:off x="1998666" y="204100"/>
              <a:ext cx="590550" cy="1091225"/>
            </a:xfrm>
            <a:prstGeom prst="rect">
              <a:avLst/>
            </a:prstGeom>
            <a:noFill/>
            <a:ln>
              <a:noFill/>
            </a:ln>
          </p:spPr>
        </p:pic>
        <p:sp>
          <p:nvSpPr>
            <p:cNvPr id="18" name="Text Box 16">
              <a:extLst>
                <a:ext uri="{FF2B5EF4-FFF2-40B4-BE49-F238E27FC236}">
                  <a16:creationId xmlns:a16="http://schemas.microsoft.com/office/drawing/2014/main" id="{9122AB83-88DA-4128-AD2A-D15A4760875C}"/>
                </a:ext>
              </a:extLst>
            </p:cNvPr>
            <p:cNvSpPr txBox="1"/>
            <p:nvPr/>
          </p:nvSpPr>
          <p:spPr>
            <a:xfrm>
              <a:off x="1222820" y="1329890"/>
              <a:ext cx="2216069" cy="481613"/>
            </a:xfrm>
            <a:prstGeom prst="rect">
              <a:avLst/>
            </a:prstGeom>
            <a:noFill/>
            <a:ln>
              <a:noFill/>
            </a:ln>
          </p:spPr>
          <p:txBody>
            <a:bodyPr spcFirstLastPara="1" wrap="square" lIns="91425" tIns="91425" rIns="91425" bIns="91425" anchor="t" anchorCtr="0"/>
            <a:lstStyle/>
            <a:p>
              <a:pPr marL="0" marR="0" algn="ctr">
                <a:lnSpc>
                  <a:spcPct val="115000"/>
                </a:lnSpc>
                <a:spcBef>
                  <a:spcPts val="0"/>
                </a:spcBef>
                <a:spcAft>
                  <a:spcPts val="0"/>
                </a:spcAft>
              </a:pPr>
              <a:r>
                <a:rPr lang="en-US" sz="1500" i="1" dirty="0">
                  <a:effectLst/>
                  <a:latin typeface="Bookman Old Style" panose="02050604050505020204" pitchFamily="18" charset="0"/>
                  <a:ea typeface="Times New Roman" panose="02020603050405020304" pitchFamily="18" charset="0"/>
                </a:rPr>
                <a:t>4-formylbenzoic acid</a:t>
              </a:r>
              <a:endParaRPr lang="en-US" sz="1500" dirty="0">
                <a:effectLst/>
                <a:latin typeface="Bookman Old Style" panose="02050604050505020204" pitchFamily="18" charset="0"/>
                <a:ea typeface="Arial" panose="020B0604020202020204" pitchFamily="34" charset="0"/>
              </a:endParaRPr>
            </a:p>
          </p:txBody>
        </p:sp>
        <p:pic>
          <p:nvPicPr>
            <p:cNvPr id="19" name="Shape 15">
              <a:extLst>
                <a:ext uri="{FF2B5EF4-FFF2-40B4-BE49-F238E27FC236}">
                  <a16:creationId xmlns:a16="http://schemas.microsoft.com/office/drawing/2014/main" id="{7C8D43AB-8F6A-4FA4-BEF8-37D90B664390}"/>
                </a:ext>
              </a:extLst>
            </p:cNvPr>
            <p:cNvPicPr preferRelativeResize="0"/>
            <p:nvPr/>
          </p:nvPicPr>
          <p:blipFill>
            <a:blip r:embed="rId5">
              <a:alphaModFix/>
            </a:blip>
            <a:stretch>
              <a:fillRect/>
            </a:stretch>
          </p:blipFill>
          <p:spPr>
            <a:xfrm>
              <a:off x="3496731" y="152400"/>
              <a:ext cx="1326830" cy="1091225"/>
            </a:xfrm>
            <a:prstGeom prst="rect">
              <a:avLst/>
            </a:prstGeom>
            <a:noFill/>
            <a:ln>
              <a:noFill/>
            </a:ln>
          </p:spPr>
        </p:pic>
        <p:sp>
          <p:nvSpPr>
            <p:cNvPr id="20" name="Text Box 18">
              <a:extLst>
                <a:ext uri="{FF2B5EF4-FFF2-40B4-BE49-F238E27FC236}">
                  <a16:creationId xmlns:a16="http://schemas.microsoft.com/office/drawing/2014/main" id="{3874064F-4D05-40FA-9519-873FA87EA31A}"/>
                </a:ext>
              </a:extLst>
            </p:cNvPr>
            <p:cNvSpPr txBox="1"/>
            <p:nvPr/>
          </p:nvSpPr>
          <p:spPr>
            <a:xfrm>
              <a:off x="3391977" y="1194625"/>
              <a:ext cx="1596884" cy="480842"/>
            </a:xfrm>
            <a:prstGeom prst="rect">
              <a:avLst/>
            </a:prstGeom>
            <a:noFill/>
            <a:ln>
              <a:noFill/>
            </a:ln>
          </p:spPr>
          <p:txBody>
            <a:bodyPr spcFirstLastPara="1" wrap="square" lIns="91425" tIns="91425" rIns="91425" bIns="91425" anchor="t" anchorCtr="0"/>
            <a:lstStyle/>
            <a:p>
              <a:pPr marL="0" marR="0" algn="ctr">
                <a:lnSpc>
                  <a:spcPct val="115000"/>
                </a:lnSpc>
                <a:spcBef>
                  <a:spcPts val="0"/>
                </a:spcBef>
                <a:spcAft>
                  <a:spcPts val="0"/>
                </a:spcAft>
              </a:pPr>
              <a:r>
                <a:rPr lang="en-US" sz="1500" i="1" dirty="0">
                  <a:effectLst/>
                  <a:latin typeface="Bookman Old Style" panose="02050604050505020204" pitchFamily="18" charset="0"/>
                  <a:ea typeface="Times New Roman" panose="02020603050405020304" pitchFamily="18" charset="0"/>
                </a:rPr>
                <a:t>Syringaldehyde</a:t>
              </a:r>
              <a:endParaRPr lang="en-US" sz="1500" dirty="0">
                <a:effectLst/>
                <a:latin typeface="Bookman Old Style" panose="02050604050505020204" pitchFamily="18" charset="0"/>
                <a:ea typeface="Arial" panose="020B0604020202020204" pitchFamily="34" charset="0"/>
              </a:endParaRPr>
            </a:p>
          </p:txBody>
        </p:sp>
        <p:pic>
          <p:nvPicPr>
            <p:cNvPr id="21" name="Shape 17">
              <a:extLst>
                <a:ext uri="{FF2B5EF4-FFF2-40B4-BE49-F238E27FC236}">
                  <a16:creationId xmlns:a16="http://schemas.microsoft.com/office/drawing/2014/main" id="{F8570B5D-F200-48A7-BDF6-A4E6A14869C5}"/>
                </a:ext>
              </a:extLst>
            </p:cNvPr>
            <p:cNvPicPr preferRelativeResize="0"/>
            <p:nvPr/>
          </p:nvPicPr>
          <p:blipFill>
            <a:blip r:embed="rId6">
              <a:alphaModFix/>
            </a:blip>
            <a:stretch>
              <a:fillRect/>
            </a:stretch>
          </p:blipFill>
          <p:spPr>
            <a:xfrm>
              <a:off x="547724" y="1675467"/>
              <a:ext cx="1807125" cy="800475"/>
            </a:xfrm>
            <a:prstGeom prst="rect">
              <a:avLst/>
            </a:prstGeom>
            <a:noFill/>
            <a:ln>
              <a:noFill/>
            </a:ln>
          </p:spPr>
        </p:pic>
        <p:sp>
          <p:nvSpPr>
            <p:cNvPr id="22" name="Text Box 20">
              <a:extLst>
                <a:ext uri="{FF2B5EF4-FFF2-40B4-BE49-F238E27FC236}">
                  <a16:creationId xmlns:a16="http://schemas.microsoft.com/office/drawing/2014/main" id="{61B78DDB-0085-4A4B-A790-D48DCE2D8DCF}"/>
                </a:ext>
              </a:extLst>
            </p:cNvPr>
            <p:cNvSpPr txBox="1"/>
            <p:nvPr/>
          </p:nvSpPr>
          <p:spPr>
            <a:xfrm>
              <a:off x="177472" y="2354994"/>
              <a:ext cx="2270042" cy="565574"/>
            </a:xfrm>
            <a:prstGeom prst="rect">
              <a:avLst/>
            </a:prstGeom>
            <a:noFill/>
            <a:ln>
              <a:noFill/>
            </a:ln>
          </p:spPr>
          <p:txBody>
            <a:bodyPr spcFirstLastPara="1" wrap="square" lIns="91425" tIns="91425" rIns="91425" bIns="91425" anchor="t" anchorCtr="0"/>
            <a:lstStyle/>
            <a:p>
              <a:pPr marL="0" marR="0" algn="ctr">
                <a:lnSpc>
                  <a:spcPct val="115000"/>
                </a:lnSpc>
                <a:spcBef>
                  <a:spcPts val="0"/>
                </a:spcBef>
                <a:spcAft>
                  <a:spcPts val="0"/>
                </a:spcAft>
              </a:pPr>
              <a:r>
                <a:rPr lang="en-US" sz="1500" i="1">
                  <a:effectLst/>
                  <a:latin typeface="Bookman Old Style" panose="02050604050505020204" pitchFamily="18" charset="0"/>
                  <a:ea typeface="Times New Roman" panose="02020603050405020304" pitchFamily="18" charset="0"/>
                </a:rPr>
                <a:t>2,5-di(5-aldehyde-2-thienyl)-1,4-dioctyloxybenzene</a:t>
              </a:r>
              <a:endParaRPr lang="en-US" sz="1500">
                <a:effectLst/>
                <a:latin typeface="Bookman Old Style" panose="02050604050505020204" pitchFamily="18" charset="0"/>
                <a:ea typeface="Arial" panose="020B0604020202020204" pitchFamily="34" charset="0"/>
              </a:endParaRPr>
            </a:p>
          </p:txBody>
        </p:sp>
        <p:pic>
          <p:nvPicPr>
            <p:cNvPr id="23" name="Shape 19">
              <a:extLst>
                <a:ext uri="{FF2B5EF4-FFF2-40B4-BE49-F238E27FC236}">
                  <a16:creationId xmlns:a16="http://schemas.microsoft.com/office/drawing/2014/main" id="{53B70445-E763-4CFB-AF4A-2D67BED6A44F}"/>
                </a:ext>
              </a:extLst>
            </p:cNvPr>
            <p:cNvPicPr preferRelativeResize="0"/>
            <p:nvPr/>
          </p:nvPicPr>
          <p:blipFill>
            <a:blip r:embed="rId7">
              <a:alphaModFix/>
            </a:blip>
            <a:stretch>
              <a:fillRect/>
            </a:stretch>
          </p:blipFill>
          <p:spPr>
            <a:xfrm>
              <a:off x="2557500" y="1654367"/>
              <a:ext cx="1519200" cy="842675"/>
            </a:xfrm>
            <a:prstGeom prst="rect">
              <a:avLst/>
            </a:prstGeom>
            <a:noFill/>
            <a:ln>
              <a:noFill/>
            </a:ln>
          </p:spPr>
        </p:pic>
        <p:sp>
          <p:nvSpPr>
            <p:cNvPr id="24" name="Text Box 22">
              <a:extLst>
                <a:ext uri="{FF2B5EF4-FFF2-40B4-BE49-F238E27FC236}">
                  <a16:creationId xmlns:a16="http://schemas.microsoft.com/office/drawing/2014/main" id="{8683365E-C72F-40D3-BC31-D607284D0E18}"/>
                </a:ext>
              </a:extLst>
            </p:cNvPr>
            <p:cNvSpPr txBox="1"/>
            <p:nvPr/>
          </p:nvSpPr>
          <p:spPr>
            <a:xfrm>
              <a:off x="2436637" y="2295500"/>
              <a:ext cx="2395500" cy="1418698"/>
            </a:xfrm>
            <a:prstGeom prst="rect">
              <a:avLst/>
            </a:prstGeom>
            <a:noFill/>
            <a:ln>
              <a:noFill/>
            </a:ln>
          </p:spPr>
          <p:txBody>
            <a:bodyPr spcFirstLastPara="1" wrap="square" lIns="91425" tIns="91425" rIns="91425" bIns="91425" anchor="ctr" anchorCtr="0"/>
            <a:lstStyle/>
            <a:p>
              <a:pPr marL="0" marR="0" algn="ctr">
                <a:lnSpc>
                  <a:spcPct val="115000"/>
                </a:lnSpc>
                <a:spcBef>
                  <a:spcPts val="0"/>
                </a:spcBef>
                <a:spcAft>
                  <a:spcPts val="0"/>
                </a:spcAft>
              </a:pPr>
              <a:r>
                <a:rPr lang="en-US" sz="1500" i="1" dirty="0">
                  <a:effectLst/>
                  <a:latin typeface="Bookman Old Style" panose="02050604050505020204" pitchFamily="18" charset="0"/>
                  <a:ea typeface="Times New Roman" panose="02020603050405020304" pitchFamily="18" charset="0"/>
                </a:rPr>
                <a:t>An aromatic aldehyde isolated from the roots of </a:t>
              </a:r>
              <a:r>
                <a:rPr lang="en-US" sz="1500" i="1" dirty="0" err="1">
                  <a:effectLst/>
                  <a:latin typeface="Bookman Old Style" panose="02050604050505020204" pitchFamily="18" charset="0"/>
                  <a:ea typeface="Times New Roman" panose="02020603050405020304" pitchFamily="18" charset="0"/>
                </a:rPr>
                <a:t>Uvaria</a:t>
              </a:r>
              <a:r>
                <a:rPr lang="en-US" sz="1500" i="1" dirty="0">
                  <a:effectLst/>
                  <a:latin typeface="Bookman Old Style" panose="02050604050505020204" pitchFamily="18" charset="0"/>
                  <a:ea typeface="Times New Roman" panose="02020603050405020304" pitchFamily="18" charset="0"/>
                </a:rPr>
                <a:t> </a:t>
              </a:r>
              <a:r>
                <a:rPr lang="en-US" sz="1500" i="1" dirty="0" err="1">
                  <a:effectLst/>
                  <a:latin typeface="Bookman Old Style" panose="02050604050505020204" pitchFamily="18" charset="0"/>
                  <a:ea typeface="Times New Roman" panose="02020603050405020304" pitchFamily="18" charset="0"/>
                </a:rPr>
                <a:t>siamensis</a:t>
              </a:r>
              <a:r>
                <a:rPr lang="en-US" sz="1500" i="1" dirty="0">
                  <a:effectLst/>
                  <a:latin typeface="Bookman Old Style" panose="02050604050505020204" pitchFamily="18" charset="0"/>
                  <a:ea typeface="Times New Roman" panose="02020603050405020304" pitchFamily="18" charset="0"/>
                </a:rPr>
                <a:t> (</a:t>
              </a:r>
              <a:r>
                <a:rPr lang="en-US" sz="1500" i="1" dirty="0" err="1">
                  <a:effectLst/>
                  <a:latin typeface="Bookman Old Style" panose="02050604050505020204" pitchFamily="18" charset="0"/>
                  <a:ea typeface="Times New Roman" panose="02020603050405020304" pitchFamily="18" charset="0"/>
                </a:rPr>
                <a:t>Annonaceae</a:t>
              </a:r>
              <a:r>
                <a:rPr lang="en-US" sz="1500" i="1" dirty="0">
                  <a:effectLst/>
                  <a:latin typeface="Bookman Old Style" panose="02050604050505020204" pitchFamily="18" charset="0"/>
                  <a:ea typeface="Times New Roman" panose="02020603050405020304" pitchFamily="18" charset="0"/>
                </a:rPr>
                <a:t>).</a:t>
              </a:r>
              <a:endParaRPr lang="en-US" sz="1500" dirty="0">
                <a:effectLst/>
                <a:latin typeface="Bookman Old Style" panose="02050604050505020204" pitchFamily="18" charset="0"/>
                <a:ea typeface="Arial" panose="020B0604020202020204" pitchFamily="34" charset="0"/>
              </a:endParaRPr>
            </a:p>
          </p:txBody>
        </p:sp>
        <p:sp>
          <p:nvSpPr>
            <p:cNvPr id="25" name="Text Box 23">
              <a:extLst>
                <a:ext uri="{FF2B5EF4-FFF2-40B4-BE49-F238E27FC236}">
                  <a16:creationId xmlns:a16="http://schemas.microsoft.com/office/drawing/2014/main" id="{D367F15A-7E07-4C90-ACEE-45F2E1FA06A4}"/>
                </a:ext>
              </a:extLst>
            </p:cNvPr>
            <p:cNvSpPr txBox="1"/>
            <p:nvPr/>
          </p:nvSpPr>
          <p:spPr>
            <a:xfrm>
              <a:off x="-611706" y="133350"/>
              <a:ext cx="647700" cy="514200"/>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dirty="0">
                  <a:effectLst/>
                  <a:latin typeface="Bookman Old Style" panose="02050604050505020204" pitchFamily="18" charset="0"/>
                  <a:ea typeface="Times New Roman" panose="02020603050405020304" pitchFamily="18" charset="0"/>
                </a:rPr>
                <a:t>A</a:t>
              </a:r>
              <a:endParaRPr lang="en-US" sz="2500" dirty="0">
                <a:effectLst/>
                <a:latin typeface="Bookman Old Style" panose="02050604050505020204" pitchFamily="18" charset="0"/>
                <a:ea typeface="Arial" panose="020B0604020202020204" pitchFamily="34" charset="0"/>
              </a:endParaRPr>
            </a:p>
          </p:txBody>
        </p:sp>
        <p:sp>
          <p:nvSpPr>
            <p:cNvPr id="26" name="Text Box 24">
              <a:extLst>
                <a:ext uri="{FF2B5EF4-FFF2-40B4-BE49-F238E27FC236}">
                  <a16:creationId xmlns:a16="http://schemas.microsoft.com/office/drawing/2014/main" id="{7554E592-8CDA-49C9-A983-E46A2F00BDB0}"/>
                </a:ext>
              </a:extLst>
            </p:cNvPr>
            <p:cNvSpPr txBox="1"/>
            <p:nvPr/>
          </p:nvSpPr>
          <p:spPr>
            <a:xfrm>
              <a:off x="1579571" y="133350"/>
              <a:ext cx="647700" cy="514200"/>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dirty="0">
                  <a:effectLst/>
                  <a:latin typeface="Bookman Old Style" panose="02050604050505020204" pitchFamily="18" charset="0"/>
                  <a:ea typeface="Times New Roman" panose="02020603050405020304" pitchFamily="18" charset="0"/>
                </a:rPr>
                <a:t>B</a:t>
              </a:r>
              <a:endParaRPr lang="en-US" sz="2500" dirty="0">
                <a:effectLst/>
                <a:latin typeface="Bookman Old Style" panose="02050604050505020204" pitchFamily="18" charset="0"/>
                <a:ea typeface="Arial" panose="020B0604020202020204" pitchFamily="34" charset="0"/>
              </a:endParaRPr>
            </a:p>
          </p:txBody>
        </p:sp>
        <p:sp>
          <p:nvSpPr>
            <p:cNvPr id="27" name="Text Box 25">
              <a:extLst>
                <a:ext uri="{FF2B5EF4-FFF2-40B4-BE49-F238E27FC236}">
                  <a16:creationId xmlns:a16="http://schemas.microsoft.com/office/drawing/2014/main" id="{41899EEE-73E2-4961-BABE-105CA2AE91A3}"/>
                </a:ext>
              </a:extLst>
            </p:cNvPr>
            <p:cNvSpPr txBox="1"/>
            <p:nvPr/>
          </p:nvSpPr>
          <p:spPr>
            <a:xfrm>
              <a:off x="3363376" y="57150"/>
              <a:ext cx="647700" cy="514200"/>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dirty="0">
                  <a:effectLst/>
                  <a:latin typeface="Bookman Old Style" panose="02050604050505020204" pitchFamily="18" charset="0"/>
                  <a:ea typeface="Times New Roman" panose="02020603050405020304" pitchFamily="18" charset="0"/>
                </a:rPr>
                <a:t>C</a:t>
              </a:r>
              <a:endParaRPr lang="en-US" sz="2500" dirty="0">
                <a:effectLst/>
                <a:latin typeface="Bookman Old Style" panose="02050604050505020204" pitchFamily="18" charset="0"/>
                <a:ea typeface="Arial" panose="020B0604020202020204" pitchFamily="34" charset="0"/>
              </a:endParaRPr>
            </a:p>
          </p:txBody>
        </p:sp>
        <p:sp>
          <p:nvSpPr>
            <p:cNvPr id="28" name="Text Box 26">
              <a:extLst>
                <a:ext uri="{FF2B5EF4-FFF2-40B4-BE49-F238E27FC236}">
                  <a16:creationId xmlns:a16="http://schemas.microsoft.com/office/drawing/2014/main" id="{FCB5C6ED-D934-4E76-A449-825667D1652F}"/>
                </a:ext>
              </a:extLst>
            </p:cNvPr>
            <p:cNvSpPr txBox="1"/>
            <p:nvPr/>
          </p:nvSpPr>
          <p:spPr>
            <a:xfrm>
              <a:off x="361949" y="1599639"/>
              <a:ext cx="647700" cy="514201"/>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dirty="0">
                  <a:solidFill>
                    <a:srgbClr val="000000"/>
                  </a:solidFill>
                  <a:effectLst/>
                  <a:latin typeface="Bookman Old Style" panose="02050604050505020204" pitchFamily="18" charset="0"/>
                  <a:ea typeface="Times New Roman" panose="02020603050405020304" pitchFamily="18" charset="0"/>
                </a:rPr>
                <a:t>D</a:t>
              </a:r>
              <a:endParaRPr lang="en-US" sz="2500" dirty="0">
                <a:effectLst/>
                <a:latin typeface="Bookman Old Style" panose="02050604050505020204" pitchFamily="18" charset="0"/>
                <a:ea typeface="Arial" panose="020B0604020202020204" pitchFamily="34" charset="0"/>
              </a:endParaRPr>
            </a:p>
          </p:txBody>
        </p:sp>
        <p:sp>
          <p:nvSpPr>
            <p:cNvPr id="29" name="Text Box 29">
              <a:extLst>
                <a:ext uri="{FF2B5EF4-FFF2-40B4-BE49-F238E27FC236}">
                  <a16:creationId xmlns:a16="http://schemas.microsoft.com/office/drawing/2014/main" id="{55B3D1C7-CA59-442E-8437-6CD779C517AB}"/>
                </a:ext>
              </a:extLst>
            </p:cNvPr>
            <p:cNvSpPr txBox="1"/>
            <p:nvPr/>
          </p:nvSpPr>
          <p:spPr>
            <a:xfrm>
              <a:off x="2419350" y="1599639"/>
              <a:ext cx="647700" cy="514201"/>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2500">
                  <a:solidFill>
                    <a:srgbClr val="000000"/>
                  </a:solidFill>
                  <a:effectLst/>
                  <a:latin typeface="Bookman Old Style" panose="02050604050505020204" pitchFamily="18" charset="0"/>
                  <a:ea typeface="Times New Roman" panose="02020603050405020304" pitchFamily="18" charset="0"/>
                </a:rPr>
                <a:t>E</a:t>
              </a:r>
              <a:endParaRPr lang="en-US" sz="2500">
                <a:effectLst/>
                <a:latin typeface="Bookman Old Style" panose="02050604050505020204" pitchFamily="18" charset="0"/>
                <a:ea typeface="Arial" panose="020B0604020202020204" pitchFamily="34" charset="0"/>
              </a:endParaRPr>
            </a:p>
          </p:txBody>
        </p:sp>
        <p:sp>
          <p:nvSpPr>
            <p:cNvPr id="30" name="Text Box 30">
              <a:extLst>
                <a:ext uri="{FF2B5EF4-FFF2-40B4-BE49-F238E27FC236}">
                  <a16:creationId xmlns:a16="http://schemas.microsoft.com/office/drawing/2014/main" id="{5AA06346-01BE-4318-9F6B-E0060AE2B187}"/>
                </a:ext>
              </a:extLst>
            </p:cNvPr>
            <p:cNvSpPr txBox="1"/>
            <p:nvPr/>
          </p:nvSpPr>
          <p:spPr>
            <a:xfrm>
              <a:off x="-946172" y="2805884"/>
              <a:ext cx="4610100" cy="1319560"/>
            </a:xfrm>
            <a:prstGeom prst="rect">
              <a:avLst/>
            </a:prstGeom>
            <a:noFill/>
            <a:ln>
              <a:noFill/>
            </a:ln>
          </p:spPr>
          <p:txBody>
            <a:bodyPr spcFirstLastPara="1" wrap="square" lIns="91425" tIns="91425" rIns="91425" bIns="91425" anchor="t" anchorCtr="0"/>
            <a:lstStyle/>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Figure 5: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Proposted</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Allosteric Effectors</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(A) Figure from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Maton</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A, et al. (2016)</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(B) Figure from Cheng B, et al. (2017)</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(C) Figure from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Kamimura</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N, et al. (2017)</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(D) Figure from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Geng</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Y, et al. (2015)</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(E) Figure from </a:t>
              </a:r>
              <a:r>
                <a:rPr lang="en-US" sz="1000" i="1" dirty="0" err="1">
                  <a:effectLst/>
                  <a:latin typeface="Bookman Old Style" panose="02050604050505020204" pitchFamily="18" charset="0"/>
                  <a:ea typeface="Times New Roman" panose="02020603050405020304" pitchFamily="18" charset="0"/>
                  <a:cs typeface="Times New Roman" panose="02020603050405020304" pitchFamily="18" charset="0"/>
                </a:rPr>
                <a:t>Salae</a:t>
              </a:r>
              <a:r>
                <a:rPr lang="en-US" sz="1000" i="1" dirty="0">
                  <a:effectLst/>
                  <a:latin typeface="Bookman Old Style" panose="02050604050505020204" pitchFamily="18" charset="0"/>
                  <a:ea typeface="Times New Roman" panose="02020603050405020304" pitchFamily="18" charset="0"/>
                  <a:cs typeface="Times New Roman" panose="02020603050405020304" pitchFamily="18" charset="0"/>
                </a:rPr>
                <a:t> AW, et al. (2017)</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Arial" panose="020B0604020202020204" pitchFamily="34" charset="0"/>
                  <a:cs typeface="Times New Roman" panose="02020603050405020304" pitchFamily="18" charset="0"/>
                </a:rPr>
                <a:t> </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US" sz="1000" i="1" dirty="0">
                  <a:effectLst/>
                  <a:latin typeface="Bookman Old Style" panose="02050604050505020204" pitchFamily="18" charset="0"/>
                  <a:ea typeface="Arial" panose="020B0604020202020204" pitchFamily="34" charset="0"/>
                  <a:cs typeface="Times New Roman" panose="02020603050405020304" pitchFamily="18" charset="0"/>
                </a:rPr>
                <a:t> </a:t>
              </a:r>
              <a:endParaRPr lang="en-US" sz="1000" dirty="0">
                <a:effectLst/>
                <a:latin typeface="Bookman Old Style" panose="02050604050505020204" pitchFamily="18" charset="0"/>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100676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B83-0735-4E65-BCF3-C01C9C7B8D68}"/>
              </a:ext>
            </a:extLst>
          </p:cNvPr>
          <p:cNvSpPr>
            <a:spLocks noGrp="1"/>
          </p:cNvSpPr>
          <p:nvPr>
            <p:ph type="title"/>
          </p:nvPr>
        </p:nvSpPr>
        <p:spPr/>
        <p:txBody>
          <a:bodyPr/>
          <a:lstStyle/>
          <a:p>
            <a:r>
              <a:rPr lang="en-US" dirty="0">
                <a:latin typeface="Bookman Old Style" panose="02050604050505020204" pitchFamily="18" charset="0"/>
              </a:rPr>
              <a:t>References</a:t>
            </a:r>
          </a:p>
        </p:txBody>
      </p:sp>
      <p:sp>
        <p:nvSpPr>
          <p:cNvPr id="3" name="Content Placeholder 2">
            <a:extLst>
              <a:ext uri="{FF2B5EF4-FFF2-40B4-BE49-F238E27FC236}">
                <a16:creationId xmlns:a16="http://schemas.microsoft.com/office/drawing/2014/main" id="{7285A3C3-0156-4ACD-9DF9-AB7EB033642C}"/>
              </a:ext>
            </a:extLst>
          </p:cNvPr>
          <p:cNvSpPr>
            <a:spLocks noGrp="1"/>
          </p:cNvSpPr>
          <p:nvPr>
            <p:ph idx="1"/>
          </p:nvPr>
        </p:nvSpPr>
        <p:spPr/>
        <p:txBody>
          <a:bodyPr>
            <a:normAutofit fontScale="92500" lnSpcReduction="20000"/>
          </a:bodyPr>
          <a:lstStyle/>
          <a:p>
            <a:pPr lvl="0"/>
            <a:r>
              <a:rPr lang="en-US" u="sng" dirty="0">
                <a:latin typeface="Bookman Old Style" panose="02050604050505020204" pitchFamily="18" charset="0"/>
                <a:hlinkClick r:id="rId3"/>
              </a:rPr>
              <a:t>http://www.hematology.org/Patients/Anemia/Sickle-Cell.aspx</a:t>
            </a:r>
            <a:endParaRPr lang="en-US" dirty="0">
              <a:latin typeface="Bookman Old Style" panose="02050604050505020204" pitchFamily="18" charset="0"/>
            </a:endParaRPr>
          </a:p>
          <a:p>
            <a:r>
              <a:rPr lang="en-US" dirty="0">
                <a:latin typeface="Bookman Old Style" panose="02050604050505020204" pitchFamily="18" charset="0"/>
                <a:hlinkClick r:id="rId4"/>
              </a:rPr>
              <a:t>http://www.tcssci.com/hemox/index.htm</a:t>
            </a:r>
            <a:r>
              <a:rPr lang="en-US" dirty="0">
                <a:latin typeface="Bookman Old Style" panose="02050604050505020204" pitchFamily="18" charset="0"/>
              </a:rPr>
              <a:t> </a:t>
            </a:r>
          </a:p>
          <a:p>
            <a:r>
              <a:rPr lang="en-US" dirty="0">
                <a:latin typeface="Bookman Old Style" panose="02050604050505020204" pitchFamily="18" charset="0"/>
              </a:rPr>
              <a:t>Abraham D, et al. (1995). How Allosteric Effectors Can Bind to the Same Protein Residue and produce Opposite Shifts in the Allosteric Equilibrium. Biochemistry, 34(15006-15020)</a:t>
            </a:r>
          </a:p>
          <a:p>
            <a:r>
              <a:rPr lang="en-US" dirty="0">
                <a:latin typeface="Bookman Old Style" panose="02050604050505020204" pitchFamily="18" charset="0"/>
              </a:rPr>
              <a:t>Deshpande T, et al. (2018). Rational modification of vanillin derivatives to </a:t>
            </a:r>
            <a:r>
              <a:rPr lang="en-US" dirty="0" err="1">
                <a:latin typeface="Bookman Old Style" panose="02050604050505020204" pitchFamily="18" charset="0"/>
              </a:rPr>
              <a:t>stereospecifically</a:t>
            </a:r>
            <a:r>
              <a:rPr lang="en-US" dirty="0">
                <a:latin typeface="Bookman Old Style" panose="02050604050505020204" pitchFamily="18" charset="0"/>
              </a:rPr>
              <a:t> destabilize sickle hemoglobin polymer formation. Acta </a:t>
            </a:r>
            <a:r>
              <a:rPr lang="en-US" dirty="0" err="1">
                <a:latin typeface="Bookman Old Style" panose="02050604050505020204" pitchFamily="18" charset="0"/>
              </a:rPr>
              <a:t>Crystallogr</a:t>
            </a:r>
            <a:r>
              <a:rPr lang="en-US" dirty="0">
                <a:latin typeface="Bookman Old Style" panose="02050604050505020204" pitchFamily="18" charset="0"/>
              </a:rPr>
              <a:t> D Struct Biol, 74(10):956-964</a:t>
            </a:r>
          </a:p>
          <a:p>
            <a:r>
              <a:rPr lang="en-US" dirty="0">
                <a:latin typeface="Bookman Old Style" panose="02050604050505020204" pitchFamily="18" charset="0"/>
              </a:rPr>
              <a:t>Fernandes Q. (2017). Therapeutic strategies in Sickle Cell Anemia: The past present and future. </a:t>
            </a:r>
            <a:r>
              <a:rPr lang="en-US" i="1" dirty="0">
                <a:latin typeface="Bookman Old Style" panose="02050604050505020204" pitchFamily="18" charset="0"/>
              </a:rPr>
              <a:t>Life Sciences</a:t>
            </a:r>
            <a:r>
              <a:rPr lang="en-US" dirty="0">
                <a:latin typeface="Bookman Old Style" panose="02050604050505020204" pitchFamily="18" charset="0"/>
              </a:rPr>
              <a:t>, 178:100-108. </a:t>
            </a:r>
          </a:p>
          <a:p>
            <a:r>
              <a:rPr lang="en-US" dirty="0" err="1">
                <a:latin typeface="Bookman Old Style" panose="02050604050505020204" pitchFamily="18" charset="0"/>
              </a:rPr>
              <a:t>Safo</a:t>
            </a:r>
            <a:r>
              <a:rPr lang="en-US" dirty="0">
                <a:latin typeface="Bookman Old Style" panose="02050604050505020204" pitchFamily="18" charset="0"/>
              </a:rPr>
              <a:t> M, Kato G. (2014). Therapeutic Strategies to Alter the Oxygen Affinity of Sickle Hemoglobin. </a:t>
            </a:r>
            <a:r>
              <a:rPr lang="en-US" i="1" dirty="0">
                <a:latin typeface="Bookman Old Style" panose="02050604050505020204" pitchFamily="18" charset="0"/>
              </a:rPr>
              <a:t>Hematology/Oncology Clinic of North America</a:t>
            </a:r>
            <a:r>
              <a:rPr lang="en-US" dirty="0">
                <a:latin typeface="Bookman Old Style" panose="02050604050505020204" pitchFamily="18" charset="0"/>
              </a:rPr>
              <a:t>, 24(217-231).</a:t>
            </a:r>
          </a:p>
          <a:p>
            <a:pPr lvl="0"/>
            <a:r>
              <a:rPr lang="en-US" dirty="0" err="1">
                <a:latin typeface="Bookman Old Style" panose="02050604050505020204" pitchFamily="18" charset="0"/>
              </a:rPr>
              <a:t>Safo</a:t>
            </a:r>
            <a:r>
              <a:rPr lang="en-US" dirty="0">
                <a:latin typeface="Bookman Old Style" panose="02050604050505020204" pitchFamily="18" charset="0"/>
              </a:rPr>
              <a:t> M, et al. (2010). Hemoglobin-ligand binding: Understanding Hb function and </a:t>
            </a:r>
            <a:r>
              <a:rPr lang="en-US" dirty="0" err="1">
                <a:latin typeface="Bookman Old Style" panose="02050604050505020204" pitchFamily="18" charset="0"/>
              </a:rPr>
              <a:t>allostery</a:t>
            </a:r>
            <a:r>
              <a:rPr lang="en-US" dirty="0">
                <a:latin typeface="Bookman Old Style" panose="02050604050505020204" pitchFamily="18" charset="0"/>
              </a:rPr>
              <a:t> on atomic level. </a:t>
            </a:r>
            <a:r>
              <a:rPr lang="en-US" i="1" dirty="0" err="1">
                <a:latin typeface="Bookman Old Style" panose="02050604050505020204" pitchFamily="18" charset="0"/>
              </a:rPr>
              <a:t>Biochimica</a:t>
            </a:r>
            <a:r>
              <a:rPr lang="en-US" i="1" dirty="0">
                <a:latin typeface="Bookman Old Style" panose="02050604050505020204" pitchFamily="18" charset="0"/>
              </a:rPr>
              <a:t> et </a:t>
            </a:r>
            <a:r>
              <a:rPr lang="en-US" i="1" dirty="0" err="1">
                <a:latin typeface="Bookman Old Style" panose="02050604050505020204" pitchFamily="18" charset="0"/>
              </a:rPr>
              <a:t>Biophysica</a:t>
            </a:r>
            <a:r>
              <a:rPr lang="en-US" i="1" dirty="0">
                <a:latin typeface="Bookman Old Style" panose="02050604050505020204" pitchFamily="18" charset="0"/>
              </a:rPr>
              <a:t> Acta</a:t>
            </a:r>
            <a:r>
              <a:rPr lang="en-US" dirty="0">
                <a:latin typeface="Bookman Old Style" panose="02050604050505020204" pitchFamily="18" charset="0"/>
              </a:rPr>
              <a:t>, 1814(6):797-809. </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188410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35617-139E-4856-B4FC-69FC02C25710}"/>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latin typeface="Bookman Old Style" panose="02050604050505020204" pitchFamily="18" charset="0"/>
              </a:rPr>
              <a:t>Hemoglobin</a:t>
            </a:r>
          </a:p>
        </p:txBody>
      </p:sp>
      <p:pic>
        <p:nvPicPr>
          <p:cNvPr id="2050" name="Picture 2" descr="https://lh6.googleusercontent.com/T28Jcb2nzsdkg7TGtQYrkC2aF2smEcHPTmwE7Hg_aSB2oykRwkEEDdtyEaDcxK5525GNArMd75C5FcjsL6LngmFHoA7A6JWrJ2K-gCUPa-BkfRbNKodKkeNnZNHRdA_KHzlZcxRcVuZYmA">
            <a:extLst>
              <a:ext uri="{FF2B5EF4-FFF2-40B4-BE49-F238E27FC236}">
                <a16:creationId xmlns:a16="http://schemas.microsoft.com/office/drawing/2014/main" id="{88DDDAA7-FD9D-4E4C-8966-894C1D7524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661" y="40093"/>
            <a:ext cx="6799811" cy="627279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962A91C-C223-419C-B77A-B5A2DA7D183D}"/>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Quaternary Protein with four subunits and a prosthetic heme group</a:t>
            </a:r>
          </a:p>
          <a:p>
            <a:pPr>
              <a:buFont typeface="Arial" panose="020B0604020202020204" pitchFamily="34" charset="0"/>
              <a:buChar char="•"/>
            </a:pPr>
            <a:endParaRPr lang="en-US" dirty="0">
              <a:latin typeface="Bookman Old Style" panose="02050604050505020204" pitchFamily="18" charset="0"/>
            </a:endParaRPr>
          </a:p>
        </p:txBody>
      </p:sp>
      <p:sp>
        <p:nvSpPr>
          <p:cNvPr id="81" name="Rectangle 80">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70AFABF6-C5C5-417A-BBDB-B3E97CA5ABE5}"/>
              </a:ext>
            </a:extLst>
          </p:cNvPr>
          <p:cNvSpPr txBox="1"/>
          <p:nvPr/>
        </p:nvSpPr>
        <p:spPr>
          <a:xfrm>
            <a:off x="821288" y="5907466"/>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a:t>
            </a:r>
            <a:r>
              <a:rPr lang="en-US" sz="1000" dirty="0" err="1">
                <a:latin typeface="Bookman Old Style" panose="02050604050505020204" pitchFamily="18" charset="0"/>
              </a:rPr>
              <a:t>JMOL</a:t>
            </a:r>
            <a:r>
              <a:rPr lang="en-US" sz="1000" dirty="0">
                <a:latin typeface="Bookman Old Style" panose="02050604050505020204" pitchFamily="18" charset="0"/>
              </a:rPr>
              <a:t> Protein Explorer, </a:t>
            </a:r>
            <a:r>
              <a:rPr lang="en-US" sz="1000" dirty="0" err="1">
                <a:latin typeface="Bookman Old Style" panose="02050604050505020204" pitchFamily="18" charset="0"/>
              </a:rPr>
              <a:t>PDB</a:t>
            </a:r>
            <a:r>
              <a:rPr lang="en-US" sz="1000" dirty="0">
                <a:latin typeface="Bookman Old Style" panose="02050604050505020204" pitchFamily="18" charset="0"/>
              </a:rPr>
              <a:t> ID #1BZ0</a:t>
            </a:r>
          </a:p>
        </p:txBody>
      </p:sp>
    </p:spTree>
    <p:extLst>
      <p:ext uri="{BB962C8B-B14F-4D97-AF65-F5344CB8AC3E}">
        <p14:creationId xmlns:p14="http://schemas.microsoft.com/office/powerpoint/2010/main" val="254303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35617-139E-4856-B4FC-69FC02C25710}"/>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latin typeface="Bookman Old Style" panose="02050604050505020204" pitchFamily="18" charset="0"/>
              </a:rPr>
              <a:t>Hemoglobin</a:t>
            </a:r>
          </a:p>
        </p:txBody>
      </p:sp>
      <p:pic>
        <p:nvPicPr>
          <p:cNvPr id="2050" name="Picture 2" descr="https://lh6.googleusercontent.com/T28Jcb2nzsdkg7TGtQYrkC2aF2smEcHPTmwE7Hg_aSB2oykRwkEEDdtyEaDcxK5525GNArMd75C5FcjsL6LngmFHoA7A6JWrJ2K-gCUPa-BkfRbNKodKkeNnZNHRdA_KHzlZcxRcVuZYmA">
            <a:extLst>
              <a:ext uri="{FF2B5EF4-FFF2-40B4-BE49-F238E27FC236}">
                <a16:creationId xmlns:a16="http://schemas.microsoft.com/office/drawing/2014/main" id="{88DDDAA7-FD9D-4E4C-8966-894C1D7524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661" y="40093"/>
            <a:ext cx="6799811" cy="627279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962A91C-C223-419C-B77A-B5A2DA7D183D}"/>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Quaternary Protein with four subunits and a prosthetic heme group</a:t>
            </a:r>
          </a:p>
          <a:p>
            <a:pPr>
              <a:buFont typeface="Arial" panose="020B0604020202020204" pitchFamily="34" charset="0"/>
              <a:buChar char="•"/>
            </a:pPr>
            <a:endParaRPr lang="en-US" dirty="0">
              <a:latin typeface="Bookman Old Style" panose="02050604050505020204" pitchFamily="18" charset="0"/>
            </a:endParaRPr>
          </a:p>
        </p:txBody>
      </p:sp>
      <p:sp>
        <p:nvSpPr>
          <p:cNvPr id="81" name="Rectangle 80">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a:extLst>
              <a:ext uri="{FF2B5EF4-FFF2-40B4-BE49-F238E27FC236}">
                <a16:creationId xmlns:a16="http://schemas.microsoft.com/office/drawing/2014/main" id="{A5D00891-E377-43E8-8C14-1149D126984F}"/>
              </a:ext>
            </a:extLst>
          </p:cNvPr>
          <p:cNvSpPr txBox="1"/>
          <p:nvPr/>
        </p:nvSpPr>
        <p:spPr>
          <a:xfrm>
            <a:off x="6117774" y="596720"/>
            <a:ext cx="3362128" cy="553998"/>
          </a:xfrm>
          <a:prstGeom prst="rect">
            <a:avLst/>
          </a:prstGeom>
          <a:noFill/>
        </p:spPr>
        <p:txBody>
          <a:bodyPr wrap="square" rtlCol="0">
            <a:spAutoFit/>
          </a:bodyPr>
          <a:lstStyle/>
          <a:p>
            <a:r>
              <a:rPr lang="el-GR" sz="3000" dirty="0">
                <a:latin typeface="Bookman Old Style" panose="02050604050505020204" pitchFamily="18" charset="0"/>
              </a:rPr>
              <a:t>α</a:t>
            </a:r>
            <a:r>
              <a:rPr lang="en-US" sz="3000" dirty="0">
                <a:latin typeface="Bookman Old Style" panose="02050604050505020204" pitchFamily="18" charset="0"/>
              </a:rPr>
              <a:t>-subunits</a:t>
            </a:r>
          </a:p>
        </p:txBody>
      </p:sp>
      <p:cxnSp>
        <p:nvCxnSpPr>
          <p:cNvPr id="15" name="Straight Arrow Connector 14">
            <a:extLst>
              <a:ext uri="{FF2B5EF4-FFF2-40B4-BE49-F238E27FC236}">
                <a16:creationId xmlns:a16="http://schemas.microsoft.com/office/drawing/2014/main" id="{47C6499B-D9CC-4B14-9BCC-1261B851A933}"/>
              </a:ext>
            </a:extLst>
          </p:cNvPr>
          <p:cNvCxnSpPr>
            <a:cxnSpLocks/>
          </p:cNvCxnSpPr>
          <p:nvPr/>
        </p:nvCxnSpPr>
        <p:spPr>
          <a:xfrm flipH="1">
            <a:off x="3284376" y="839755"/>
            <a:ext cx="2789851" cy="14929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C6699F7-8723-4844-B9B1-765C3B569592}"/>
              </a:ext>
            </a:extLst>
          </p:cNvPr>
          <p:cNvCxnSpPr>
            <a:cxnSpLocks/>
          </p:cNvCxnSpPr>
          <p:nvPr/>
        </p:nvCxnSpPr>
        <p:spPr>
          <a:xfrm flipH="1">
            <a:off x="4012164" y="989045"/>
            <a:ext cx="2105610" cy="32657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84703F1-CC83-46EA-87B7-A0A3E8F95ABB}"/>
              </a:ext>
            </a:extLst>
          </p:cNvPr>
          <p:cNvSpPr txBox="1"/>
          <p:nvPr/>
        </p:nvSpPr>
        <p:spPr>
          <a:xfrm>
            <a:off x="821288" y="5907466"/>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a:t>
            </a:r>
            <a:r>
              <a:rPr lang="en-US" sz="1000" dirty="0" err="1">
                <a:latin typeface="Bookman Old Style" panose="02050604050505020204" pitchFamily="18" charset="0"/>
              </a:rPr>
              <a:t>JMOL</a:t>
            </a:r>
            <a:r>
              <a:rPr lang="en-US" sz="1000" dirty="0">
                <a:latin typeface="Bookman Old Style" panose="02050604050505020204" pitchFamily="18" charset="0"/>
              </a:rPr>
              <a:t> Protein Explorer, </a:t>
            </a:r>
            <a:r>
              <a:rPr lang="en-US" sz="1000" dirty="0" err="1">
                <a:latin typeface="Bookman Old Style" panose="02050604050505020204" pitchFamily="18" charset="0"/>
              </a:rPr>
              <a:t>PDB</a:t>
            </a:r>
            <a:r>
              <a:rPr lang="en-US" sz="1000" dirty="0">
                <a:latin typeface="Bookman Old Style" panose="02050604050505020204" pitchFamily="18" charset="0"/>
              </a:rPr>
              <a:t> ID #1BZ0</a:t>
            </a:r>
          </a:p>
        </p:txBody>
      </p:sp>
    </p:spTree>
    <p:extLst>
      <p:ext uri="{BB962C8B-B14F-4D97-AF65-F5344CB8AC3E}">
        <p14:creationId xmlns:p14="http://schemas.microsoft.com/office/powerpoint/2010/main" val="346989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35617-139E-4856-B4FC-69FC02C25710}"/>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latin typeface="Bookman Old Style" panose="02050604050505020204" pitchFamily="18" charset="0"/>
              </a:rPr>
              <a:t>Hemoglobin</a:t>
            </a:r>
          </a:p>
        </p:txBody>
      </p:sp>
      <p:pic>
        <p:nvPicPr>
          <p:cNvPr id="2050" name="Picture 2" descr="https://lh6.googleusercontent.com/T28Jcb2nzsdkg7TGtQYrkC2aF2smEcHPTmwE7Hg_aSB2oykRwkEEDdtyEaDcxK5525GNArMd75C5FcjsL6LngmFHoA7A6JWrJ2K-gCUPa-BkfRbNKodKkeNnZNHRdA_KHzlZcxRcVuZYmA">
            <a:extLst>
              <a:ext uri="{FF2B5EF4-FFF2-40B4-BE49-F238E27FC236}">
                <a16:creationId xmlns:a16="http://schemas.microsoft.com/office/drawing/2014/main" id="{88DDDAA7-FD9D-4E4C-8966-894C1D7524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661" y="40093"/>
            <a:ext cx="6799811" cy="627279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962A91C-C223-419C-B77A-B5A2DA7D183D}"/>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Quaternary Protein with four subunits and a prosthetic heme group</a:t>
            </a:r>
          </a:p>
          <a:p>
            <a:pPr>
              <a:buFont typeface="Arial" panose="020B0604020202020204" pitchFamily="34" charset="0"/>
              <a:buChar char="•"/>
            </a:pPr>
            <a:endParaRPr lang="en-US" dirty="0">
              <a:latin typeface="Bookman Old Style" panose="02050604050505020204" pitchFamily="18" charset="0"/>
            </a:endParaRPr>
          </a:p>
        </p:txBody>
      </p:sp>
      <p:sp>
        <p:nvSpPr>
          <p:cNvPr id="81" name="Rectangle 80">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00B6FEB6-F3A5-404F-A0DC-44958DE6216A}"/>
              </a:ext>
            </a:extLst>
          </p:cNvPr>
          <p:cNvSpPr txBox="1"/>
          <p:nvPr/>
        </p:nvSpPr>
        <p:spPr>
          <a:xfrm>
            <a:off x="6117774" y="596720"/>
            <a:ext cx="3362128" cy="553998"/>
          </a:xfrm>
          <a:prstGeom prst="rect">
            <a:avLst/>
          </a:prstGeom>
          <a:noFill/>
        </p:spPr>
        <p:txBody>
          <a:bodyPr wrap="square" rtlCol="0">
            <a:spAutoFit/>
          </a:bodyPr>
          <a:lstStyle/>
          <a:p>
            <a:r>
              <a:rPr lang="el-GR" sz="3000" dirty="0">
                <a:latin typeface="Bookman Old Style" panose="02050604050505020204" pitchFamily="18" charset="0"/>
              </a:rPr>
              <a:t>β</a:t>
            </a:r>
            <a:r>
              <a:rPr lang="en-US" sz="3000" dirty="0">
                <a:latin typeface="Bookman Old Style" panose="02050604050505020204" pitchFamily="18" charset="0"/>
              </a:rPr>
              <a:t>-subunits</a:t>
            </a:r>
          </a:p>
        </p:txBody>
      </p:sp>
      <p:cxnSp>
        <p:nvCxnSpPr>
          <p:cNvPr id="18" name="Straight Arrow Connector 17">
            <a:extLst>
              <a:ext uri="{FF2B5EF4-FFF2-40B4-BE49-F238E27FC236}">
                <a16:creationId xmlns:a16="http://schemas.microsoft.com/office/drawing/2014/main" id="{3F9BF98C-045C-4839-BF08-3E766528BCED}"/>
              </a:ext>
            </a:extLst>
          </p:cNvPr>
          <p:cNvCxnSpPr>
            <a:cxnSpLocks/>
          </p:cNvCxnSpPr>
          <p:nvPr/>
        </p:nvCxnSpPr>
        <p:spPr>
          <a:xfrm flipH="1">
            <a:off x="5803641" y="989045"/>
            <a:ext cx="314133" cy="89573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FDF51E-FC4D-45EC-839F-9C49E33C902F}"/>
              </a:ext>
            </a:extLst>
          </p:cNvPr>
          <p:cNvCxnSpPr>
            <a:cxnSpLocks/>
          </p:cNvCxnSpPr>
          <p:nvPr/>
        </p:nvCxnSpPr>
        <p:spPr>
          <a:xfrm flipH="1">
            <a:off x="2276669" y="922561"/>
            <a:ext cx="3684039" cy="142744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F65465-BB45-45CF-B09B-D8122E5290D1}"/>
              </a:ext>
            </a:extLst>
          </p:cNvPr>
          <p:cNvSpPr txBox="1"/>
          <p:nvPr/>
        </p:nvSpPr>
        <p:spPr>
          <a:xfrm>
            <a:off x="821288" y="5926127"/>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a:t>
            </a:r>
            <a:r>
              <a:rPr lang="en-US" sz="1000" dirty="0" err="1">
                <a:latin typeface="Bookman Old Style" panose="02050604050505020204" pitchFamily="18" charset="0"/>
              </a:rPr>
              <a:t>JMOL</a:t>
            </a:r>
            <a:r>
              <a:rPr lang="en-US" sz="1000" dirty="0">
                <a:latin typeface="Bookman Old Style" panose="02050604050505020204" pitchFamily="18" charset="0"/>
              </a:rPr>
              <a:t> Protein Explorer, </a:t>
            </a:r>
            <a:r>
              <a:rPr lang="en-US" sz="1000" dirty="0" err="1">
                <a:latin typeface="Bookman Old Style" panose="02050604050505020204" pitchFamily="18" charset="0"/>
              </a:rPr>
              <a:t>PDB</a:t>
            </a:r>
            <a:r>
              <a:rPr lang="en-US" sz="1000" dirty="0">
                <a:latin typeface="Bookman Old Style" panose="02050604050505020204" pitchFamily="18" charset="0"/>
              </a:rPr>
              <a:t> ID #1BZ0</a:t>
            </a:r>
          </a:p>
        </p:txBody>
      </p:sp>
    </p:spTree>
    <p:extLst>
      <p:ext uri="{BB962C8B-B14F-4D97-AF65-F5344CB8AC3E}">
        <p14:creationId xmlns:p14="http://schemas.microsoft.com/office/powerpoint/2010/main" val="182053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35617-139E-4856-B4FC-69FC02C25710}"/>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latin typeface="Bookman Old Style" panose="02050604050505020204" pitchFamily="18" charset="0"/>
              </a:rPr>
              <a:t>Hemoglobin</a:t>
            </a:r>
          </a:p>
        </p:txBody>
      </p:sp>
      <p:pic>
        <p:nvPicPr>
          <p:cNvPr id="2050" name="Picture 2" descr="https://lh6.googleusercontent.com/T28Jcb2nzsdkg7TGtQYrkC2aF2smEcHPTmwE7Hg_aSB2oykRwkEEDdtyEaDcxK5525GNArMd75C5FcjsL6LngmFHoA7A6JWrJ2K-gCUPa-BkfRbNKodKkeNnZNHRdA_KHzlZcxRcVuZYmA">
            <a:extLst>
              <a:ext uri="{FF2B5EF4-FFF2-40B4-BE49-F238E27FC236}">
                <a16:creationId xmlns:a16="http://schemas.microsoft.com/office/drawing/2014/main" id="{88DDDAA7-FD9D-4E4C-8966-894C1D7524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661" y="40093"/>
            <a:ext cx="6799811" cy="627279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962A91C-C223-419C-B77A-B5A2DA7D183D}"/>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Quaternary Protein with four subunits and a prosthetic heme group</a:t>
            </a:r>
          </a:p>
          <a:p>
            <a:pPr>
              <a:buFont typeface="Arial" panose="020B0604020202020204" pitchFamily="34" charset="0"/>
              <a:buChar char="•"/>
            </a:pPr>
            <a:endParaRPr lang="en-US" dirty="0">
              <a:latin typeface="Bookman Old Style" panose="02050604050505020204" pitchFamily="18" charset="0"/>
            </a:endParaRPr>
          </a:p>
        </p:txBody>
      </p:sp>
      <p:sp>
        <p:nvSpPr>
          <p:cNvPr id="81" name="Rectangle 80">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00B6FEB6-F3A5-404F-A0DC-44958DE6216A}"/>
              </a:ext>
            </a:extLst>
          </p:cNvPr>
          <p:cNvSpPr txBox="1"/>
          <p:nvPr/>
        </p:nvSpPr>
        <p:spPr>
          <a:xfrm>
            <a:off x="6117774" y="596720"/>
            <a:ext cx="3362128" cy="553998"/>
          </a:xfrm>
          <a:prstGeom prst="rect">
            <a:avLst/>
          </a:prstGeom>
          <a:noFill/>
        </p:spPr>
        <p:txBody>
          <a:bodyPr wrap="square" rtlCol="0">
            <a:spAutoFit/>
          </a:bodyPr>
          <a:lstStyle/>
          <a:p>
            <a:r>
              <a:rPr lang="en-US" sz="3000" dirty="0">
                <a:latin typeface="Bookman Old Style" panose="02050604050505020204" pitchFamily="18" charset="0"/>
              </a:rPr>
              <a:t>Heme Group</a:t>
            </a:r>
          </a:p>
        </p:txBody>
      </p:sp>
      <p:cxnSp>
        <p:nvCxnSpPr>
          <p:cNvPr id="5" name="Straight Arrow Connector 4">
            <a:extLst>
              <a:ext uri="{FF2B5EF4-FFF2-40B4-BE49-F238E27FC236}">
                <a16:creationId xmlns:a16="http://schemas.microsoft.com/office/drawing/2014/main" id="{3AFC6396-50D1-4CE5-9367-A32D0893E670}"/>
              </a:ext>
            </a:extLst>
          </p:cNvPr>
          <p:cNvCxnSpPr>
            <a:cxnSpLocks/>
          </p:cNvCxnSpPr>
          <p:nvPr/>
        </p:nvCxnSpPr>
        <p:spPr>
          <a:xfrm flipH="1">
            <a:off x="5322766" y="1060326"/>
            <a:ext cx="795008" cy="62770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E01A230-0464-4E52-8E09-0560581981E8}"/>
              </a:ext>
            </a:extLst>
          </p:cNvPr>
          <p:cNvCxnSpPr>
            <a:cxnSpLocks/>
          </p:cNvCxnSpPr>
          <p:nvPr/>
        </p:nvCxnSpPr>
        <p:spPr>
          <a:xfrm flipH="1">
            <a:off x="1884784" y="914148"/>
            <a:ext cx="4142794" cy="328462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BD2992D-9D01-4798-8B2E-0C76E752483C}"/>
              </a:ext>
            </a:extLst>
          </p:cNvPr>
          <p:cNvCxnSpPr>
            <a:cxnSpLocks/>
          </p:cNvCxnSpPr>
          <p:nvPr/>
        </p:nvCxnSpPr>
        <p:spPr>
          <a:xfrm flipH="1">
            <a:off x="3564294" y="1212726"/>
            <a:ext cx="2705880" cy="39004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BF194E-8D17-4ED6-862D-0DD84CB637E0}"/>
              </a:ext>
            </a:extLst>
          </p:cNvPr>
          <p:cNvSpPr txBox="1"/>
          <p:nvPr/>
        </p:nvSpPr>
        <p:spPr>
          <a:xfrm>
            <a:off x="821288" y="5907466"/>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a:t>
            </a:r>
            <a:r>
              <a:rPr lang="en-US" sz="1000" dirty="0" err="1">
                <a:latin typeface="Bookman Old Style" panose="02050604050505020204" pitchFamily="18" charset="0"/>
              </a:rPr>
              <a:t>JMOL</a:t>
            </a:r>
            <a:r>
              <a:rPr lang="en-US" sz="1000" dirty="0">
                <a:latin typeface="Bookman Old Style" panose="02050604050505020204" pitchFamily="18" charset="0"/>
              </a:rPr>
              <a:t> Protein Explorer, </a:t>
            </a:r>
            <a:r>
              <a:rPr lang="en-US" sz="1000" dirty="0" err="1">
                <a:latin typeface="Bookman Old Style" panose="02050604050505020204" pitchFamily="18" charset="0"/>
              </a:rPr>
              <a:t>PDB</a:t>
            </a:r>
            <a:r>
              <a:rPr lang="en-US" sz="1000" dirty="0">
                <a:latin typeface="Bookman Old Style" panose="02050604050505020204" pitchFamily="18" charset="0"/>
              </a:rPr>
              <a:t> ID #1BZ0</a:t>
            </a:r>
          </a:p>
        </p:txBody>
      </p:sp>
    </p:spTree>
    <p:extLst>
      <p:ext uri="{BB962C8B-B14F-4D97-AF65-F5344CB8AC3E}">
        <p14:creationId xmlns:p14="http://schemas.microsoft.com/office/powerpoint/2010/main" val="198555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35617-139E-4856-B4FC-69FC02C25710}"/>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latin typeface="Bookman Old Style" panose="02050604050505020204" pitchFamily="18" charset="0"/>
              </a:rPr>
              <a:t>Hemoglobin</a:t>
            </a:r>
          </a:p>
        </p:txBody>
      </p:sp>
      <p:pic>
        <p:nvPicPr>
          <p:cNvPr id="2050" name="Picture 2" descr="https://lh6.googleusercontent.com/T28Jcb2nzsdkg7TGtQYrkC2aF2smEcHPTmwE7Hg_aSB2oykRwkEEDdtyEaDcxK5525GNArMd75C5FcjsL6LngmFHoA7A6JWrJ2K-gCUPa-BkfRbNKodKkeNnZNHRdA_KHzlZcxRcVuZYmA">
            <a:extLst>
              <a:ext uri="{FF2B5EF4-FFF2-40B4-BE49-F238E27FC236}">
                <a16:creationId xmlns:a16="http://schemas.microsoft.com/office/drawing/2014/main" id="{88DDDAA7-FD9D-4E4C-8966-894C1D7524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661" y="40093"/>
            <a:ext cx="6799811" cy="627279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962A91C-C223-419C-B77A-B5A2DA7D183D}"/>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Quaternary Protein with four subunits and a prosthetic heme group</a:t>
            </a:r>
          </a:p>
        </p:txBody>
      </p:sp>
      <p:sp>
        <p:nvSpPr>
          <p:cNvPr id="81" name="Rectangle 80">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00B6FEB6-F3A5-404F-A0DC-44958DE6216A}"/>
              </a:ext>
            </a:extLst>
          </p:cNvPr>
          <p:cNvSpPr txBox="1"/>
          <p:nvPr/>
        </p:nvSpPr>
        <p:spPr>
          <a:xfrm>
            <a:off x="6117774" y="596720"/>
            <a:ext cx="4556446" cy="553998"/>
          </a:xfrm>
          <a:prstGeom prst="rect">
            <a:avLst/>
          </a:prstGeom>
          <a:noFill/>
        </p:spPr>
        <p:txBody>
          <a:bodyPr wrap="square" rtlCol="0">
            <a:spAutoFit/>
          </a:bodyPr>
          <a:lstStyle/>
          <a:p>
            <a:r>
              <a:rPr lang="en-US" sz="3000" dirty="0">
                <a:latin typeface="Bookman Old Style" panose="02050604050505020204" pitchFamily="18" charset="0"/>
              </a:rPr>
              <a:t>Central Water Cavity</a:t>
            </a:r>
          </a:p>
        </p:txBody>
      </p:sp>
      <p:cxnSp>
        <p:nvCxnSpPr>
          <p:cNvPr id="18" name="Straight Arrow Connector 17">
            <a:extLst>
              <a:ext uri="{FF2B5EF4-FFF2-40B4-BE49-F238E27FC236}">
                <a16:creationId xmlns:a16="http://schemas.microsoft.com/office/drawing/2014/main" id="{F092B31F-CFC6-41C4-B9AF-F3A801A93900}"/>
              </a:ext>
            </a:extLst>
          </p:cNvPr>
          <p:cNvCxnSpPr>
            <a:cxnSpLocks/>
          </p:cNvCxnSpPr>
          <p:nvPr/>
        </p:nvCxnSpPr>
        <p:spPr>
          <a:xfrm flipH="1">
            <a:off x="3806890" y="989045"/>
            <a:ext cx="2310885" cy="21781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3BC9AC1-E8D7-44B6-B0A0-067D511D93C5}"/>
              </a:ext>
            </a:extLst>
          </p:cNvPr>
          <p:cNvSpPr txBox="1"/>
          <p:nvPr/>
        </p:nvSpPr>
        <p:spPr>
          <a:xfrm>
            <a:off x="821288" y="5907466"/>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a:t>
            </a:r>
            <a:r>
              <a:rPr lang="en-US" sz="1000" dirty="0" err="1">
                <a:latin typeface="Bookman Old Style" panose="02050604050505020204" pitchFamily="18" charset="0"/>
              </a:rPr>
              <a:t>JMOL</a:t>
            </a:r>
            <a:r>
              <a:rPr lang="en-US" sz="1000" dirty="0">
                <a:latin typeface="Bookman Old Style" panose="02050604050505020204" pitchFamily="18" charset="0"/>
              </a:rPr>
              <a:t> Protein Explorer, </a:t>
            </a:r>
            <a:r>
              <a:rPr lang="en-US" sz="1000" dirty="0" err="1">
                <a:latin typeface="Bookman Old Style" panose="02050604050505020204" pitchFamily="18" charset="0"/>
              </a:rPr>
              <a:t>PDB</a:t>
            </a:r>
            <a:r>
              <a:rPr lang="en-US" sz="1000" dirty="0">
                <a:latin typeface="Bookman Old Style" panose="02050604050505020204" pitchFamily="18" charset="0"/>
              </a:rPr>
              <a:t> ID #1BZ0</a:t>
            </a:r>
          </a:p>
        </p:txBody>
      </p:sp>
    </p:spTree>
    <p:extLst>
      <p:ext uri="{BB962C8B-B14F-4D97-AF65-F5344CB8AC3E}">
        <p14:creationId xmlns:p14="http://schemas.microsoft.com/office/powerpoint/2010/main" val="123621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35617-139E-4856-B4FC-69FC02C25710}"/>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latin typeface="Bookman Old Style" panose="02050604050505020204" pitchFamily="18" charset="0"/>
              </a:rPr>
              <a:t>Hemoglobin</a:t>
            </a:r>
          </a:p>
        </p:txBody>
      </p:sp>
      <p:pic>
        <p:nvPicPr>
          <p:cNvPr id="2050" name="Picture 2" descr="https://lh6.googleusercontent.com/T28Jcb2nzsdkg7TGtQYrkC2aF2smEcHPTmwE7Hg_aSB2oykRwkEEDdtyEaDcxK5525GNArMd75C5FcjsL6LngmFHoA7A6JWrJ2K-gCUPa-BkfRbNKodKkeNnZNHRdA_KHzlZcxRcVuZYmA">
            <a:extLst>
              <a:ext uri="{FF2B5EF4-FFF2-40B4-BE49-F238E27FC236}">
                <a16:creationId xmlns:a16="http://schemas.microsoft.com/office/drawing/2014/main" id="{88DDDAA7-FD9D-4E4C-8966-894C1D7524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661" y="40093"/>
            <a:ext cx="6799811" cy="627279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962A91C-C223-419C-B77A-B5A2DA7D183D}"/>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Quaternary Protein with four subunits and a prosthetic heme group</a:t>
            </a:r>
          </a:p>
          <a:p>
            <a:pPr>
              <a:buFont typeface="Arial" panose="020B0604020202020204" pitchFamily="34" charset="0"/>
              <a:buChar char="•"/>
            </a:pPr>
            <a:r>
              <a:rPr lang="en-US" dirty="0">
                <a:latin typeface="Bookman Old Style" panose="02050604050505020204" pitchFamily="18" charset="0"/>
              </a:rPr>
              <a:t>Primary function is transport of oxygen</a:t>
            </a:r>
          </a:p>
          <a:p>
            <a:pPr>
              <a:buFont typeface="Arial" panose="020B0604020202020204" pitchFamily="34" charset="0"/>
              <a:buChar char="•"/>
            </a:pPr>
            <a:endParaRPr lang="en-US" dirty="0">
              <a:latin typeface="Bookman Old Style" panose="02050604050505020204" pitchFamily="18" charset="0"/>
            </a:endParaRPr>
          </a:p>
        </p:txBody>
      </p:sp>
      <p:sp>
        <p:nvSpPr>
          <p:cNvPr id="81" name="Rectangle 80">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F3BC9AC1-E8D7-44B6-B0A0-067D511D93C5}"/>
              </a:ext>
            </a:extLst>
          </p:cNvPr>
          <p:cNvSpPr txBox="1"/>
          <p:nvPr/>
        </p:nvSpPr>
        <p:spPr>
          <a:xfrm>
            <a:off x="821288" y="5907466"/>
            <a:ext cx="7222326" cy="246221"/>
          </a:xfrm>
          <a:prstGeom prst="rect">
            <a:avLst/>
          </a:prstGeom>
          <a:noFill/>
        </p:spPr>
        <p:txBody>
          <a:bodyPr wrap="square" rtlCol="0">
            <a:spAutoFit/>
          </a:bodyPr>
          <a:lstStyle/>
          <a:p>
            <a:r>
              <a:rPr lang="en-US" sz="1000" dirty="0">
                <a:latin typeface="Bookman Old Style" panose="02050604050505020204" pitchFamily="18" charset="0"/>
              </a:rPr>
              <a:t>Figure from </a:t>
            </a:r>
            <a:r>
              <a:rPr lang="en-US" sz="1000" dirty="0" err="1">
                <a:latin typeface="Bookman Old Style" panose="02050604050505020204" pitchFamily="18" charset="0"/>
              </a:rPr>
              <a:t>JMOL</a:t>
            </a:r>
            <a:r>
              <a:rPr lang="en-US" sz="1000" dirty="0">
                <a:latin typeface="Bookman Old Style" panose="02050604050505020204" pitchFamily="18" charset="0"/>
              </a:rPr>
              <a:t> Protein Explorer, </a:t>
            </a:r>
            <a:r>
              <a:rPr lang="en-US" sz="1000" dirty="0" err="1">
                <a:latin typeface="Bookman Old Style" panose="02050604050505020204" pitchFamily="18" charset="0"/>
              </a:rPr>
              <a:t>PDB</a:t>
            </a:r>
            <a:r>
              <a:rPr lang="en-US" sz="1000" dirty="0">
                <a:latin typeface="Bookman Old Style" panose="02050604050505020204" pitchFamily="18" charset="0"/>
              </a:rPr>
              <a:t> ID #1BZ0</a:t>
            </a:r>
          </a:p>
        </p:txBody>
      </p:sp>
    </p:spTree>
    <p:extLst>
      <p:ext uri="{BB962C8B-B14F-4D97-AF65-F5344CB8AC3E}">
        <p14:creationId xmlns:p14="http://schemas.microsoft.com/office/powerpoint/2010/main" val="323874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35617-139E-4856-B4FC-69FC02C25710}"/>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latin typeface="Bookman Old Style" panose="02050604050505020204" pitchFamily="18" charset="0"/>
              </a:rPr>
              <a:t>Hemoglobin</a:t>
            </a:r>
          </a:p>
        </p:txBody>
      </p:sp>
      <p:pic>
        <p:nvPicPr>
          <p:cNvPr id="2050" name="Picture 2" descr="https://lh6.googleusercontent.com/T28Jcb2nzsdkg7TGtQYrkC2aF2smEcHPTmwE7Hg_aSB2oykRwkEEDdtyEaDcxK5525GNArMd75C5FcjsL6LngmFHoA7A6JWrJ2K-gCUPa-BkfRbNKodKkeNnZNHRdA_KHzlZcxRcVuZYmA">
            <a:extLst>
              <a:ext uri="{FF2B5EF4-FFF2-40B4-BE49-F238E27FC236}">
                <a16:creationId xmlns:a16="http://schemas.microsoft.com/office/drawing/2014/main" id="{88DDDAA7-FD9D-4E4C-8966-894C1D7524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661" y="40093"/>
            <a:ext cx="6799811" cy="627279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962A91C-C223-419C-B77A-B5A2DA7D183D}"/>
              </a:ext>
            </a:extLst>
          </p:cNvPr>
          <p:cNvSpPr>
            <a:spLocks noGrp="1"/>
          </p:cNvSpPr>
          <p:nvPr>
            <p:ph sz="half" idx="1"/>
          </p:nvPr>
        </p:nvSpPr>
        <p:spPr>
          <a:xfrm>
            <a:off x="7859485" y="2198914"/>
            <a:ext cx="3690257" cy="3670180"/>
          </a:xfrm>
        </p:spPr>
        <p:txBody>
          <a:bodyPr vert="horz" lIns="0" tIns="45720" rIns="0" bIns="45720" rtlCol="0">
            <a:normAutofit/>
          </a:bodyPr>
          <a:lstStyle/>
          <a:p>
            <a:pPr>
              <a:buFont typeface="Arial" panose="020B0604020202020204" pitchFamily="34" charset="0"/>
              <a:buChar char="•"/>
            </a:pPr>
            <a:r>
              <a:rPr lang="en-US" dirty="0">
                <a:latin typeface="Bookman Old Style" panose="02050604050505020204" pitchFamily="18" charset="0"/>
              </a:rPr>
              <a:t>Quaternary Protein with four subunits and a prosthetic heme group</a:t>
            </a:r>
          </a:p>
          <a:p>
            <a:pPr>
              <a:buFont typeface="Arial" panose="020B0604020202020204" pitchFamily="34" charset="0"/>
              <a:buChar char="•"/>
            </a:pPr>
            <a:r>
              <a:rPr lang="en-US" dirty="0">
                <a:latin typeface="Bookman Old Style" panose="02050604050505020204" pitchFamily="18" charset="0"/>
              </a:rPr>
              <a:t>Primary function is transport of oxygen</a:t>
            </a:r>
          </a:p>
          <a:p>
            <a:pPr>
              <a:buFont typeface="Arial" panose="020B0604020202020204" pitchFamily="34" charset="0"/>
              <a:buChar char="•"/>
            </a:pPr>
            <a:r>
              <a:rPr lang="en-US" dirty="0">
                <a:latin typeface="Bookman Old Style" panose="02050604050505020204" pitchFamily="18" charset="0"/>
              </a:rPr>
              <a:t>Function can be measured with an Oxygen Equilibrium Curve</a:t>
            </a:r>
          </a:p>
          <a:p>
            <a:pPr lvl="1">
              <a:buFont typeface="Arial" panose="020B0604020202020204" pitchFamily="34" charset="0"/>
              <a:buChar char="•"/>
            </a:pPr>
            <a:r>
              <a:rPr lang="en-US" dirty="0">
                <a:latin typeface="Bookman Old Style" panose="02050604050505020204" pitchFamily="18" charset="0"/>
              </a:rPr>
              <a:t>P</a:t>
            </a:r>
            <a:r>
              <a:rPr lang="en-US" sz="1000" dirty="0">
                <a:latin typeface="Bookman Old Style" panose="02050604050505020204" pitchFamily="18" charset="0"/>
              </a:rPr>
              <a:t>50</a:t>
            </a:r>
            <a:r>
              <a:rPr lang="en-US" dirty="0">
                <a:latin typeface="Bookman Old Style" panose="02050604050505020204" pitchFamily="18" charset="0"/>
              </a:rPr>
              <a:t> value</a:t>
            </a:r>
          </a:p>
          <a:p>
            <a:pPr>
              <a:buFont typeface="Arial" panose="020B0604020202020204" pitchFamily="34" charset="0"/>
              <a:buChar char="•"/>
            </a:pPr>
            <a:endParaRPr lang="en-US" dirty="0">
              <a:latin typeface="Bookman Old Style" panose="02050604050505020204" pitchFamily="18" charset="0"/>
            </a:endParaRPr>
          </a:p>
        </p:txBody>
      </p:sp>
      <p:sp>
        <p:nvSpPr>
          <p:cNvPr id="81" name="Rectangle 80">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119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C21F3769-0FD6-434B-A8C1-262121A550C0}"/>
              </a:ext>
            </a:extLst>
          </p:cNvPr>
          <p:cNvPicPr/>
          <p:nvPr/>
        </p:nvPicPr>
        <p:blipFill>
          <a:blip r:embed="rId4">
            <a:extLst>
              <a:ext uri="{28A0092B-C50C-407E-A947-70E740481C1C}">
                <a14:useLocalDpi xmlns:a14="http://schemas.microsoft.com/office/drawing/2010/main" val="0"/>
              </a:ext>
            </a:extLst>
          </a:blip>
          <a:stretch>
            <a:fillRect/>
          </a:stretch>
        </p:blipFill>
        <p:spPr>
          <a:xfrm>
            <a:off x="18661" y="-242593"/>
            <a:ext cx="7484232" cy="6331840"/>
          </a:xfrm>
          <a:prstGeom prst="rect">
            <a:avLst/>
          </a:prstGeom>
        </p:spPr>
      </p:pic>
      <p:sp>
        <p:nvSpPr>
          <p:cNvPr id="3" name="Rectangle 2">
            <a:extLst>
              <a:ext uri="{FF2B5EF4-FFF2-40B4-BE49-F238E27FC236}">
                <a16:creationId xmlns:a16="http://schemas.microsoft.com/office/drawing/2014/main" id="{45D23CC2-C1E0-4C95-8C09-D498FA78B45F}"/>
              </a:ext>
            </a:extLst>
          </p:cNvPr>
          <p:cNvSpPr/>
          <p:nvPr/>
        </p:nvSpPr>
        <p:spPr>
          <a:xfrm>
            <a:off x="1511559" y="5837463"/>
            <a:ext cx="429208" cy="326428"/>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6E740A-05A0-4B14-A7B2-E8641C065A6B}"/>
              </a:ext>
            </a:extLst>
          </p:cNvPr>
          <p:cNvSpPr/>
          <p:nvPr/>
        </p:nvSpPr>
        <p:spPr>
          <a:xfrm>
            <a:off x="1551993" y="-56365"/>
            <a:ext cx="429208" cy="326428"/>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5DE0D13-99AB-4829-B384-B22DF7177A57}"/>
              </a:ext>
            </a:extLst>
          </p:cNvPr>
          <p:cNvSpPr txBox="1"/>
          <p:nvPr/>
        </p:nvSpPr>
        <p:spPr>
          <a:xfrm>
            <a:off x="821288" y="5907466"/>
            <a:ext cx="7222326" cy="246221"/>
          </a:xfrm>
          <a:prstGeom prst="rect">
            <a:avLst/>
          </a:prstGeom>
          <a:noFill/>
        </p:spPr>
        <p:txBody>
          <a:bodyPr wrap="square" rtlCol="0">
            <a:spAutoFit/>
          </a:bodyPr>
          <a:lstStyle/>
          <a:p>
            <a:r>
              <a:rPr lang="en-US" sz="1000" dirty="0">
                <a:latin typeface="Bookman Old Style" panose="02050604050505020204" pitchFamily="18" charset="0"/>
              </a:rPr>
              <a:t>Figure reproduced from </a:t>
            </a:r>
            <a:r>
              <a:rPr lang="en-US" sz="1000" dirty="0" err="1">
                <a:latin typeface="Bookman Old Style" panose="02050604050505020204" pitchFamily="18" charset="0"/>
              </a:rPr>
              <a:t>Safo</a:t>
            </a:r>
            <a:r>
              <a:rPr lang="en-US" sz="1000" dirty="0">
                <a:latin typeface="Bookman Old Style" panose="02050604050505020204" pitchFamily="18" charset="0"/>
              </a:rPr>
              <a:t> M, Kato G (2014)</a:t>
            </a:r>
          </a:p>
        </p:txBody>
      </p:sp>
    </p:spTree>
    <p:extLst>
      <p:ext uri="{BB962C8B-B14F-4D97-AF65-F5344CB8AC3E}">
        <p14:creationId xmlns:p14="http://schemas.microsoft.com/office/powerpoint/2010/main" val="46012969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3819</Words>
  <Application>Microsoft Office PowerPoint</Application>
  <PresentationFormat>Widescreen</PresentationFormat>
  <Paragraphs>390</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Bookman Old Style</vt:lpstr>
      <vt:lpstr>Calibri</vt:lpstr>
      <vt:lpstr>Calibri Light</vt:lpstr>
      <vt:lpstr>Times New Roman</vt:lpstr>
      <vt:lpstr>Wingdings</vt:lpstr>
      <vt:lpstr>Retrospect</vt:lpstr>
      <vt:lpstr>Development of Potential Agents for the Treatment of Sickle Cell Anemia</vt:lpstr>
      <vt:lpstr>Sickle Cell Anemia </vt:lpstr>
      <vt:lpstr>Hemoglobin</vt:lpstr>
      <vt:lpstr>Hemoglobin</vt:lpstr>
      <vt:lpstr>Hemoglobin</vt:lpstr>
      <vt:lpstr>Hemoglobin</vt:lpstr>
      <vt:lpstr>Hemoglobin</vt:lpstr>
      <vt:lpstr>Hemoglobin</vt:lpstr>
      <vt:lpstr>Hemoglobin</vt:lpstr>
      <vt:lpstr>Hemoglobin Carries out it’s Function in Two States</vt:lpstr>
      <vt:lpstr>Natural allosteric effectors</vt:lpstr>
      <vt:lpstr>Sickle Cell Mutation</vt:lpstr>
      <vt:lpstr>Sickle Cell Mutation</vt:lpstr>
      <vt:lpstr>Current Treatments of Sickle Cell Anemia</vt:lpstr>
      <vt:lpstr>What other options do we have?</vt:lpstr>
      <vt:lpstr>Aromatic Aldehyde Allosteric Effectors</vt:lpstr>
      <vt:lpstr>Aromatic Aldehyde Allosteric Effectors</vt:lpstr>
      <vt:lpstr>Aromatic Aldehyde Allosteric Effectors</vt:lpstr>
      <vt:lpstr>This study seeks to investigate the possible antisickling properties of five aromatic aldehydes</vt:lpstr>
      <vt:lpstr>PowerPoint Presentation</vt:lpstr>
      <vt:lpstr>Testing the Oxygen Equilibrium Curve and P50</vt:lpstr>
      <vt:lpstr>Formation of Hb-effector complexes</vt:lpstr>
      <vt:lpstr>Measurement</vt:lpstr>
      <vt:lpstr>What can this tell us?</vt:lpstr>
      <vt:lpstr>What can this tell us?</vt:lpstr>
      <vt:lpstr>What’s next?</vt:lpstr>
      <vt:lpstr>Final Thoughts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for Potential Agents for the Treatment of Sickle Cell Anemia</dc:title>
  <dc:creator>Nupur Pandya</dc:creator>
  <cp:lastModifiedBy>Nupur Pandya</cp:lastModifiedBy>
  <cp:revision>11</cp:revision>
  <dcterms:created xsi:type="dcterms:W3CDTF">2018-11-27T11:15:20Z</dcterms:created>
  <dcterms:modified xsi:type="dcterms:W3CDTF">2018-11-27T15:23:28Z</dcterms:modified>
</cp:coreProperties>
</file>