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Nunito"/>
      <p:regular r:id="rId24"/>
      <p:bold r:id="rId25"/>
      <p:italic r:id="rId26"/>
      <p:boldItalic r:id="rId27"/>
    </p:embeddedFont>
    <p:embeddedFont>
      <p:font typeface="Maven Pro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Nuni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italic.fntdata"/><Relationship Id="rId25" Type="http://schemas.openxmlformats.org/officeDocument/2006/relationships/font" Target="fonts/Nunito-bold.fntdata"/><Relationship Id="rId28" Type="http://schemas.openxmlformats.org/officeDocument/2006/relationships/font" Target="fonts/MavenPro-regular.fntdata"/><Relationship Id="rId27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aven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61e42e9f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461e42e9f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61d35d148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461d35d148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61e42e9f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461e42e9f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61e42e9f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461e42e9f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61e42e9f9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461e42e9f9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61e42e9f9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461e42e9f9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461d35d1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461d35d1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61d35d148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461d35d148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61e42e9f9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461e42e9f9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61d35d148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61d35d148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61d35d148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61d35d148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61d35d148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61d35d148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61d35d148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61d35d148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61d35d148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461d35d148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61d35d148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461d35d148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61d35d148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61d35d148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61d35d148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461d35d148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rgbClr val="FFD96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oi.org/10.1073/pnas.1216890110" TargetMode="External"/><Relationship Id="rId4" Type="http://schemas.openxmlformats.org/officeDocument/2006/relationships/hyperlink" Target="https://www.ncbi.nlm.nih.gov/books/NBK53238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118350" y="630225"/>
            <a:ext cx="8584800" cy="105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Tie1 and Tie2 Dimerization and the Possible Inhibition of Angiogenesis in Tumor endothelial cells.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4739700" y="3552175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Sarah Otih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Mentor: Dr. William Barton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 </a:t>
            </a:r>
            <a:endParaRPr/>
          </a:p>
        </p:txBody>
      </p:sp>
      <p:sp>
        <p:nvSpPr>
          <p:cNvPr id="337" name="Google Shape;337;p2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en"/>
              <a:t>Identify</a:t>
            </a:r>
            <a:r>
              <a:rPr lang="en"/>
              <a:t> specific amino acids on charged surfaces of both Tie1 and Tie2.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en"/>
              <a:t>Tie1 is positively charged, containing </a:t>
            </a:r>
            <a:r>
              <a:rPr lang="en"/>
              <a:t>arginine</a:t>
            </a:r>
            <a:r>
              <a:rPr lang="en"/>
              <a:t> and lysine at the charged surface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en"/>
              <a:t>Tie2 is negatively charged containing glutamic acid and aspartic acid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How?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Pymol→ this is a protein program that allows users to manipulate and view proteins.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 cont...</a:t>
            </a:r>
            <a:endParaRPr/>
          </a:p>
        </p:txBody>
      </p:sp>
      <p:sp>
        <p:nvSpPr>
          <p:cNvPr id="343" name="Google Shape;343;p2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2) The use of site-directed mutagenesis to mutate the identified amino acids. 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Tie1: glutamic acid and aspartic acid mutated to </a:t>
            </a:r>
            <a:r>
              <a:rPr lang="en"/>
              <a:t>arginine</a:t>
            </a:r>
            <a:r>
              <a:rPr lang="en"/>
              <a:t> and lysine.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Tie2: serine and threonine to glutamic and aspartic acid.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 cont...</a:t>
            </a:r>
            <a:endParaRPr/>
          </a:p>
        </p:txBody>
      </p:sp>
      <p:sp>
        <p:nvSpPr>
          <p:cNvPr id="349" name="Google Shape;349;p2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3) Measure the attraction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Ang1 causes Tie1 and Tie2 to break apart.  If the experiment was </a:t>
            </a:r>
            <a:r>
              <a:rPr lang="en"/>
              <a:t>successful</a:t>
            </a:r>
            <a:r>
              <a:rPr lang="en"/>
              <a:t>, Ang1 should not be able to cause Tie1 and Tie2 to break apart at all.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The introduction into Ang1 and its ability to break apart Tie1 and Tie2 would decipher if the experiment was </a:t>
            </a:r>
            <a:r>
              <a:rPr lang="en"/>
              <a:t>successful.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This could be measured by Fret(Fluorescence Resonance Energy Transfer).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Outcomes </a:t>
            </a:r>
            <a:endParaRPr/>
          </a:p>
        </p:txBody>
      </p:sp>
      <p:sp>
        <p:nvSpPr>
          <p:cNvPr id="355" name="Google Shape;355;p2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Ang1 has no effect. Tie1 and Tie2		Ang1 is able to cause Tie1 and Tie2 stay physically attached				to break apart </a:t>
            </a:r>
            <a:endParaRPr/>
          </a:p>
        </p:txBody>
      </p:sp>
      <p:pic>
        <p:nvPicPr>
          <p:cNvPr id="356" name="Google Shape;356;p2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1246584"/>
            <a:ext cx="4286250" cy="2650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Issues </a:t>
            </a:r>
            <a:endParaRPr/>
          </a:p>
        </p:txBody>
      </p:sp>
      <p:sp>
        <p:nvSpPr>
          <p:cNvPr id="362" name="Google Shape;362;p2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When selecting the specific amino acids we wish to mutate, it is imperative to </a:t>
            </a:r>
            <a:r>
              <a:rPr b="1" lang="en"/>
              <a:t>avoid hydrophobic areas </a:t>
            </a:r>
            <a:r>
              <a:rPr lang="en"/>
              <a:t>as this could cause issues with protein folding and function.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big picture...</a:t>
            </a:r>
            <a:endParaRPr/>
          </a:p>
        </p:txBody>
      </p:sp>
      <p:sp>
        <p:nvSpPr>
          <p:cNvPr id="368" name="Google Shape;368;p2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If my experiment is successful, this could be used as a basis for the future of tumor and cancer treatment once </a:t>
            </a:r>
            <a:r>
              <a:rPr lang="en"/>
              <a:t>technological</a:t>
            </a:r>
            <a:r>
              <a:rPr lang="en"/>
              <a:t> advancements arise allowing us to target specific cancerous cells.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"/>
          <p:cNvSpPr txBox="1"/>
          <p:nvPr>
            <p:ph type="title"/>
          </p:nvPr>
        </p:nvSpPr>
        <p:spPr>
          <a:xfrm>
            <a:off x="1237625" y="620650"/>
            <a:ext cx="7509300" cy="1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   </a:t>
            </a:r>
            <a:r>
              <a:rPr lang="en" sz="7200">
                <a:latin typeface="Times New Roman"/>
                <a:ea typeface="Times New Roman"/>
                <a:cs typeface="Times New Roman"/>
                <a:sym typeface="Times New Roman"/>
              </a:rPr>
              <a:t>Questions?</a:t>
            </a:r>
            <a:endParaRPr sz="7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How do could we ensure that this Tie1/Tie2 dimerization would take place in only cancer cells?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79" name="Google Shape;379;p2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current cancer therapies/technologies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 Once a technology is created,  this Tie1/Tie2 dimerization could be a potential target.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Bivalent antibodies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 vivo, bivalent antibodies could potentially attach to both Tie1 and Tie2 and from there be inserted into targeted cells.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</a:t>
            </a:r>
            <a:endParaRPr/>
          </a:p>
        </p:txBody>
      </p:sp>
      <p:sp>
        <p:nvSpPr>
          <p:cNvPr id="385" name="Google Shape;385;p30"/>
          <p:cNvSpPr txBox="1"/>
          <p:nvPr>
            <p:ph idx="1" type="body"/>
          </p:nvPr>
        </p:nvSpPr>
        <p:spPr>
          <a:xfrm>
            <a:off x="1236775" y="11942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Seegar, T. C. M., Eller, B., Tzvetkova-Robev, D., Kolev, M. V, Henderson, S. C., Nikolov, D. B., &amp; Barton, W. A. (2010). Article Tie1-Tie2 Interactions Mediate Functional Differences between Angiopoietin Ligands. https://doi.org/10.1016/j.molcel.2010.02.007</a:t>
            </a:r>
            <a:endParaRPr i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Yu, X., Seegar, T. C. M., Dalton, A. C., Tzvetkova-Robev, D., Goldgur, Y., Rajashankar, K. R., </a:t>
            </a:r>
            <a:endParaRPr i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Barton, W. A. (2013). Structural basis for angiopoietin-1-mediated signaling initiation. Proceedings of the National Academy of Sciences of the United States of America, 110(18), 7205–7210. </a:t>
            </a:r>
            <a:r>
              <a:rPr i="1"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https://doi.org/10.1073/pnas.1216890110</a:t>
            </a:r>
            <a:endParaRPr i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Adair, T. H., &amp; Montani, J.-P. (2010). Overview of Angiogenesis. Retrieved from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https://www.ncbi.nlm.nih.gov/books/NBK53238/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Shlamkovich, T., Aharon, L., Barton, W. A., Papo, N., Shlamkovich, T., Aharon, L., … Papo, N. (2017). Utilizing combinatorial engineering to develop Tie2 targeting antagonistic angiopoetin-2 ligands as candidates for anti-angiogenesis therapy. </a:t>
            </a:r>
            <a:r>
              <a:rPr i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Oncotarget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(20), 33571–33585. https://doi.org/10.18632/oncotarget.16827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 Introduction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Tumors are known as some unusual mass in which cells divide uncontrollably.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Tumors can be benign or malignant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 the case of malignant tumors, the tumor cells continue to grow uncontrollably and invade healthy organs and healthy cells.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Receptor Tyrosine Kinase </a:t>
            </a:r>
            <a:endParaRPr/>
          </a:p>
        </p:txBody>
      </p:sp>
      <p:sp>
        <p:nvSpPr>
          <p:cNvPr id="290" name="Google Shape;290;p1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Tyrosine Kinases are enzymes that transfers a phosphate group.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Basically acts as a cellular on and off switch.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Regulate normal cellular processes.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These Tyrosine Kinases are linked to angiogenesis→ </a:t>
            </a:r>
            <a:r>
              <a:rPr lang="en"/>
              <a:t>Process of creating new blood vessels from preexisting blood vessels.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Tie1 and Tie2 Receptor Tyrosine Kinases </a:t>
            </a:r>
            <a:endParaRPr/>
          </a:p>
        </p:txBody>
      </p:sp>
      <p:sp>
        <p:nvSpPr>
          <p:cNvPr id="296" name="Google Shape;296;p1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Create </a:t>
            </a:r>
            <a:r>
              <a:rPr i="1" lang="en"/>
              <a:t>endothelial</a:t>
            </a:r>
            <a:r>
              <a:rPr lang="en"/>
              <a:t> specific </a:t>
            </a:r>
            <a:r>
              <a:rPr lang="en"/>
              <a:t>signaling</a:t>
            </a:r>
            <a:r>
              <a:rPr lang="en"/>
              <a:t> pathway with important functions in </a:t>
            </a:r>
            <a:r>
              <a:rPr lang="en"/>
              <a:t>regulation</a:t>
            </a:r>
            <a:r>
              <a:rPr lang="en"/>
              <a:t> of angiogenesis.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Activated by </a:t>
            </a:r>
            <a:r>
              <a:rPr lang="en"/>
              <a:t>Angiopoietins</a:t>
            </a:r>
            <a:r>
              <a:rPr lang="en"/>
              <a:t> which are growth factors, specifically, </a:t>
            </a:r>
            <a:r>
              <a:rPr lang="en"/>
              <a:t>Angiopoietin</a:t>
            </a:r>
            <a:r>
              <a:rPr lang="en"/>
              <a:t> 1(Ang1).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/>
              <a:t>Barton et al 2010</a:t>
            </a:r>
            <a:endParaRPr sz="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2700" y="2965375"/>
            <a:ext cx="235267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/>
          <p:nvPr>
            <p:ph type="title"/>
          </p:nvPr>
        </p:nvSpPr>
        <p:spPr>
          <a:xfrm>
            <a:off x="1959275" y="5530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7"/>
          <p:cNvSpPr txBox="1"/>
          <p:nvPr>
            <p:ph idx="1" type="body"/>
          </p:nvPr>
        </p:nvSpPr>
        <p:spPr>
          <a:xfrm>
            <a:off x="4761150" y="1465675"/>
            <a:ext cx="3573000" cy="30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Ang1 is the </a:t>
            </a:r>
            <a:r>
              <a:rPr lang="en"/>
              <a:t>angiopoietin</a:t>
            </a:r>
            <a:r>
              <a:rPr lang="en"/>
              <a:t> responsible for binding to Tie2/Tie2 dimer. </a:t>
            </a:r>
            <a:r>
              <a:rPr b="1" lang="en" u="sng"/>
              <a:t>When Ang1 binds to this dimer, it initiates angiogenesis.  </a:t>
            </a:r>
            <a:endParaRPr b="1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/>
              <a:t>Barton et al 2010</a:t>
            </a:r>
            <a:endParaRPr sz="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4" name="Google Shape;304;p17"/>
          <p:cNvPicPr preferRelativeResize="0"/>
          <p:nvPr/>
        </p:nvPicPr>
        <p:blipFill rotWithShape="1">
          <a:blip r:embed="rId3">
            <a:alphaModFix/>
          </a:blip>
          <a:srcRect b="0" l="38592" r="29214" t="0"/>
          <a:stretch/>
        </p:blipFill>
        <p:spPr>
          <a:xfrm>
            <a:off x="1365525" y="40075"/>
            <a:ext cx="1866250" cy="47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</a:t>
            </a:r>
            <a:endParaRPr/>
          </a:p>
        </p:txBody>
      </p:sp>
      <p:sp>
        <p:nvSpPr>
          <p:cNvPr id="310" name="Google Shape;310;p18"/>
          <p:cNvSpPr txBox="1"/>
          <p:nvPr>
            <p:ph idx="1" type="body"/>
          </p:nvPr>
        </p:nvSpPr>
        <p:spPr>
          <a:xfrm>
            <a:off x="5024350" y="1767450"/>
            <a:ext cx="3309900" cy="27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Ang1 is not present, Tie1 and Tie2 are bound together causing angiogenesis to stop.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/>
              <a:t>Barton et al 2010</a:t>
            </a:r>
            <a:endParaRPr sz="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1" name="Google Shape;311;p18"/>
          <p:cNvPicPr preferRelativeResize="0"/>
          <p:nvPr/>
        </p:nvPicPr>
        <p:blipFill rotWithShape="1">
          <a:blip r:embed="rId3">
            <a:alphaModFix/>
          </a:blip>
          <a:srcRect b="0" l="76707" r="0" t="0"/>
          <a:stretch/>
        </p:blipFill>
        <p:spPr>
          <a:xfrm>
            <a:off x="1224350" y="420875"/>
            <a:ext cx="1367725" cy="472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angiogenesis is permanently stopped, could this result in cellular death?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Could a constant physical interaction between Tie1 and Tie2 result in the hault of angiogenesis in targeted endothelial cells?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Barton et al. 2010 </a:t>
            </a:r>
            <a:endParaRPr/>
          </a:p>
        </p:txBody>
      </p:sp>
      <p:sp>
        <p:nvSpPr>
          <p:cNvPr id="323" name="Google Shape;323;p2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Barton et al.(2010) discovered that there were positive surface and negative surface on Tie1 and Tie2 respectively.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If the isolation of the charged amino acids of both Tie1 and Tie2 at these charged surfaces could be found, we could utilize mutagenesis to amplify the </a:t>
            </a:r>
            <a:r>
              <a:rPr lang="en"/>
              <a:t>attraction</a:t>
            </a:r>
            <a:r>
              <a:rPr lang="en"/>
              <a:t> between Tie1 and Tie2.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Tie2							Tie1</a:t>
            </a:r>
            <a:endParaRPr/>
          </a:p>
        </p:txBody>
      </p:sp>
      <p:sp>
        <p:nvSpPr>
          <p:cNvPr id="329" name="Google Shape;329;p2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600"/>
              <a:t>Barton et al 2010</a:t>
            </a:r>
            <a:endParaRPr sz="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330" name="Google Shape;330;p21"/>
          <p:cNvPicPr preferRelativeResize="0"/>
          <p:nvPr/>
        </p:nvPicPr>
        <p:blipFill rotWithShape="1">
          <a:blip r:embed="rId3">
            <a:alphaModFix/>
          </a:blip>
          <a:srcRect b="0" l="0" r="7689" t="0"/>
          <a:stretch/>
        </p:blipFill>
        <p:spPr>
          <a:xfrm>
            <a:off x="1973625" y="1314450"/>
            <a:ext cx="190797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1"/>
          <p:cNvPicPr preferRelativeResize="0"/>
          <p:nvPr/>
        </p:nvPicPr>
        <p:blipFill rotWithShape="1">
          <a:blip r:embed="rId4">
            <a:alphaModFix/>
          </a:blip>
          <a:srcRect b="3016" l="3975" r="0" t="0"/>
          <a:stretch/>
        </p:blipFill>
        <p:spPr>
          <a:xfrm>
            <a:off x="4970900" y="1243500"/>
            <a:ext cx="1984700" cy="2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