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8"/>
  </p:notesMasterIdLst>
  <p:sldIdLst>
    <p:sldId id="256" r:id="rId2"/>
    <p:sldId id="259" r:id="rId3"/>
    <p:sldId id="262" r:id="rId4"/>
    <p:sldId id="263" r:id="rId5"/>
    <p:sldId id="264" r:id="rId6"/>
    <p:sldId id="261" r:id="rId7"/>
    <p:sldId id="273" r:id="rId8"/>
    <p:sldId id="266" r:id="rId9"/>
    <p:sldId id="274" r:id="rId10"/>
    <p:sldId id="257" r:id="rId11"/>
    <p:sldId id="267" r:id="rId12"/>
    <p:sldId id="268" r:id="rId13"/>
    <p:sldId id="269" r:id="rId14"/>
    <p:sldId id="258" r:id="rId15"/>
    <p:sldId id="270" r:id="rId16"/>
    <p:sldId id="26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8546" autoAdjust="0"/>
  </p:normalViewPr>
  <p:slideViewPr>
    <p:cSldViewPr snapToGrid="0">
      <p:cViewPr>
        <p:scale>
          <a:sx n="67" d="100"/>
          <a:sy n="67" d="100"/>
        </p:scale>
        <p:origin x="1296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764EB-A1A6-4A4E-95AD-01DF44270E3C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B893B-445F-4D86-BD6B-33A94524D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20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5B893B-445F-4D86-BD6B-33A94524DB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690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5B893B-445F-4D86-BD6B-33A94524DBE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491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Infiltrating the plants. </a:t>
            </a:r>
          </a:p>
          <a:p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Grow seeds of </a:t>
            </a:r>
            <a:r>
              <a:rPr lang="en-US" dirty="0" err="1"/>
              <a:t>Schzanthus</a:t>
            </a: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Get plants</a:t>
            </a:r>
          </a:p>
          <a:p>
            <a:pPr marL="228600" indent="-228600">
              <a:buAutoNum type="arabicPeriod"/>
            </a:pPr>
            <a:r>
              <a:rPr lang="en-US" dirty="0"/>
              <a:t>Put the plant into the solution (Agrobacteria) </a:t>
            </a:r>
          </a:p>
          <a:p>
            <a:pPr marL="228600" indent="-228600">
              <a:buAutoNum type="arabicPeriod"/>
            </a:pPr>
            <a:r>
              <a:rPr lang="en-US" dirty="0"/>
              <a:t>Vacuum the air out </a:t>
            </a:r>
          </a:p>
          <a:p>
            <a:pPr marL="228600" indent="-228600">
              <a:buAutoNum type="arabicPeriod"/>
            </a:pPr>
            <a:r>
              <a:rPr lang="en-US" dirty="0"/>
              <a:t>In the container the pressure is high which will put the solution in the plants.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5B893B-445F-4D86-BD6B-33A94524DBE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032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5B893B-445F-4D86-BD6B-33A94524DBE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209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5B893B-445F-4D86-BD6B-33A94524DBE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26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Tb1 originally found from maize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CYC was first found from snapdragon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PCF1 &amp; PCF2 were initially detected from rice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TCP gene family was first described in 1999, as a small group of plant genes encoding proteins that share TCP domain that allows DNA binding, protein-protein interactions, and encode for transcriptional factors.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transcriptional factors greatly influence the growth patterns of tissues and organs during plant development, which are key essentials for plants to form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TCP Gene family is broken down into two clades – Class I &amp; Class II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Class I</a:t>
            </a:r>
            <a:endParaRPr lang="en-US" b="1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FIND GENE FUNCTION FROM THE BOOK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Class II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FIND GENE FUNCTION FROM THE BOOK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5B893B-445F-4D86-BD6B-33A94524DB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29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members of CIN clade has been suggested involving in the development of leaves in multiple plant species.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CYC-like and TB1-like genes are usually found in the control of the floral symmetry and branching patterns, respectively.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5B893B-445F-4D86-BD6B-33A94524DB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36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These functions are important because they are related to agriculture purposes as well as the traits are important for Environmental purposes.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People have already found these gene functions pertaining to agricultural purposes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We know that the TCP controls so and so functions and traits, but we don’t know if there are more gene functions that TCP controls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So we want to test whether there are more functions in the Class II clade.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In order to do this, we have to check the relationship between gene duplication. Basically in new species when a single gene becomes two.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Sometimes during gene duplication, the new copy can have a new function.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We have to know how gene duplication occurs based on a phylogeny tree.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To get the tree we look at sequences from </a:t>
            </a:r>
            <a:r>
              <a:rPr lang="en-US" dirty="0" err="1"/>
              <a:t>Basica</a:t>
            </a:r>
            <a:r>
              <a:rPr lang="en-US" dirty="0"/>
              <a:t> Local Alignment Search Tool (BLAST)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5B893B-445F-4D86-BD6B-33A94524DB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59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There are more resources that are available for data mining, so I used NGS to test if there is any diversity of the genes in the sequences.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We create a phylogeny tree to detect how many gene duplications have happened and where they have happened.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5B893B-445F-4D86-BD6B-33A94524DBE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73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BLAST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Runs Blast runpip.sh file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Retrieves sequences from database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Takes Reverse Compliment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Finds Open Reading Frames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Gets the alignment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Geneious</a:t>
            </a:r>
            <a:r>
              <a:rPr lang="en-US" dirty="0"/>
              <a:t>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Used to manually check for regions in the sequences that share similarities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Sequences are significantly different from other sequences are deleted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Process is repeated until all sequences share similarities to each other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Gene Evolutional Analysis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Reconstructed phylogenetic relationship between the detected TCP genes.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focus on the CYC2 linage of CYC/TB1 clade, I found that the gene structures were modified in several plant groups.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CYC2-like genes are usually with three consistent coding domains, i.e., TCP, ECE, and R domains.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5B893B-445F-4D86-BD6B-33A94524DBE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889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1. Found a lot of gene duplication over TCP gene family during the evolution of all the plant species in the NGS database. (around 80)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For example, this particular genus that caught my eye was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Schizanthus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that belong to Solanaceae family.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family has a gene duplication of CYC2, which makes all the members in the family have 2 copies of CYC2.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duplication happen over the genus,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Schizanthus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which only one copy was duplicated.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5B893B-445F-4D86-BD6B-33A94524DBE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17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can I test the gene function? I used VIGS method as a molecular mechanism.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5B893B-445F-4D86-BD6B-33A94524DBE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86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5B893B-445F-4D86-BD6B-33A94524DBE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9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3EF43662-A6B3-4759-97D1-F93039AA919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284034B6-532D-44AA-A024-2CAC3E216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775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3662-A6B3-4759-97D1-F93039AA919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34B6-532D-44AA-A024-2CAC3E216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5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3662-A6B3-4759-97D1-F93039AA919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34B6-532D-44AA-A024-2CAC3E216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27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3662-A6B3-4759-97D1-F93039AA919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34B6-532D-44AA-A024-2CAC3E216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18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3662-A6B3-4759-97D1-F93039AA919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34B6-532D-44AA-A024-2CAC3E216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54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3662-A6B3-4759-97D1-F93039AA919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34B6-532D-44AA-A024-2CAC3E216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26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3662-A6B3-4759-97D1-F93039AA919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34B6-532D-44AA-A024-2CAC3E216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41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3662-A6B3-4759-97D1-F93039AA919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34B6-532D-44AA-A024-2CAC3E216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25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3662-A6B3-4759-97D1-F93039AA919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34B6-532D-44AA-A024-2CAC3E216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7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3662-A6B3-4759-97D1-F93039AA919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34B6-532D-44AA-A024-2CAC3E216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7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3662-A6B3-4759-97D1-F93039AA919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34B6-532D-44AA-A024-2CAC3E216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9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3662-A6B3-4759-97D1-F93039AA919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34B6-532D-44AA-A024-2CAC3E216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85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3662-A6B3-4759-97D1-F93039AA919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34B6-532D-44AA-A024-2CAC3E216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2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3662-A6B3-4759-97D1-F93039AA919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34B6-532D-44AA-A024-2CAC3E216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83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3662-A6B3-4759-97D1-F93039AA919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34B6-532D-44AA-A024-2CAC3E216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4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3662-A6B3-4759-97D1-F93039AA919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34B6-532D-44AA-A024-2CAC3E216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2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3662-A6B3-4759-97D1-F93039AA919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34B6-532D-44AA-A024-2CAC3E216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18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EF43662-A6B3-4759-97D1-F93039AA9190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84034B6-532D-44AA-A024-2CAC3E216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1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A1F2B-9085-43CA-9845-9B3ED0EE09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Functional Diversity of CYC2 Transcriptional Factors during the Evolution of </a:t>
            </a:r>
            <a:r>
              <a:rPr lang="en-US" dirty="0" err="1"/>
              <a:t>Schizanthus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E35AEA-FC77-48C0-96F5-F6DA3D308C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Mock Presentation  11/27/18</a:t>
            </a:r>
          </a:p>
          <a:p>
            <a:r>
              <a:rPr lang="en-US" dirty="0"/>
              <a:t>Amrita </a:t>
            </a:r>
            <a:r>
              <a:rPr lang="en-US" dirty="0" err="1"/>
              <a:t>Kondeti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899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20D4A-C3E8-4605-A654-29DF9031C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VIGS - Part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7D476-3A29-4774-80DA-60423FF42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step is designing an efficient TRV2 VIGS is the selection of the CYC2 gene fragment. </a:t>
            </a:r>
          </a:p>
          <a:p>
            <a:r>
              <a:rPr lang="en-US" dirty="0"/>
              <a:t>The goal is to choose a gene fragment that produces siRNAs with a minimal predicted off-target gene silencing. </a:t>
            </a:r>
          </a:p>
        </p:txBody>
      </p:sp>
    </p:spTree>
    <p:extLst>
      <p:ext uri="{BB962C8B-B14F-4D97-AF65-F5344CB8AC3E}">
        <p14:creationId xmlns:p14="http://schemas.microsoft.com/office/powerpoint/2010/main" val="2528976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67891-5AFF-4D4E-9ABD-4FD1AD13F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VIGS - 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BF719-F2E5-4D45-BF98-99C055C61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second step is selecting an appropriate tissue of </a:t>
            </a:r>
            <a:r>
              <a:rPr lang="en-US" dirty="0" err="1"/>
              <a:t>Schizanthus</a:t>
            </a:r>
            <a:r>
              <a:rPr lang="en-US" dirty="0"/>
              <a:t> at a particular time of day or night to extract the RNA. </a:t>
            </a:r>
          </a:p>
          <a:p>
            <a:r>
              <a:rPr lang="en-US" dirty="0"/>
              <a:t>In this case, tissue was selected during the day time. </a:t>
            </a:r>
          </a:p>
          <a:p>
            <a:r>
              <a:rPr lang="en-US" dirty="0"/>
              <a:t>This depends on the expression pattern of the CYC2 gene. </a:t>
            </a:r>
          </a:p>
        </p:txBody>
      </p:sp>
    </p:spTree>
    <p:extLst>
      <p:ext uri="{BB962C8B-B14F-4D97-AF65-F5344CB8AC3E}">
        <p14:creationId xmlns:p14="http://schemas.microsoft.com/office/powerpoint/2010/main" val="2682811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522C1-491A-4E7C-9FD9-591D65F23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VIGS - Part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415AC-93F9-48B1-882A-7D8B1D094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third step is to clone the CYC2 gene fragment into TRV2 based vector. </a:t>
            </a:r>
          </a:p>
        </p:txBody>
      </p:sp>
    </p:spTree>
    <p:extLst>
      <p:ext uri="{BB962C8B-B14F-4D97-AF65-F5344CB8AC3E}">
        <p14:creationId xmlns:p14="http://schemas.microsoft.com/office/powerpoint/2010/main" val="3388023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1A039-1EA7-45EC-B013-557D62F04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VIGS - Part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A8AF0-6EA4-4120-AD8A-04A31D839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Vacuum of VIGS</a:t>
            </a:r>
          </a:p>
        </p:txBody>
      </p:sp>
      <p:pic>
        <p:nvPicPr>
          <p:cNvPr id="5" name="Picture 4" descr="A close up of a device&#10;&#10;Description automatically generated">
            <a:extLst>
              <a:ext uri="{FF2B5EF4-FFF2-40B4-BE49-F238E27FC236}">
                <a16:creationId xmlns:a16="http://schemas.microsoft.com/office/drawing/2014/main" id="{21D1A011-FCA7-49B6-9DBD-8392464759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571" y="2950160"/>
            <a:ext cx="5645446" cy="2341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617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02D5F-C599-4AE9-8696-A0FDCE7B5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3FDE6-8A37-44FA-8326-8ECB9E6B3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Silencing the CYC2 gene results in the changes of floral symmetry of </a:t>
            </a:r>
            <a:r>
              <a:rPr lang="en-US" dirty="0" err="1"/>
              <a:t>Schizanthus</a:t>
            </a:r>
            <a:r>
              <a:rPr lang="en-US" dirty="0"/>
              <a:t>. </a:t>
            </a:r>
          </a:p>
          <a:p>
            <a:r>
              <a:rPr lang="en-US" dirty="0"/>
              <a:t>It is expected that zygomorphic becomes active. </a:t>
            </a:r>
          </a:p>
        </p:txBody>
      </p:sp>
    </p:spTree>
    <p:extLst>
      <p:ext uri="{BB962C8B-B14F-4D97-AF65-F5344CB8AC3E}">
        <p14:creationId xmlns:p14="http://schemas.microsoft.com/office/powerpoint/2010/main" val="763355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26EA3-179B-42D9-8009-9C615E87E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Pitfalls / Limitations of VIGS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05167-7E54-4F9A-A591-22E463BA6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sequence is not silenced completely. </a:t>
            </a:r>
          </a:p>
          <a:p>
            <a:r>
              <a:rPr lang="en-US" dirty="0"/>
              <a:t>Successful ratios is not really high.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66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F691B-F1C4-4718-A90E-8934A763C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C5464-A41F-428D-85D5-910BB2A22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Martin-Trillo, M. and </a:t>
            </a:r>
            <a:r>
              <a:rPr lang="en-US" dirty="0" err="1"/>
              <a:t>Cubas</a:t>
            </a:r>
            <a:r>
              <a:rPr lang="en-US" dirty="0"/>
              <a:t>, P. TCP genes: a family snapshot ten years later. Cell Press, December 2009; 10.1016</a:t>
            </a:r>
          </a:p>
          <a:p>
            <a:pPr lvl="0"/>
            <a:r>
              <a:rPr lang="en-US" dirty="0" err="1"/>
              <a:t>Behjati</a:t>
            </a:r>
            <a:r>
              <a:rPr lang="en-US" dirty="0"/>
              <a:t>, S. and </a:t>
            </a:r>
            <a:r>
              <a:rPr lang="en-US" dirty="0" err="1"/>
              <a:t>Tarpey</a:t>
            </a:r>
            <a:r>
              <a:rPr lang="en-US" dirty="0"/>
              <a:t>, P.S. What is next generation sequencing? US National Library of Medicine National Institutes of Health, August 2013; 10.1136</a:t>
            </a:r>
          </a:p>
          <a:p>
            <a:pPr lvl="0"/>
            <a:r>
              <a:rPr lang="en-US" dirty="0"/>
              <a:t>Preston, J.C. and Hileman, L.C. Developmental genetics of floral symmetry evolution. Trends in Plant Science, March 2009; 10.1016</a:t>
            </a:r>
          </a:p>
          <a:p>
            <a:pPr lvl="0"/>
            <a:r>
              <a:rPr lang="en-US" dirty="0"/>
              <a:t>Senthil-Kumar, M. and S Mysore, K. Tobacco rattle virus-based virus-induced gene silencing in Nicotiana </a:t>
            </a:r>
            <a:r>
              <a:rPr lang="en-US" dirty="0" err="1"/>
              <a:t>benthamiana</a:t>
            </a:r>
            <a:r>
              <a:rPr lang="en-US" dirty="0"/>
              <a:t>. National Institute of Plant Genome Research, June 2014; 10.1038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3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F31D2-258C-4B3D-AECE-D396041FE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Transcriptional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1E2AB-42F5-460F-8624-BB7C42BD0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TCP Stands for: </a:t>
            </a:r>
          </a:p>
          <a:p>
            <a:pPr lvl="1"/>
            <a:r>
              <a:rPr lang="en-US" dirty="0"/>
              <a:t>Teosinte Branched 1 (TB1)</a:t>
            </a:r>
          </a:p>
          <a:p>
            <a:pPr lvl="1"/>
            <a:r>
              <a:rPr lang="en-US" dirty="0" err="1"/>
              <a:t>Cycloidea</a:t>
            </a:r>
            <a:r>
              <a:rPr lang="en-US" dirty="0"/>
              <a:t> (CYC)</a:t>
            </a:r>
          </a:p>
          <a:p>
            <a:pPr lvl="1"/>
            <a:r>
              <a:rPr lang="en-US" dirty="0"/>
              <a:t>Proliferating Cell Factors (PCF1 &amp; PCF2) </a:t>
            </a:r>
          </a:p>
          <a:p>
            <a:r>
              <a:rPr lang="en-US" dirty="0"/>
              <a:t>TCP GENE FAMILY</a:t>
            </a:r>
          </a:p>
          <a:p>
            <a:pPr lvl="1"/>
            <a:r>
              <a:rPr lang="en-US" dirty="0"/>
              <a:t>Class I</a:t>
            </a:r>
          </a:p>
          <a:p>
            <a:pPr lvl="1"/>
            <a:r>
              <a:rPr lang="en-US" dirty="0"/>
              <a:t>Class II</a:t>
            </a:r>
          </a:p>
          <a:p>
            <a:r>
              <a:rPr lang="en-US" dirty="0"/>
              <a:t>Gene Function of Class I and Class II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804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0C1DA-A398-4DB1-A72F-6B11DE2A6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II Clade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BD48B-626A-49A7-8CC7-FC22E86C9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gene function of Class II members of the TCP family are better studied. </a:t>
            </a:r>
          </a:p>
          <a:p>
            <a:r>
              <a:rPr lang="en-US" dirty="0"/>
              <a:t>Further divided into:</a:t>
            </a:r>
          </a:p>
          <a:p>
            <a:pPr lvl="1"/>
            <a:r>
              <a:rPr lang="en-US" dirty="0"/>
              <a:t>CIN</a:t>
            </a:r>
          </a:p>
          <a:p>
            <a:pPr lvl="2"/>
            <a:r>
              <a:rPr lang="en-US" dirty="0"/>
              <a:t>Development of leaves </a:t>
            </a:r>
          </a:p>
          <a:p>
            <a:pPr lvl="1"/>
            <a:r>
              <a:rPr lang="en-US" dirty="0"/>
              <a:t>CYC/TB1</a:t>
            </a:r>
          </a:p>
          <a:p>
            <a:pPr lvl="2"/>
            <a:r>
              <a:rPr lang="en-US" dirty="0"/>
              <a:t>Control of floral symmetry </a:t>
            </a:r>
          </a:p>
          <a:p>
            <a:pPr lvl="2"/>
            <a:r>
              <a:rPr lang="en-US" dirty="0"/>
              <a:t>Control of branching patterns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81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84951-E16D-4AFA-8516-AE2467D71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DE8A5-114C-4A7B-BE7B-BDA77BBFB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Purpose</a:t>
            </a:r>
          </a:p>
          <a:p>
            <a:pPr lvl="1"/>
            <a:r>
              <a:rPr lang="en-US" dirty="0"/>
              <a:t>Agriculture and Environmental purposes </a:t>
            </a:r>
          </a:p>
          <a:p>
            <a:pPr lvl="2"/>
            <a:r>
              <a:rPr lang="en-US" dirty="0"/>
              <a:t>Ex: Adaptation to resources availability, pollination success, vegetables </a:t>
            </a:r>
          </a:p>
          <a:p>
            <a:pPr lvl="1"/>
            <a:r>
              <a:rPr lang="en-US" dirty="0"/>
              <a:t>Are there anymore gene functions TCP controls we don’t know about?</a:t>
            </a:r>
          </a:p>
          <a:p>
            <a:pPr lvl="1"/>
            <a:r>
              <a:rPr lang="en-US" dirty="0"/>
              <a:t>Check the relationship between gene duplication </a:t>
            </a:r>
          </a:p>
          <a:p>
            <a:pPr lvl="2"/>
            <a:r>
              <a:rPr lang="en-US" dirty="0"/>
              <a:t>Based on phylogeny tree </a:t>
            </a:r>
          </a:p>
          <a:p>
            <a:pPr lvl="2"/>
            <a:r>
              <a:rPr lang="en-US" dirty="0"/>
              <a:t>Use BLAST</a:t>
            </a:r>
          </a:p>
          <a:p>
            <a:pPr lvl="1"/>
            <a:r>
              <a:rPr lang="en-US" dirty="0"/>
              <a:t>Critical to understand flower </a:t>
            </a:r>
          </a:p>
          <a:p>
            <a:pPr lvl="2"/>
            <a:r>
              <a:rPr lang="en-US" dirty="0"/>
              <a:t>Zygomorphic plants can have more species than </a:t>
            </a:r>
            <a:r>
              <a:rPr lang="en-US" dirty="0" err="1"/>
              <a:t>anticmorphic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02700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6CE2E-E9A8-4DA8-B33D-68974616C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47920"/>
            <a:ext cx="9047825" cy="728480"/>
          </a:xfrm>
        </p:spPr>
        <p:txBody>
          <a:bodyPr/>
          <a:lstStyle/>
          <a:p>
            <a:r>
              <a:rPr lang="en-US" dirty="0"/>
              <a:t>Next Generation Sequencing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5DFBD-B22A-47E3-B088-1F8970993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Gene controls many functions and traits – that we don’t know about yet. </a:t>
            </a:r>
          </a:p>
          <a:p>
            <a:pPr lvl="2"/>
            <a:r>
              <a:rPr lang="en-US" dirty="0"/>
              <a:t>NGS is used to test if there is any diversity of the genes in the sequences </a:t>
            </a:r>
          </a:p>
          <a:p>
            <a:pPr lvl="2"/>
            <a:r>
              <a:rPr lang="en-US" dirty="0"/>
              <a:t>Need to detect sequences from NGS to see if there are any changes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516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D451F-8C1D-4FC6-90FB-F997D1AFA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Datamining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39AD3-88FC-4110-BD28-4B8471092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Local Alignment Search Tool (BLAST)</a:t>
            </a:r>
          </a:p>
          <a:p>
            <a:pPr lvl="1"/>
            <a:r>
              <a:rPr lang="en-US" dirty="0"/>
              <a:t>Mine TCP genes from NGS database from 80 different plants species. </a:t>
            </a:r>
          </a:p>
          <a:p>
            <a:r>
              <a:rPr lang="en-US" dirty="0" err="1"/>
              <a:t>Geneious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Manually check for regions in the sequences that share similarities </a:t>
            </a:r>
          </a:p>
          <a:p>
            <a:r>
              <a:rPr lang="en-US" dirty="0"/>
              <a:t>Gene Evolution Analysis </a:t>
            </a:r>
          </a:p>
          <a:p>
            <a:pPr lvl="1"/>
            <a:r>
              <a:rPr lang="en-US" dirty="0"/>
              <a:t>Reconstructed phylogenetic tree </a:t>
            </a:r>
          </a:p>
          <a:p>
            <a:pPr lvl="1"/>
            <a:r>
              <a:rPr lang="en-US" dirty="0"/>
              <a:t>Focused on CYC2 lineage of CYC/TB1 clade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697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BEDB3-8F5E-463D-A29E-03AA0B12F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Schizanthus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418BB-DF4F-466E-A26F-EB2A802A0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Genus of Solanaceae family </a:t>
            </a:r>
          </a:p>
        </p:txBody>
      </p:sp>
    </p:spTree>
    <p:extLst>
      <p:ext uri="{BB962C8B-B14F-4D97-AF65-F5344CB8AC3E}">
        <p14:creationId xmlns:p14="http://schemas.microsoft.com/office/powerpoint/2010/main" val="4248601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642CD-913E-47B1-9161-9FFF1D018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Question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1B27F-843D-403F-A586-BEA50AD42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Functional Diversity of CYC2 Transcriptional Factors during the Evolution of </a:t>
            </a:r>
            <a:r>
              <a:rPr lang="en-US" dirty="0" err="1"/>
              <a:t>Schizanthus</a:t>
            </a:r>
            <a:endParaRPr lang="en-US" dirty="0"/>
          </a:p>
          <a:p>
            <a:pPr lvl="1"/>
            <a:r>
              <a:rPr lang="en-US" dirty="0"/>
              <a:t>Snapdragon (controls flower symmetry)</a:t>
            </a:r>
          </a:p>
          <a:p>
            <a:pPr lvl="1"/>
            <a:r>
              <a:rPr lang="en-US" dirty="0" err="1"/>
              <a:t>Malpighiaceae</a:t>
            </a:r>
            <a:r>
              <a:rPr lang="en-US" dirty="0"/>
              <a:t> (controls flower symmetry) </a:t>
            </a:r>
          </a:p>
          <a:p>
            <a:pPr lvl="1"/>
            <a:r>
              <a:rPr lang="en-US" dirty="0"/>
              <a:t>These two examples all have two copies of CYC2. </a:t>
            </a:r>
          </a:p>
        </p:txBody>
      </p:sp>
    </p:spTree>
    <p:extLst>
      <p:ext uri="{BB962C8B-B14F-4D97-AF65-F5344CB8AC3E}">
        <p14:creationId xmlns:p14="http://schemas.microsoft.com/office/powerpoint/2010/main" val="1025544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27C73-4197-44B5-B7A9-FF6424BB6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Virus Induced Gene Silencing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8B514-ED1E-4271-B00E-A8DA1ABB4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method that silences a particular gene from being expressed. </a:t>
            </a:r>
          </a:p>
          <a:p>
            <a:r>
              <a:rPr lang="en-US" dirty="0"/>
              <a:t>Aka. Gene knockout </a:t>
            </a:r>
          </a:p>
        </p:txBody>
      </p:sp>
    </p:spTree>
    <p:extLst>
      <p:ext uri="{BB962C8B-B14F-4D97-AF65-F5344CB8AC3E}">
        <p14:creationId xmlns:p14="http://schemas.microsoft.com/office/powerpoint/2010/main" val="11291099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2832</TotalTime>
  <Words>1197</Words>
  <Application>Microsoft Office PowerPoint</Application>
  <PresentationFormat>Widescreen</PresentationFormat>
  <Paragraphs>144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Wingdings 3</vt:lpstr>
      <vt:lpstr>Ion Boardroom</vt:lpstr>
      <vt:lpstr>The Functional Diversity of CYC2 Transcriptional Factors during the Evolution of Schizanthus</vt:lpstr>
      <vt:lpstr>TCP Transcriptional Factors</vt:lpstr>
      <vt:lpstr>Class II Clade</vt:lpstr>
      <vt:lpstr>Purpose</vt:lpstr>
      <vt:lpstr>Next Generation Sequencing Database</vt:lpstr>
      <vt:lpstr>Datamining</vt:lpstr>
      <vt:lpstr>Schizanthus</vt:lpstr>
      <vt:lpstr>Small Question </vt:lpstr>
      <vt:lpstr>Virus Induced Gene Silencing Method</vt:lpstr>
      <vt:lpstr>VIGS - Part 1</vt:lpstr>
      <vt:lpstr>VIGS - Part 2</vt:lpstr>
      <vt:lpstr>VIGS - Part 3</vt:lpstr>
      <vt:lpstr>VIGS - Part 4</vt:lpstr>
      <vt:lpstr>Results</vt:lpstr>
      <vt:lpstr>Pitfalls / Limitations of VIGS</vt:lpstr>
      <vt:lpstr>Citations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Functional Diversity of CYC2 Transcriptional Factors during the Evlution of Schizanthus</dc:title>
  <dc:creator>Amrita Kondeti</dc:creator>
  <cp:lastModifiedBy> </cp:lastModifiedBy>
  <cp:revision>246</cp:revision>
  <dcterms:created xsi:type="dcterms:W3CDTF">2018-11-25T08:22:35Z</dcterms:created>
  <dcterms:modified xsi:type="dcterms:W3CDTF">2018-11-27T07:35:34Z</dcterms:modified>
</cp:coreProperties>
</file>