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1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3" r:id="rId7"/>
    <p:sldId id="265" r:id="rId8"/>
    <p:sldId id="262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41F3F-3B06-9842-AF39-579F0C150247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CFC45-B09E-A542-81C7-6B8A1E52C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48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r>
              <a:rPr lang="en-US" baseline="0" dirty="0" smtClean="0"/>
              <a:t> used to test number of preys and their interactions with the bait which ultimately helps detect and identify protein pairs in terms of functional relationships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CFC45-B09E-A542-81C7-6B8A1E52C3F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023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See a shift of</a:t>
            </a:r>
            <a:r>
              <a:rPr lang="en-US" baseline="0" dirty="0" smtClean="0"/>
              <a:t> increased values in ROC curve -&gt; represents that the probability of accurately identifying protein functions is correct, with the parameter being the protein-protein interactions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CFC45-B09E-A542-81C7-6B8A1E52C3F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83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Simpson s-index: measure of heterogeneity of probabilities aka how closely related two given</a:t>
            </a:r>
            <a:r>
              <a:rPr lang="en-US" baseline="0" dirty="0" smtClean="0"/>
              <a:t> proteins are. Closer to 0 if probabilities are equally distributed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CFC45-B09E-A542-81C7-6B8A1E52C3F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07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C007A23-DEF5-9C40-9A38-73DE84D9B585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4C007A23-DEF5-9C40-9A38-73DE84D9B585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6799F7C7-68BB-EC41-A612-1183D276C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7A23-DEF5-9C40-9A38-73DE84D9B585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9F7C7-68BB-EC41-A612-1183D276C7B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7A23-DEF5-9C40-9A38-73DE84D9B585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9F7C7-68BB-EC41-A612-1183D276C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7A23-DEF5-9C40-9A38-73DE84D9B585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9F7C7-68BB-EC41-A612-1183D276C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7A23-DEF5-9C40-9A38-73DE84D9B585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9F7C7-68BB-EC41-A612-1183D276C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7A23-DEF5-9C40-9A38-73DE84D9B585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9F7C7-68BB-EC41-A612-1183D276C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C007A23-DEF5-9C40-9A38-73DE84D9B585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4C007A23-DEF5-9C40-9A38-73DE84D9B585}" type="datetimeFigureOut">
              <a:rPr lang="en-US" smtClean="0"/>
              <a:t>11/29/18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7A23-DEF5-9C40-9A38-73DE84D9B585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9F7C7-68BB-EC41-A612-1183D276C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7A23-DEF5-9C40-9A38-73DE84D9B585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9F7C7-68BB-EC41-A612-1183D276C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7A23-DEF5-9C40-9A38-73DE84D9B585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9F7C7-68BB-EC41-A612-1183D276C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7A23-DEF5-9C40-9A38-73DE84D9B585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9F7C7-68BB-EC41-A612-1183D276C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4C007A23-DEF5-9C40-9A38-73DE84D9B585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6799F7C7-68BB-EC41-A612-1183D276C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C007A23-DEF5-9C40-9A38-73DE84D9B585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799F7C7-68BB-EC41-A612-1183D276C7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97275" y="3415131"/>
            <a:ext cx="6967747" cy="1992834"/>
          </a:xfrm>
        </p:spPr>
        <p:txBody>
          <a:bodyPr>
            <a:noAutofit/>
          </a:bodyPr>
          <a:lstStyle/>
          <a:p>
            <a:r>
              <a:rPr lang="en-US" sz="3300" dirty="0" smtClean="0"/>
              <a:t>The protein </a:t>
            </a:r>
            <a:r>
              <a:rPr lang="en-US" sz="3300" dirty="0" err="1" smtClean="0"/>
              <a:t>interactome</a:t>
            </a:r>
            <a:r>
              <a:rPr lang="en-US" sz="3300" dirty="0" smtClean="0"/>
              <a:t> of </a:t>
            </a:r>
            <a:r>
              <a:rPr lang="en-US" sz="3300" i="1" dirty="0" smtClean="0"/>
              <a:t>Streptococcus </a:t>
            </a:r>
            <a:r>
              <a:rPr lang="en-US" sz="3300" i="1" dirty="0" err="1" smtClean="0"/>
              <a:t>pneumoniae</a:t>
            </a:r>
            <a:r>
              <a:rPr lang="en-US" sz="3300" i="1" dirty="0" smtClean="0"/>
              <a:t> </a:t>
            </a:r>
            <a:r>
              <a:rPr lang="en-US" sz="3300" dirty="0" smtClean="0"/>
              <a:t>and Bacterial meta-</a:t>
            </a:r>
            <a:r>
              <a:rPr lang="en-US" sz="3300" dirty="0" err="1" smtClean="0"/>
              <a:t>interactomes</a:t>
            </a:r>
            <a:r>
              <a:rPr lang="en-US" sz="3300" dirty="0" smtClean="0"/>
              <a:t> Improve Function Predictions</a:t>
            </a:r>
            <a:r>
              <a:rPr lang="en-US" sz="3300" i="1" dirty="0" smtClean="0"/>
              <a:t> </a:t>
            </a:r>
            <a:endParaRPr lang="en-US" sz="3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Translation by Farhana Khan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727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Significance of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i="1" dirty="0" smtClean="0"/>
              <a:t>Streptococcus </a:t>
            </a:r>
            <a:r>
              <a:rPr lang="en-US" i="1" dirty="0" err="1" smtClean="0"/>
              <a:t>pneumoniae</a:t>
            </a:r>
            <a:r>
              <a:rPr lang="en-US" i="1" dirty="0" smtClean="0"/>
              <a:t>?</a:t>
            </a:r>
          </a:p>
          <a:p>
            <a:pPr lvl="1"/>
            <a:r>
              <a:rPr lang="en-US" dirty="0" smtClean="0"/>
              <a:t>Commonly known as pneumonia</a:t>
            </a:r>
          </a:p>
          <a:p>
            <a:pPr lvl="1"/>
            <a:r>
              <a:rPr lang="en-US" dirty="0" smtClean="0"/>
              <a:t>Obtain better understanding of bacterial strain</a:t>
            </a:r>
          </a:p>
          <a:p>
            <a:r>
              <a:rPr lang="en-US" dirty="0" smtClean="0"/>
              <a:t>Protein-protein interactions </a:t>
            </a:r>
          </a:p>
          <a:p>
            <a:pPr lvl="1"/>
            <a:r>
              <a:rPr lang="en-US" dirty="0" smtClean="0"/>
              <a:t>Determine relationship between proteins </a:t>
            </a:r>
          </a:p>
          <a:p>
            <a:r>
              <a:rPr lang="en-US" dirty="0" smtClean="0"/>
              <a:t>Mapping of </a:t>
            </a:r>
            <a:r>
              <a:rPr lang="en-US" b="1" dirty="0" err="1" smtClean="0"/>
              <a:t>interactome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134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026" y="1855027"/>
            <a:ext cx="2828925" cy="39338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Detection of </a:t>
            </a:r>
            <a:r>
              <a:rPr lang="en-US" i="1" dirty="0" smtClean="0"/>
              <a:t>S. </a:t>
            </a:r>
            <a:r>
              <a:rPr lang="en-US" i="1" dirty="0" err="1" smtClean="0"/>
              <a:t>pneumoniae</a:t>
            </a:r>
            <a:r>
              <a:rPr lang="en-US" i="1" dirty="0" smtClean="0"/>
              <a:t> </a:t>
            </a:r>
            <a:r>
              <a:rPr lang="en-US" dirty="0" err="1" smtClean="0"/>
              <a:t>Interactome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methods: </a:t>
            </a:r>
          </a:p>
          <a:p>
            <a:pPr lvl="1"/>
            <a:r>
              <a:rPr lang="en-US" dirty="0" smtClean="0"/>
              <a:t>Part 1: Yeast Two-Hybrid Protocol </a:t>
            </a:r>
          </a:p>
          <a:p>
            <a:pPr lvl="1"/>
            <a:r>
              <a:rPr lang="en-US" dirty="0" smtClean="0"/>
              <a:t>Part 2: Compilation of a bacterial </a:t>
            </a:r>
          </a:p>
          <a:p>
            <a:pPr marL="349250" lvl="1" indent="0">
              <a:buNone/>
            </a:pPr>
            <a:r>
              <a:rPr lang="en-US" dirty="0" smtClean="0"/>
              <a:t>      “meta-</a:t>
            </a:r>
            <a:r>
              <a:rPr lang="en-US" dirty="0" err="1" smtClean="0"/>
              <a:t>interactome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Part 1: 43% of </a:t>
            </a:r>
            <a:r>
              <a:rPr lang="en-US" dirty="0" err="1" smtClean="0"/>
              <a:t>interactome</a:t>
            </a:r>
            <a:r>
              <a:rPr lang="en-US" dirty="0" smtClean="0"/>
              <a:t> known </a:t>
            </a:r>
          </a:p>
          <a:p>
            <a:pPr lvl="1"/>
            <a:r>
              <a:rPr lang="en-US" dirty="0" smtClean="0"/>
              <a:t>functions of proteins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257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Yeast Two-Hybrid Protocol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949824"/>
            <a:ext cx="4830545" cy="4007224"/>
          </a:xfrm>
        </p:spPr>
        <p:txBody>
          <a:bodyPr/>
          <a:lstStyle/>
          <a:p>
            <a:r>
              <a:rPr lang="en-US" dirty="0" smtClean="0"/>
              <a:t>Mapping of PPIs </a:t>
            </a:r>
          </a:p>
          <a:p>
            <a:r>
              <a:rPr lang="en-US" dirty="0" smtClean="0"/>
              <a:t>Bait: Protein bound to DNA-binding</a:t>
            </a:r>
          </a:p>
          <a:p>
            <a:pPr marL="349250" lvl="1" indent="0">
              <a:buNone/>
            </a:pPr>
            <a:r>
              <a:rPr lang="en-US" sz="2200" dirty="0" smtClean="0"/>
              <a:t>domain</a:t>
            </a:r>
          </a:p>
          <a:p>
            <a:r>
              <a:rPr lang="en-US" dirty="0" smtClean="0"/>
              <a:t>Prey: Protein bound to transcriptional </a:t>
            </a:r>
            <a:r>
              <a:rPr lang="en-US" sz="2200" dirty="0" smtClean="0"/>
              <a:t>activation domain (Gal4 used for this experiment) </a:t>
            </a:r>
          </a:p>
          <a:p>
            <a:r>
              <a:rPr lang="en-US" dirty="0" smtClean="0"/>
              <a:t>In a total of 2500 interactions, 900 proteins were found with known functions </a:t>
            </a:r>
            <a:endParaRPr lang="en-US" sz="2200" dirty="0"/>
          </a:p>
        </p:txBody>
      </p:sp>
      <p:pic>
        <p:nvPicPr>
          <p:cNvPr id="4" name="Picture 3" descr="image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008" y="1838863"/>
            <a:ext cx="3292025" cy="4512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013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Orthologous Determination of Meta-</a:t>
            </a:r>
            <a:r>
              <a:rPr lang="en-US" dirty="0" err="1" smtClean="0"/>
              <a:t>interactome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949824"/>
            <a:ext cx="4670256" cy="400722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Orthologous protein: protein that has deviated and evolved from a common ancestor (with </a:t>
            </a:r>
            <a:r>
              <a:rPr lang="en-US" i="1" dirty="0" smtClean="0"/>
              <a:t>S. </a:t>
            </a:r>
            <a:r>
              <a:rPr lang="en-US" i="1" dirty="0" err="1" smtClean="0"/>
              <a:t>pneumoniae</a:t>
            </a:r>
            <a:r>
              <a:rPr lang="en-US" i="1" dirty="0" smtClean="0"/>
              <a:t>)</a:t>
            </a:r>
            <a:r>
              <a:rPr lang="en-US" dirty="0" smtClean="0"/>
              <a:t> </a:t>
            </a:r>
          </a:p>
          <a:p>
            <a:r>
              <a:rPr lang="en-US" dirty="0" smtClean="0"/>
              <a:t>Meta-</a:t>
            </a:r>
            <a:r>
              <a:rPr lang="en-US" dirty="0" err="1" smtClean="0"/>
              <a:t>interactome</a:t>
            </a:r>
            <a:r>
              <a:rPr lang="en-US" dirty="0" smtClean="0"/>
              <a:t>: union of all interactions of all orthologous proteins </a:t>
            </a:r>
          </a:p>
          <a:p>
            <a:r>
              <a:rPr lang="en-US" dirty="0" smtClean="0"/>
              <a:t>The more interaction partners (degrees) a protein had, the more accurate the meta-</a:t>
            </a:r>
            <a:r>
              <a:rPr lang="en-US" dirty="0" err="1" smtClean="0"/>
              <a:t>interactome</a:t>
            </a:r>
            <a:r>
              <a:rPr lang="en-US" dirty="0" smtClean="0"/>
              <a:t> was to identify unknown partners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 descr="image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6493" y="2144531"/>
            <a:ext cx="3086100" cy="351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408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Prediction 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949824"/>
            <a:ext cx="3461947" cy="400722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Quality Check</a:t>
            </a:r>
          </a:p>
          <a:p>
            <a:r>
              <a:rPr lang="en-US" dirty="0" smtClean="0"/>
              <a:t>ROC curve calculated to identify the quality and accuracy of the protein functional predictions </a:t>
            </a:r>
          </a:p>
          <a:p>
            <a:r>
              <a:rPr lang="en-US" dirty="0" smtClean="0"/>
              <a:t> Functional annotations used from </a:t>
            </a:r>
            <a:r>
              <a:rPr lang="en-US" dirty="0" err="1" smtClean="0"/>
              <a:t>eggNOG</a:t>
            </a:r>
            <a:r>
              <a:rPr lang="en-US" dirty="0" smtClean="0"/>
              <a:t> Database</a:t>
            </a:r>
          </a:p>
          <a:p>
            <a:r>
              <a:rPr lang="en-US" dirty="0" smtClean="0"/>
              <a:t>Each protein that is given a predicted function given a profile </a:t>
            </a:r>
          </a:p>
          <a:p>
            <a:pPr lvl="1"/>
            <a:r>
              <a:rPr lang="en-US" dirty="0"/>
              <a:t>Reflects probability of having that </a:t>
            </a:r>
            <a:r>
              <a:rPr lang="en-US" dirty="0" smtClean="0"/>
              <a:t>function</a:t>
            </a:r>
          </a:p>
          <a:p>
            <a:r>
              <a:rPr lang="en-US" dirty="0" smtClean="0"/>
              <a:t>Augmented Network created: listing pairings of known proteins with orthologous predicted proteins from meta-</a:t>
            </a:r>
            <a:r>
              <a:rPr lang="en-US" dirty="0" err="1" smtClean="0"/>
              <a:t>interactome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image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650" y="1834656"/>
            <a:ext cx="4203700" cy="353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614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Enrichment of Accuracy as a Degree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949824"/>
            <a:ext cx="4779444" cy="4007224"/>
          </a:xfrm>
        </p:spPr>
        <p:txBody>
          <a:bodyPr/>
          <a:lstStyle/>
          <a:p>
            <a:r>
              <a:rPr lang="en-US" dirty="0" smtClean="0"/>
              <a:t>Addition of bacterial meta-</a:t>
            </a:r>
            <a:r>
              <a:rPr lang="en-US" dirty="0" err="1" smtClean="0"/>
              <a:t>interactome</a:t>
            </a:r>
            <a:r>
              <a:rPr lang="en-US" dirty="0" smtClean="0"/>
              <a:t> shown to increase the prediction accuracy of </a:t>
            </a:r>
            <a:r>
              <a:rPr lang="en-US" i="1" dirty="0" smtClean="0"/>
              <a:t>S. </a:t>
            </a:r>
            <a:r>
              <a:rPr lang="en-US" i="1" dirty="0" err="1" smtClean="0"/>
              <a:t>pneumoniae</a:t>
            </a:r>
            <a:r>
              <a:rPr lang="en-US" i="1" dirty="0" smtClean="0"/>
              <a:t> </a:t>
            </a:r>
            <a:r>
              <a:rPr lang="en-US" dirty="0" smtClean="0"/>
              <a:t>proteins with low degrees (low PPIs)</a:t>
            </a:r>
          </a:p>
          <a:p>
            <a:r>
              <a:rPr lang="en-US" dirty="0" smtClean="0"/>
              <a:t>Simpson s-index calculated</a:t>
            </a:r>
          </a:p>
          <a:p>
            <a:pPr lvl="1"/>
            <a:r>
              <a:rPr lang="en-US" dirty="0" smtClean="0"/>
              <a:t>The closer to 1, the more </a:t>
            </a:r>
          </a:p>
          <a:p>
            <a:pPr marL="349250" lvl="1" indent="0">
              <a:buNone/>
            </a:pPr>
            <a:r>
              <a:rPr lang="en-US" dirty="0" smtClean="0"/>
              <a:t>       accurate a function is </a:t>
            </a:r>
            <a:endParaRPr lang="en-US" dirty="0"/>
          </a:p>
        </p:txBody>
      </p:sp>
      <p:pic>
        <p:nvPicPr>
          <p:cNvPr id="4" name="Picture 3" descr="image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907" y="1759706"/>
            <a:ext cx="3182396" cy="2476243"/>
          </a:xfrm>
          <a:prstGeom prst="rect">
            <a:avLst/>
          </a:prstGeom>
        </p:spPr>
      </p:pic>
      <p:pic>
        <p:nvPicPr>
          <p:cNvPr id="5" name="Picture 4" descr="image1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908" y="3939677"/>
            <a:ext cx="3182396" cy="2580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909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Study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Ultimately the experiment was able to compile a quality </a:t>
            </a:r>
            <a:r>
              <a:rPr lang="en-US" dirty="0" err="1"/>
              <a:t>interactome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By obtaining </a:t>
            </a:r>
            <a:r>
              <a:rPr lang="en-US" dirty="0"/>
              <a:t>data sets of evolutionarily conserved bacteria that share commons ancestors with this </a:t>
            </a:r>
            <a:r>
              <a:rPr lang="en-US" dirty="0" smtClean="0"/>
              <a:t>strain</a:t>
            </a:r>
            <a:endParaRPr lang="en-US" dirty="0"/>
          </a:p>
          <a:p>
            <a:r>
              <a:rPr lang="en-US" dirty="0" smtClean="0"/>
              <a:t>Proteins in S. </a:t>
            </a:r>
            <a:r>
              <a:rPr lang="en-US" dirty="0" err="1" smtClean="0"/>
              <a:t>pneumoniae</a:t>
            </a:r>
            <a:r>
              <a:rPr lang="en-US" dirty="0" smtClean="0"/>
              <a:t> can be used to determine unknown functions in other strains as well </a:t>
            </a:r>
          </a:p>
          <a:p>
            <a:pPr lvl="1"/>
            <a:r>
              <a:rPr lang="en-US" dirty="0" smtClean="0"/>
              <a:t>Uphold definition of including orthologous proteins </a:t>
            </a:r>
          </a:p>
          <a:p>
            <a:r>
              <a:rPr lang="en-US" dirty="0" smtClean="0"/>
              <a:t>In </a:t>
            </a:r>
            <a:r>
              <a:rPr lang="en-US" dirty="0"/>
              <a:t>total, the meta-</a:t>
            </a:r>
            <a:r>
              <a:rPr lang="en-US" dirty="0" err="1"/>
              <a:t>interactome</a:t>
            </a:r>
            <a:r>
              <a:rPr lang="en-US" dirty="0"/>
              <a:t> created included a little over 2,000 PPIs with about 1300 of them being functionally predicted proteins</a:t>
            </a:r>
            <a:r>
              <a:rPr lang="en-US" dirty="0" smtClean="0"/>
              <a:t>.</a:t>
            </a:r>
          </a:p>
          <a:p>
            <a:r>
              <a:rPr lang="en-US" dirty="0"/>
              <a:t>Discovered that majority of proteins in augmented network held transcription functions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404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Hennah</a:t>
            </a:r>
            <a:r>
              <a:rPr lang="en-US" dirty="0" smtClean="0"/>
              <a:t> </a:t>
            </a:r>
            <a:r>
              <a:rPr lang="en-US" dirty="0"/>
              <a:t>W, </a:t>
            </a:r>
            <a:r>
              <a:rPr lang="en-US" dirty="0" err="1"/>
              <a:t>Porteous</a:t>
            </a:r>
            <a:r>
              <a:rPr lang="en-US" dirty="0"/>
              <a:t> D (2009). </a:t>
            </a:r>
            <a:r>
              <a:rPr lang="en-US" dirty="0" err="1"/>
              <a:t>Reif</a:t>
            </a:r>
            <a:r>
              <a:rPr lang="en-US" dirty="0"/>
              <a:t>, Andreas, ed. "The DISC1 pathway modulates expression of neurodevelopmental, </a:t>
            </a:r>
            <a:r>
              <a:rPr lang="en-US" dirty="0" err="1"/>
              <a:t>synaptogenic</a:t>
            </a:r>
            <a:r>
              <a:rPr lang="en-US" dirty="0"/>
              <a:t> and sensory perception </a:t>
            </a:r>
            <a:r>
              <a:rPr lang="en-US" dirty="0" smtClean="0"/>
              <a:t>genes”. </a:t>
            </a:r>
            <a:r>
              <a:rPr lang="en-US" dirty="0" err="1" smtClean="0"/>
              <a:t>PLoS</a:t>
            </a:r>
            <a:r>
              <a:rPr lang="en-US" dirty="0" smtClean="0"/>
              <a:t> </a:t>
            </a:r>
            <a:r>
              <a:rPr lang="en-US" dirty="0"/>
              <a:t>ONE 4 (3) </a:t>
            </a:r>
            <a:r>
              <a:rPr lang="en-US" dirty="0" smtClean="0"/>
              <a:t>e4906.</a:t>
            </a:r>
            <a:endParaRPr lang="en-US" dirty="0"/>
          </a:p>
          <a:p>
            <a:r>
              <a:rPr lang="en-US" dirty="0" smtClean="0"/>
              <a:t>Mariano</a:t>
            </a:r>
            <a:r>
              <a:rPr lang="en-US" dirty="0"/>
              <a:t>, R., </a:t>
            </a:r>
            <a:r>
              <a:rPr lang="en-US" dirty="0" err="1"/>
              <a:t>Khuri</a:t>
            </a:r>
            <a:r>
              <a:rPr lang="en-US" dirty="0"/>
              <a:t>, S., </a:t>
            </a:r>
            <a:r>
              <a:rPr lang="en-US" dirty="0" err="1"/>
              <a:t>Uetz</a:t>
            </a:r>
            <a:r>
              <a:rPr lang="en-US" dirty="0"/>
              <a:t>, P., </a:t>
            </a:r>
            <a:r>
              <a:rPr lang="en-US" dirty="0" err="1"/>
              <a:t>Wuchty</a:t>
            </a:r>
            <a:r>
              <a:rPr lang="en-US" dirty="0"/>
              <a:t>, S. (2016). Local Action with Global Impact: Highly Similar Infection Patterns of Human Viruses and Bacteriophages. </a:t>
            </a:r>
            <a:r>
              <a:rPr lang="en-US" dirty="0" err="1" smtClean="0"/>
              <a:t>mSystems</a:t>
            </a:r>
            <a:r>
              <a:rPr lang="en-US" dirty="0" smtClean="0"/>
              <a:t> </a:t>
            </a:r>
            <a:r>
              <a:rPr lang="en-US" dirty="0"/>
              <a:t>1(2</a:t>
            </a:r>
            <a:r>
              <a:rPr lang="en-US" dirty="0" smtClean="0"/>
              <a:t>)</a:t>
            </a:r>
            <a:r>
              <a:rPr lang="en-US" dirty="0"/>
              <a:t>.</a:t>
            </a:r>
          </a:p>
          <a:p>
            <a:r>
              <a:rPr lang="en-US" dirty="0" err="1" smtClean="0"/>
              <a:t>Serebriiskii</a:t>
            </a:r>
            <a:r>
              <a:rPr lang="en-US" dirty="0"/>
              <a:t>, </a:t>
            </a:r>
            <a:r>
              <a:rPr lang="en-US" dirty="0" err="1"/>
              <a:t>Ilya</a:t>
            </a:r>
            <a:r>
              <a:rPr lang="en-US" dirty="0"/>
              <a:t>. (2010). Yeast Two-Hybrid System for Studying Protein-Protein Interactions--Stage 1: Construction and Characterization of a Bait </a:t>
            </a:r>
            <a:r>
              <a:rPr lang="en-US" dirty="0" smtClean="0"/>
              <a:t>Protein. Cold </a:t>
            </a:r>
            <a:r>
              <a:rPr lang="en-US" dirty="0"/>
              <a:t>Harbor Springs </a:t>
            </a:r>
            <a:r>
              <a:rPr lang="en-US" dirty="0" smtClean="0"/>
              <a:t>Protocols.</a:t>
            </a:r>
          </a:p>
          <a:p>
            <a:r>
              <a:rPr lang="en-US" dirty="0" err="1"/>
              <a:t>Wuchty</a:t>
            </a:r>
            <a:r>
              <a:rPr lang="en-US" dirty="0"/>
              <a:t>, S., </a:t>
            </a:r>
            <a:r>
              <a:rPr lang="en-US" dirty="0" err="1"/>
              <a:t>Rajagopala</a:t>
            </a:r>
            <a:r>
              <a:rPr lang="en-US" dirty="0"/>
              <a:t>, S. V., </a:t>
            </a:r>
            <a:r>
              <a:rPr lang="en-US" dirty="0" err="1"/>
              <a:t>Blazie</a:t>
            </a:r>
            <a:r>
              <a:rPr lang="en-US" dirty="0"/>
              <a:t>, S. M., Parrish, J. R., </a:t>
            </a:r>
            <a:r>
              <a:rPr lang="en-US" dirty="0" err="1"/>
              <a:t>Khuri</a:t>
            </a:r>
            <a:r>
              <a:rPr lang="en-US" dirty="0"/>
              <a:t>, S., Finley, R. L., &amp; </a:t>
            </a:r>
            <a:r>
              <a:rPr lang="en-US" dirty="0" err="1"/>
              <a:t>Uetz</a:t>
            </a:r>
            <a:r>
              <a:rPr lang="en-US" dirty="0"/>
              <a:t>, P. (2017). </a:t>
            </a:r>
            <a:r>
              <a:rPr lang="en-US" dirty="0" smtClean="0"/>
              <a:t>The </a:t>
            </a:r>
            <a:r>
              <a:rPr lang="en-US" dirty="0"/>
              <a:t>Protein </a:t>
            </a:r>
            <a:r>
              <a:rPr lang="en-US" dirty="0" err="1"/>
              <a:t>Interactome</a:t>
            </a:r>
            <a:r>
              <a:rPr lang="en-US" dirty="0"/>
              <a:t> of Streptococcus </a:t>
            </a:r>
            <a:r>
              <a:rPr lang="en-US" dirty="0" err="1"/>
              <a:t>pneumoniae</a:t>
            </a:r>
            <a:r>
              <a:rPr lang="en-US" dirty="0"/>
              <a:t> and Bacterial </a:t>
            </a:r>
            <a:r>
              <a:rPr lang="en-US" dirty="0" smtClean="0"/>
              <a:t>meta</a:t>
            </a:r>
            <a:r>
              <a:rPr lang="en-US" dirty="0"/>
              <a:t>-</a:t>
            </a:r>
            <a:r>
              <a:rPr lang="en-US" dirty="0" err="1"/>
              <a:t>interactomes</a:t>
            </a:r>
            <a:r>
              <a:rPr lang="en-US" dirty="0"/>
              <a:t> Improve Function </a:t>
            </a:r>
            <a:r>
              <a:rPr lang="en-US" dirty="0" smtClean="0"/>
              <a:t>Predictions.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207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238</TotalTime>
  <Words>660</Words>
  <Application>Microsoft Macintosh PowerPoint</Application>
  <PresentationFormat>On-screen Show (4:3)</PresentationFormat>
  <Paragraphs>56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Pixel</vt:lpstr>
      <vt:lpstr>The protein interactome of Streptococcus pneumoniae and Bacterial meta-interactomes Improve Function Predictions </vt:lpstr>
      <vt:lpstr>The Significance of Experiment</vt:lpstr>
      <vt:lpstr>Detection of S. pneumoniae Interactome</vt:lpstr>
      <vt:lpstr>Yeast Two-Hybrid Protocol </vt:lpstr>
      <vt:lpstr>Orthologous Determination of Meta-interactome </vt:lpstr>
      <vt:lpstr>Functional Prediction Accuracy</vt:lpstr>
      <vt:lpstr>Enrichment of Accuracy as a Degree</vt:lpstr>
      <vt:lpstr>Impact of Study </vt:lpstr>
      <vt:lpstr>References </vt:lpstr>
    </vt:vector>
  </TitlesOfParts>
  <Company>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protein interactome of Streptococcus pneumoniae and Bacterial meta-interactomes Improve Function Predictions </dc:title>
  <dc:creator>Farhana Khan</dc:creator>
  <cp:lastModifiedBy>Farhana Khan</cp:lastModifiedBy>
  <cp:revision>23</cp:revision>
  <dcterms:created xsi:type="dcterms:W3CDTF">2018-11-29T15:06:20Z</dcterms:created>
  <dcterms:modified xsi:type="dcterms:W3CDTF">2018-11-29T19:05:06Z</dcterms:modified>
</cp:coreProperties>
</file>