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3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0047-90E4-4148-AD6B-80B1AE552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4D467-362A-4437-85A3-93876E279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95FB2-873A-4C4A-86AA-BAE9BFE9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F6123-7DCE-4A2A-B25E-69095A4F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F923D-7628-43D4-823A-E65B3974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2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B837-889B-4874-B69B-7E5F5C5E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29D9F-B1E2-4158-A690-5ADD9F97F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651A9-E6DA-4473-9E43-F611403E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F8A6-F478-4752-85FF-FD46F763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28034-AE20-4AD0-8EA8-1595B064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3C74D-4C3D-47AC-871C-1B9171689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BE075-5747-41B4-B699-47467F57A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7BC78-5E49-456E-A38E-6C6261BB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F8330-DABB-4632-996D-42B65F83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B34D1-DAA5-4C7C-AD72-86C6246B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8DA6-8248-49AA-B658-662D2AB2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670E1-40E4-4BD4-B06F-3BD225CFB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2F73F-ED99-4E89-AE38-44141D92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2E00-E20C-4E1A-8310-EEBDDB28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EF6E-9AB4-4D08-A2D5-3726B242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EE08-2620-45F0-BABE-94942EF2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79B4D-4344-4726-820C-07FD33067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A8E3A-F153-4ACD-A28D-8D2AE272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778C9-C0B4-4594-8908-B8D7EDBD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15BC2-9F72-45ED-AF7F-22077A41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A4B3-05A6-4573-89E4-6C485061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2D9C-34F3-4F34-BC88-B935F0919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E040-226E-4F5A-B0B8-9D510858B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4353E-2541-4F40-B136-51C0CAEA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36DF1-32C3-4C6A-9F0D-E16EBF82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BDA0D-8FDB-4CDA-9492-B0D4F153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4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65F1-E978-439C-BC96-C3889BBA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27E91-2862-4FA8-BDB5-DB9E6C2FB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77DAF-8C09-45F2-8EF9-30C70FF44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30F42-11F4-4906-96FC-70FE2D4F6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75DBE-A963-4C02-8995-A75C12E66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70B21-A2E2-4C84-A80B-A0D712CA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AF7BA-FC99-4B1E-9726-2F92DAB0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30983-A3F0-4247-BA43-417AF4C4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5129-2546-4F8F-A6DE-5E934F1C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4A0C6-A0C0-4388-964C-C1765397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83661-CAB6-444E-827D-B504D3CF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0BD4E-844E-4B36-83C8-CE4ECA59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9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B1EEB8-E737-4172-B2DC-E5E37846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D3D0E-3FC9-4B67-B323-B52CB617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373C6-EF6A-4DC6-90D0-14D60CAB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9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82C4-B948-4598-BB94-F08E9FAA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4906-6908-4C51-A0B2-586734A8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956C6-E964-4884-95D0-A4CB45E72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9193D-29A4-45B3-8FDC-F21A7BC9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034DA-3A57-432F-8EAC-54F31778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8C1A8-A325-435E-A701-F03DFEAC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3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DC0F-BFF8-4DF7-8722-DD552BD6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88FD1-C35C-456D-99DF-F2CDA1617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2A680-13B7-44FB-A531-9B2E06DC3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551C9-0922-4D28-B798-9BD5304C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998BF-B2EA-48DE-B14D-C6044F54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6EDBE-3F90-48FC-B7BF-B3FAE2D1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4D9A6-7A29-4F5B-9ADD-982B07AB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236ED-A340-44EE-9719-5C843B9C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6A6A6-F184-408D-A12D-252DAB5F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FAC5-9E9A-4088-B81A-151DC004160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0965-D8BE-4584-9E0E-E12E9535D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70296-F619-4A90-9AFB-7513A7F96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C9A2E-6F19-45B0-B236-ED8C1448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8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C66B-2B13-424F-8C3F-047A510F9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2763"/>
            <a:ext cx="968692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in-utero exposure to buprenorphine affects myelination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4D59D-3967-4751-A0FA-896268193C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Translation of:</a:t>
            </a:r>
          </a:p>
          <a:p>
            <a:r>
              <a:rPr lang="en-US" dirty="0" err="1"/>
              <a:t>Sanches</a:t>
            </a:r>
            <a:r>
              <a:rPr lang="en-US" dirty="0"/>
              <a:t> E, </a:t>
            </a:r>
            <a:r>
              <a:rPr lang="en-US" dirty="0" err="1"/>
              <a:t>Bigbee</a:t>
            </a:r>
            <a:r>
              <a:rPr lang="en-US" dirty="0"/>
              <a:t> J, </a:t>
            </a:r>
            <a:r>
              <a:rPr lang="en-US" dirty="0" err="1"/>
              <a:t>Fobbs</a:t>
            </a:r>
            <a:r>
              <a:rPr lang="en-US" dirty="0"/>
              <a:t> W, Robinson S, Sato-</a:t>
            </a:r>
            <a:r>
              <a:rPr lang="en-US" dirty="0" err="1"/>
              <a:t>Bigbee</a:t>
            </a:r>
            <a:r>
              <a:rPr lang="en-US" dirty="0"/>
              <a:t> C (2008). Opioid Addiction and Pregnancy: Perinatal Exposure to Buprenorphine Affect Myelination in the Developing Brain. </a:t>
            </a:r>
            <a:r>
              <a:rPr lang="en-US" u="sng" dirty="0"/>
              <a:t>Glia 56:1010-1027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64E49E-4C59-4A88-A058-BE4E00FA5A26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2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550C-B960-45AB-851F-7EFF1541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 Interactions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E5824F-BB1B-4DF8-9305-E3C4027FF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0"/>
          <a:stretch/>
        </p:blipFill>
        <p:spPr>
          <a:xfrm>
            <a:off x="1454406" y="1665985"/>
            <a:ext cx="3106196" cy="43061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BE13E-3F80-444E-A4B2-0549C822E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12" y="2105641"/>
            <a:ext cx="4236172" cy="3685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BEE68-C276-4696-88F5-ECC0D8F06EBC}"/>
              </a:ext>
            </a:extLst>
          </p:cNvPr>
          <p:cNvSpPr txBox="1"/>
          <p:nvPr/>
        </p:nvSpPr>
        <p:spPr>
          <a:xfrm>
            <a:off x="2162175" y="1690688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-MAG Levels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F0A893-1A99-439B-8312-B96FF08CEB03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3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D364-E8F2-420E-8EF7-144CB7D7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r>
              <a:rPr lang="en-US" dirty="0"/>
              <a:t>Implications: Biphasic Dose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346E-6FC9-4E22-8A03-6F885D83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In the 12 Day age group, an increase in expression was seen in the lower dosage group and a decrease in the higher dosage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DD24B-4F39-4439-A6FD-DE75E4B63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83" y="2578894"/>
            <a:ext cx="8715186" cy="23436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595060-95BE-43B9-93FB-322722671687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AB1F-D1A6-47FA-9DE3-781F6910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Implications: Importance of MAG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2C66-F9B6-4A98-95ED-AFAF02183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 mutant mice: delay in myelin formation[14]</a:t>
            </a:r>
          </a:p>
          <a:p>
            <a:r>
              <a:rPr lang="en-US" dirty="0"/>
              <a:t>MAG knockout mice: less stable axons[15]</a:t>
            </a:r>
          </a:p>
          <a:p>
            <a:r>
              <a:rPr lang="en-US" dirty="0"/>
              <a:t>Fyn deficient mice: decreased MBP content[16]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Hypothesis: Increased levels of MBP is caused by is caused by increased levels of MAG-Fyn Interaction.</a:t>
            </a:r>
          </a:p>
          <a:p>
            <a:pPr marL="0" indent="0">
              <a:buNone/>
            </a:pPr>
            <a:r>
              <a:rPr lang="en-US" dirty="0"/>
              <a:t>Hypothesis:  Increased levels of MAG-Fyn interaction is caused by increased MAG glycosylation.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8754D-7B14-47DF-AF58-A4F2A938C185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3AFC-6939-4DE8-B578-B077E103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B8AA9-D248-4B5B-9564-032025D6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8000" cy="46672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700" dirty="0"/>
              <a:t>1. Center for Disease Control and Prevention. (2017, February 09). Opioid Data Analysis and </a:t>
            </a:r>
            <a:r>
              <a:rPr lang="en-US" sz="3700" dirty="0" err="1"/>
              <a:t>Resouces</a:t>
            </a:r>
            <a:r>
              <a:rPr lang="en-US" sz="3700" dirty="0"/>
              <a:t>. Retrieved from https://www.cdc.gov/drugoverdose/data/analysis.html </a:t>
            </a:r>
          </a:p>
          <a:p>
            <a:pPr marL="0" indent="0">
              <a:buNone/>
            </a:pPr>
            <a:r>
              <a:rPr lang="en-US" sz="3700" dirty="0"/>
              <a:t>2. Morell P, Quarles RH. The Myelin Sheath. In: Siegel GJ, </a:t>
            </a:r>
            <a:r>
              <a:rPr lang="en-US" sz="3700" dirty="0" err="1"/>
              <a:t>Agranoff</a:t>
            </a:r>
            <a:r>
              <a:rPr lang="en-US" sz="3700" dirty="0"/>
              <a:t> BW, Albers RW, et al., editors. Basic Neurochemistry: Molecular, Cellular and Medical Aspects. 6th edition. Philadelphia: Lippincott-Raven; 1999. Available from: https://www.ncbi.nlm.nih.gov/books/NBK27954/ </a:t>
            </a:r>
          </a:p>
          <a:p>
            <a:pPr marL="0" indent="0">
              <a:buNone/>
            </a:pPr>
            <a:r>
              <a:rPr lang="en-US" sz="3700" dirty="0"/>
              <a:t>3. Swanson, J. W. (2017, June 30). Demyelinating disease: What can you do about it? Retrieved from https://www.mayoclinic.org/diseases-conditions/multiple-sclerosis/expert-answers/demyelinating-disease/faq-20058521 </a:t>
            </a:r>
          </a:p>
          <a:p>
            <a:pPr marL="0" indent="0">
              <a:buNone/>
            </a:pPr>
            <a:r>
              <a:rPr lang="en-US" sz="3700" dirty="0"/>
              <a:t>4. Morell P, Quarles RH. Developmental Biology of Myelin. In: Siegel GJ, </a:t>
            </a:r>
            <a:r>
              <a:rPr lang="en-US" sz="3700" dirty="0" err="1"/>
              <a:t>Agranoff</a:t>
            </a:r>
            <a:r>
              <a:rPr lang="en-US" sz="3700" dirty="0"/>
              <a:t> BW, Albers RW, et al., editors. Basic Neurochemistry: Molecular, Cellular and Medical Aspects. 6th edition. Philadelphia: Lippincott-Raven; 1999. Available from: https://www.ncbi.nlm.nih.gov/books/NBK28151/ </a:t>
            </a:r>
          </a:p>
          <a:p>
            <a:pPr marL="0" indent="0">
              <a:buNone/>
            </a:pPr>
            <a:r>
              <a:rPr lang="en-US" sz="3700" dirty="0"/>
              <a:t>5. </a:t>
            </a:r>
            <a:r>
              <a:rPr lang="en-US" sz="3700" dirty="0" err="1"/>
              <a:t>Laule</a:t>
            </a:r>
            <a:r>
              <a:rPr lang="en-US" sz="3700" dirty="0"/>
              <a:t>, C., Vavasour, I.M., </a:t>
            </a:r>
            <a:r>
              <a:rPr lang="en-US" sz="3700" dirty="0" err="1"/>
              <a:t>Kolind</a:t>
            </a:r>
            <a:r>
              <a:rPr lang="en-US" sz="3700" dirty="0"/>
              <a:t>, S.H. et al. Neurotherapeutics (2007) 4: 460. https://doi.org/10.1016/j.nurt.2007.05.004 </a:t>
            </a:r>
          </a:p>
          <a:p>
            <a:pPr marL="0" indent="0">
              <a:buNone/>
            </a:pPr>
            <a:r>
              <a:rPr lang="en-US" sz="3700" dirty="0"/>
              <a:t>6. NIDA. (2018, June 8). Medications to Treat Opioid Use Disorder. Retrieved from https://www.drugabuse.gov/publications/research-reports/medications-to-treat-opioid-use-disorder on 2018, November 17 </a:t>
            </a:r>
          </a:p>
          <a:p>
            <a:pPr marL="0" indent="0">
              <a:buNone/>
            </a:pPr>
            <a:r>
              <a:rPr lang="en-US" sz="3700" dirty="0"/>
              <a:t>7. Knapp, P. E., </a:t>
            </a:r>
            <a:r>
              <a:rPr lang="en-US" sz="3700" dirty="0" err="1"/>
              <a:t>Maderspach</a:t>
            </a:r>
            <a:r>
              <a:rPr lang="en-US" sz="3700" dirty="0"/>
              <a:t>, K. and Hauser, K. F. (1998), Endogenous opioid system in developing normal and </a:t>
            </a:r>
            <a:r>
              <a:rPr lang="en-US" sz="3700" dirty="0" err="1"/>
              <a:t>jimpy</a:t>
            </a:r>
            <a:r>
              <a:rPr lang="en-US" sz="3700" dirty="0"/>
              <a:t> oligodendrocytes: Î¼ and Îº opioid receptors mediate differential mitogenic and growth responses. Glia, 22: 189-201. doi:10.1002/(SICI)1098-1136(199802)22:2&lt;189::AID-GLIA10&gt;3.0.CO;2-U </a:t>
            </a:r>
          </a:p>
          <a:p>
            <a:pPr marL="0" indent="0">
              <a:buNone/>
            </a:pPr>
            <a:r>
              <a:rPr lang="en-US" sz="3700" dirty="0"/>
              <a:t>8. </a:t>
            </a:r>
            <a:r>
              <a:rPr lang="en-US" sz="3700" dirty="0" err="1"/>
              <a:t>Eschenroeder</a:t>
            </a:r>
            <a:r>
              <a:rPr lang="en-US" sz="3700" dirty="0"/>
              <a:t>, A. C., </a:t>
            </a:r>
            <a:r>
              <a:rPr lang="en-US" sz="3700" dirty="0" err="1"/>
              <a:t>Vestalâ</a:t>
            </a:r>
            <a:r>
              <a:rPr lang="en-US" sz="3700" dirty="0"/>
              <a:t>€Laborde, A. A., Sanchez, E. S., Robinson, S. E. and </a:t>
            </a:r>
            <a:r>
              <a:rPr lang="en-US" sz="3700" dirty="0" err="1"/>
              <a:t>Satoâ</a:t>
            </a:r>
            <a:r>
              <a:rPr lang="en-US" sz="3700" dirty="0"/>
              <a:t>€</a:t>
            </a:r>
            <a:r>
              <a:rPr lang="en-US" sz="3700" dirty="0" err="1"/>
              <a:t>Bigbee</a:t>
            </a:r>
            <a:r>
              <a:rPr lang="en-US" sz="3700" dirty="0"/>
              <a:t>, C. (2012), Oligodendrocyte responses to buprenorphine uncover novel and opposing roles of Î¼â€</a:t>
            </a:r>
            <a:r>
              <a:rPr lang="en-US" sz="3700" dirty="0" err="1"/>
              <a:t>opioidâ</a:t>
            </a:r>
            <a:r>
              <a:rPr lang="en-US" sz="3700" dirty="0"/>
              <a:t>€ and </a:t>
            </a:r>
            <a:r>
              <a:rPr lang="en-US" sz="3700" dirty="0" err="1"/>
              <a:t>nociceptin</a:t>
            </a:r>
            <a:r>
              <a:rPr lang="en-US" sz="3700" dirty="0"/>
              <a:t>/</a:t>
            </a:r>
            <a:r>
              <a:rPr lang="en-US" sz="3700" dirty="0" err="1"/>
              <a:t>orphanin</a:t>
            </a:r>
            <a:r>
              <a:rPr lang="en-US" sz="3700" dirty="0"/>
              <a:t> FQ receptors in cell development: Implications for drug addiction treatment during pregnancy. Glia, 60: 125-136. doi:10.1002/glia.21253 </a:t>
            </a:r>
          </a:p>
          <a:p>
            <a:pPr marL="0" indent="0">
              <a:buNone/>
            </a:pPr>
            <a:r>
              <a:rPr lang="en-US" sz="3700" dirty="0"/>
              <a:t>9. Bartsch, U. , Kirchhoff, F. and </a:t>
            </a:r>
            <a:r>
              <a:rPr lang="en-US" sz="3700" dirty="0" err="1"/>
              <a:t>Schachner</a:t>
            </a:r>
            <a:r>
              <a:rPr lang="en-US" sz="3700" dirty="0"/>
              <a:t>, M. (1989), </a:t>
            </a:r>
            <a:r>
              <a:rPr lang="en-US" sz="3700" dirty="0" err="1"/>
              <a:t>Immunohistological</a:t>
            </a:r>
            <a:r>
              <a:rPr lang="en-US" sz="3700" dirty="0"/>
              <a:t> localization of the adhesion molecules L1, </a:t>
            </a:r>
            <a:r>
              <a:rPr lang="en-US" sz="3700" dirty="0" err="1"/>
              <a:t>Nâ</a:t>
            </a:r>
            <a:r>
              <a:rPr lang="en-US" sz="3700" dirty="0"/>
              <a:t>€CAM, and MAG in the developing and adult optic nerve of mice. J. Comp. Neurol., 284: 451-462. doi:10.1002/cne.902840310 </a:t>
            </a:r>
          </a:p>
          <a:p>
            <a:pPr marL="0" indent="0">
              <a:buNone/>
            </a:pPr>
            <a:r>
              <a:rPr lang="en-US" sz="3700" dirty="0"/>
              <a:t>10. Taylor, A. (2014, October). Myelin's Role in Motor Learning. Retrieved from https://www.the-scientist.com/daily-news/myelins-role-in-motor-learning-36579 </a:t>
            </a:r>
          </a:p>
          <a:p>
            <a:pPr marL="0" indent="0">
              <a:buNone/>
            </a:pPr>
            <a:r>
              <a:rPr lang="en-US" sz="3700" dirty="0"/>
              <a:t>11. Novus Biologicals. (2018). Western Blotting. Retrieved from https://www.novusbio.com/application/western-blotting </a:t>
            </a:r>
          </a:p>
          <a:p>
            <a:pPr marL="0" indent="0">
              <a:buNone/>
            </a:pPr>
            <a:r>
              <a:rPr lang="en-US" sz="3700" dirty="0"/>
              <a:t>12. EDVOTEK. (2018, March). Biotechnology Basics: SDS Polyacrylamide-Gel Electrophoresis. Retrieved from http://www.edvotek.com/SDS-PAGE </a:t>
            </a:r>
          </a:p>
          <a:p>
            <a:pPr marL="0" indent="0">
              <a:buNone/>
            </a:pPr>
            <a:r>
              <a:rPr lang="en-US" sz="3700" dirty="0"/>
              <a:t>13. </a:t>
            </a:r>
            <a:r>
              <a:rPr lang="en-US" sz="3700" dirty="0" err="1"/>
              <a:t>Expedeon</a:t>
            </a:r>
            <a:r>
              <a:rPr lang="en-US" sz="3700" dirty="0"/>
              <a:t>. (2018). Immunoprecipitation. Retrieved from https://www.expedeon.com/resources/applications/immunoprecipitation/ </a:t>
            </a:r>
          </a:p>
          <a:p>
            <a:pPr marL="0" indent="0">
              <a:buNone/>
            </a:pPr>
            <a:r>
              <a:rPr lang="en-US" sz="3700" dirty="0"/>
              <a:t>14. </a:t>
            </a:r>
            <a:r>
              <a:rPr lang="en-US" sz="4000" i="1" dirty="0" err="1"/>
              <a:t>Biffiger</a:t>
            </a:r>
            <a:r>
              <a:rPr lang="en-US" sz="4000" i="1" dirty="0"/>
              <a:t> </a:t>
            </a:r>
            <a:r>
              <a:rPr lang="en-US" sz="4000" i="1" dirty="0" err="1"/>
              <a:t>K,Bartsch</a:t>
            </a:r>
            <a:r>
              <a:rPr lang="en-US" sz="4000" i="1" dirty="0"/>
              <a:t> </a:t>
            </a:r>
            <a:r>
              <a:rPr lang="en-US" sz="4000" i="1" dirty="0" err="1"/>
              <a:t>S,Montag</a:t>
            </a:r>
            <a:r>
              <a:rPr lang="en-US" sz="4000" i="1" dirty="0"/>
              <a:t> </a:t>
            </a:r>
            <a:r>
              <a:rPr lang="en-US" sz="4000" i="1" dirty="0" err="1"/>
              <a:t>D,Aguzzi</a:t>
            </a:r>
            <a:r>
              <a:rPr lang="en-US" sz="4000" i="1" dirty="0"/>
              <a:t> </a:t>
            </a:r>
            <a:r>
              <a:rPr lang="en-US" sz="4000" i="1" dirty="0" err="1"/>
              <a:t>A,Schachner</a:t>
            </a:r>
            <a:r>
              <a:rPr lang="en-US" sz="4000" i="1" dirty="0"/>
              <a:t> </a:t>
            </a:r>
            <a:r>
              <a:rPr lang="en-US" sz="4000" i="1" dirty="0" err="1"/>
              <a:t>M,Bartsch</a:t>
            </a:r>
            <a:r>
              <a:rPr lang="en-US" sz="4000" i="1" dirty="0"/>
              <a:t> U. 2000. Severe hypomyelination of the murine CNS in the absence of myelin‐associated glycoprotein and </a:t>
            </a:r>
            <a:r>
              <a:rPr lang="en-US" sz="4000" i="1" dirty="0" err="1"/>
              <a:t>fyn</a:t>
            </a:r>
            <a:r>
              <a:rPr lang="en-US" sz="4000" i="1" dirty="0"/>
              <a:t> tyrosine kinase. J </a:t>
            </a:r>
            <a:r>
              <a:rPr lang="en-US" sz="4000" i="1" dirty="0" err="1"/>
              <a:t>Neurosci</a:t>
            </a:r>
            <a:r>
              <a:rPr lang="en-US" sz="4000" i="1" dirty="0"/>
              <a:t> 20: 7430–7437. </a:t>
            </a:r>
          </a:p>
          <a:p>
            <a:pPr marL="0" indent="0">
              <a:buNone/>
            </a:pPr>
            <a:r>
              <a:rPr lang="en-US" sz="4000" i="1" dirty="0"/>
              <a:t>15. </a:t>
            </a:r>
            <a:r>
              <a:rPr lang="en-US" sz="4000" i="1" dirty="0" err="1"/>
              <a:t>Fruttiger</a:t>
            </a:r>
            <a:r>
              <a:rPr lang="en-US" sz="4000" i="1" dirty="0"/>
              <a:t> </a:t>
            </a:r>
            <a:r>
              <a:rPr lang="en-US" sz="4000" i="1" dirty="0" err="1"/>
              <a:t>M,Montag</a:t>
            </a:r>
            <a:r>
              <a:rPr lang="en-US" sz="4000" i="1" dirty="0"/>
              <a:t> </a:t>
            </a:r>
            <a:r>
              <a:rPr lang="en-US" sz="4000" i="1" dirty="0" err="1"/>
              <a:t>D,Schachner</a:t>
            </a:r>
            <a:r>
              <a:rPr lang="en-US" sz="4000" i="1" dirty="0"/>
              <a:t> </a:t>
            </a:r>
            <a:r>
              <a:rPr lang="en-US" sz="4000" i="1" dirty="0" err="1"/>
              <a:t>M,Martini</a:t>
            </a:r>
            <a:r>
              <a:rPr lang="en-US" sz="4000" i="1" dirty="0"/>
              <a:t> R. 1995. Crucial role for the myelin‐associated glycoprotein in the maintenance of axon‐myelin integrity. Eur J </a:t>
            </a:r>
            <a:r>
              <a:rPr lang="en-US" sz="4000" i="1" dirty="0" err="1"/>
              <a:t>Neurosci</a:t>
            </a:r>
            <a:r>
              <a:rPr lang="en-US" sz="4000" i="1" dirty="0"/>
              <a:t> 7: 511–515. </a:t>
            </a:r>
          </a:p>
          <a:p>
            <a:pPr marL="0" indent="0">
              <a:buNone/>
            </a:pPr>
            <a:r>
              <a:rPr lang="en-US" sz="4000" i="1" dirty="0"/>
              <a:t>16. </a:t>
            </a:r>
            <a:r>
              <a:rPr lang="en-US" sz="4000" i="1" dirty="0" err="1"/>
              <a:t>Umemori</a:t>
            </a:r>
            <a:r>
              <a:rPr lang="en-US" sz="4000" i="1" dirty="0"/>
              <a:t> </a:t>
            </a:r>
            <a:r>
              <a:rPr lang="en-US" sz="4000" i="1" dirty="0" err="1"/>
              <a:t>H,Kadowaki</a:t>
            </a:r>
            <a:r>
              <a:rPr lang="en-US" sz="4000" i="1" dirty="0"/>
              <a:t> </a:t>
            </a:r>
            <a:r>
              <a:rPr lang="en-US" sz="4000" i="1" dirty="0" err="1"/>
              <a:t>Y,Hirosawa</a:t>
            </a:r>
            <a:r>
              <a:rPr lang="en-US" sz="4000" i="1" dirty="0"/>
              <a:t> </a:t>
            </a:r>
            <a:r>
              <a:rPr lang="en-US" sz="4000" i="1" dirty="0" err="1"/>
              <a:t>K,Yoshida</a:t>
            </a:r>
            <a:r>
              <a:rPr lang="en-US" sz="4000" i="1" dirty="0"/>
              <a:t> </a:t>
            </a:r>
            <a:r>
              <a:rPr lang="en-US" sz="4000" i="1" dirty="0" err="1"/>
              <a:t>Y,Hironaka</a:t>
            </a:r>
            <a:r>
              <a:rPr lang="en-US" sz="4000" i="1" dirty="0"/>
              <a:t> </a:t>
            </a:r>
            <a:r>
              <a:rPr lang="en-US" sz="4000" i="1" dirty="0" err="1"/>
              <a:t>K,Okano</a:t>
            </a:r>
            <a:r>
              <a:rPr lang="en-US" sz="4000" i="1" dirty="0"/>
              <a:t> </a:t>
            </a:r>
            <a:r>
              <a:rPr lang="en-US" sz="4000" i="1" dirty="0" err="1"/>
              <a:t>H,Yamamoto</a:t>
            </a:r>
            <a:r>
              <a:rPr lang="en-US" sz="4000" i="1" dirty="0"/>
              <a:t> T. 1999. Stimulation of myelin basic protein gene transcription by Fyn tyrosine kinase for myelination. J </a:t>
            </a:r>
            <a:r>
              <a:rPr lang="en-US" sz="4000" i="1" dirty="0" err="1"/>
              <a:t>Neurosci</a:t>
            </a:r>
            <a:r>
              <a:rPr lang="en-US" sz="4000" i="1" dirty="0"/>
              <a:t> 19: 1393–1397. </a:t>
            </a:r>
            <a:endParaRPr lang="en-US" sz="3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268A8-3509-492F-AF48-0B62148FF84B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24D9-A28F-41FC-9B23-DDB5D32C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7943-ECF0-4602-934E-58BB0246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Buprenorphine could be acting directly on Oligodendrocytes or mediated through other cell types</a:t>
            </a:r>
          </a:p>
          <a:p>
            <a:r>
              <a:rPr lang="en-US" dirty="0"/>
              <a:t>More studies needed to know the mechanism behind these affects</a:t>
            </a:r>
          </a:p>
          <a:p>
            <a:r>
              <a:rPr lang="en-US" dirty="0"/>
              <a:t>Unsure if buprenorphine acts differently than the endogenous opioid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ADEF5-F7AF-4F34-8F80-832611E82D39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879D-624E-4888-9465-F17C0F55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Biphasic Dose Response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E54ACA-9050-4896-ACA9-C7D5C3551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" y="1690688"/>
            <a:ext cx="5029922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DDAED-8969-4BB7-A9CB-193A974CE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63" y="1390650"/>
            <a:ext cx="4715637" cy="4746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0F2015-6453-4CA9-A59E-6C3FAE149BA8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5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CF89-873D-4BDB-9FC9-8AC7B03B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G-Ratio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3FF330-2FBF-4ED6-A616-C3F9F7C33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77" y="1543993"/>
            <a:ext cx="3672098" cy="392694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0E4B97-0177-498F-8923-EDDFE3983D20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BF109-4BD8-4C1C-A990-C8DD6D7FC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1173017"/>
            <a:ext cx="5029200" cy="46688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CF7862-FC3D-440C-8E52-192BC96A4E79}"/>
              </a:ext>
            </a:extLst>
          </p:cNvPr>
          <p:cNvSpPr/>
          <p:nvPr/>
        </p:nvSpPr>
        <p:spPr>
          <a:xfrm>
            <a:off x="1352550" y="54067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A: Diameter of naked axon </a:t>
            </a:r>
            <a:br>
              <a:rPr lang="en-US" dirty="0"/>
            </a:br>
            <a:r>
              <a:rPr lang="en-US" dirty="0"/>
              <a:t>B: Diameter of myelinated axon </a:t>
            </a:r>
            <a:br>
              <a:rPr lang="en-US" dirty="0"/>
            </a:br>
            <a:r>
              <a:rPr lang="en-US" dirty="0"/>
              <a:t>G Ratio= A/D </a:t>
            </a:r>
          </a:p>
        </p:txBody>
      </p:sp>
    </p:spTree>
    <p:extLst>
      <p:ext uri="{BB962C8B-B14F-4D97-AF65-F5344CB8AC3E}">
        <p14:creationId xmlns:p14="http://schemas.microsoft.com/office/powerpoint/2010/main" val="3101369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16CC-1777-44C7-A251-270E84A7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 Diameter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1C2A-0FBF-40FE-BF5E-E7A92A6A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36AA8-EE73-4AB8-BF4E-767C35D8B041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0A5BC-39D8-4355-9396-79CA9271D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" y="1629561"/>
            <a:ext cx="3977985" cy="3612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4A1037-9C9C-4567-8D8A-62916D63F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39" y="1842749"/>
            <a:ext cx="7087214" cy="2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DDAF-3431-4F71-AD09-80472E00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Coimmunoprecipitation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27019B-6E10-45F8-A8F9-CA0DB381E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47" y="2314575"/>
            <a:ext cx="6323306" cy="244354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85F006-9B59-4A70-818A-175065E8105D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5DB-20A9-4234-977B-6A82C017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Epidemic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CE2A35-4715-4F22-8F99-51DCD2CB9B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61" y="1332371"/>
            <a:ext cx="6142978" cy="405904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1922C6-42F5-4A03-972A-3135A04CD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175" y="1673224"/>
            <a:ext cx="4843786" cy="4351338"/>
          </a:xfrm>
        </p:spPr>
        <p:txBody>
          <a:bodyPr/>
          <a:lstStyle/>
          <a:p>
            <a:r>
              <a:rPr lang="en-US" dirty="0"/>
              <a:t>In 2016, opioids were involved in 42,249 overdose related deaths[1].</a:t>
            </a:r>
          </a:p>
          <a:p>
            <a:r>
              <a:rPr lang="en-US" dirty="0"/>
              <a:t>Maintenance Therapy</a:t>
            </a:r>
          </a:p>
          <a:p>
            <a:pPr lvl="1"/>
            <a:r>
              <a:rPr lang="en-US" dirty="0"/>
              <a:t>Buprenorphine</a:t>
            </a:r>
          </a:p>
          <a:p>
            <a:pPr lvl="1"/>
            <a:r>
              <a:rPr lang="en-US" dirty="0"/>
              <a:t>Pregnant women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5BAB1-124D-4DCD-8545-EAE10EA77317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CED4-C337-4F41-B1C6-2380035D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Oligodendrocyte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62684-5C81-40CB-B146-7995B44B9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5" y="2047875"/>
            <a:ext cx="6359034" cy="332708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9904B6-2E9A-41C1-AA66-9D7340F8A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33" y="2047875"/>
            <a:ext cx="4237235" cy="33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A6D6-DF32-426F-B773-ED016DFA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57A0-C0A4-4AEB-A9DC-1A8513F9D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347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Role:</a:t>
            </a:r>
          </a:p>
          <a:p>
            <a:r>
              <a:rPr lang="en-US" dirty="0"/>
              <a:t>Protects axons</a:t>
            </a:r>
          </a:p>
          <a:p>
            <a:r>
              <a:rPr lang="en-US" dirty="0"/>
              <a:t>Increases speed of electrical impulses</a:t>
            </a:r>
          </a:p>
          <a:p>
            <a:pPr marL="0" indent="0">
              <a:buNone/>
            </a:pPr>
            <a:r>
              <a:rPr lang="en-US" dirty="0"/>
              <a:t>Components:</a:t>
            </a:r>
          </a:p>
          <a:p>
            <a:r>
              <a:rPr lang="en-US" dirty="0"/>
              <a:t>MAG: Myelin-associated Glycoprotein</a:t>
            </a:r>
          </a:p>
          <a:p>
            <a:r>
              <a:rPr lang="en-US" dirty="0"/>
              <a:t>MBP: Myelin Basic Protein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42ACB5-8D24-44B8-933A-73B4B3533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1373354"/>
            <a:ext cx="6468122" cy="448307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675AC-BECC-4FCE-BC50-14EF2738C641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FAF6-B0D1-4F37-BCC9-3C907093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3E90-1357-428F-85D0-2FE9B4CD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97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500" dirty="0"/>
          </a:p>
          <a:p>
            <a:pPr marL="0" indent="0" algn="ctr">
              <a:buNone/>
            </a:pPr>
            <a:r>
              <a:rPr lang="en-US" sz="4500" dirty="0"/>
              <a:t>Does in-utero exposure to buprenorphine affect myelination in the developing brain?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7446A-EF23-46FD-8E32-EC037938ACA5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24FB-B2B1-4C25-9880-96470507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73"/>
            <a:ext cx="10515600" cy="1325563"/>
          </a:xfrm>
        </p:spPr>
        <p:txBody>
          <a:bodyPr/>
          <a:lstStyle/>
          <a:p>
            <a:r>
              <a:rPr lang="en-US" dirty="0"/>
              <a:t>Experimental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157837-1436-4F33-A21B-FEFA2B861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64" y="411689"/>
            <a:ext cx="5822211" cy="6227236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0E818D-3AC7-4D2A-A76D-61FEDFB1E277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AEB8C9-FE7A-4A02-9D64-8112AEAB5C09}"/>
              </a:ext>
            </a:extLst>
          </p:cNvPr>
          <p:cNvSpPr txBox="1">
            <a:spLocks/>
          </p:cNvSpPr>
          <p:nvPr/>
        </p:nvSpPr>
        <p:spPr>
          <a:xfrm>
            <a:off x="648347" y="169068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Measured:</a:t>
            </a:r>
          </a:p>
          <a:p>
            <a:r>
              <a:rPr lang="en-US" dirty="0"/>
              <a:t>Myelin Basic Protein</a:t>
            </a:r>
          </a:p>
          <a:p>
            <a:r>
              <a:rPr lang="en-US" dirty="0"/>
              <a:t>Myelin-associated Glycoprotein</a:t>
            </a:r>
          </a:p>
          <a:p>
            <a:pPr lvl="1"/>
            <a:r>
              <a:rPr lang="en-US" dirty="0"/>
              <a:t>Glycosylated form</a:t>
            </a:r>
          </a:p>
          <a:p>
            <a:pPr lvl="1"/>
            <a:r>
              <a:rPr lang="en-US" dirty="0"/>
              <a:t>Interaction with Fyn</a:t>
            </a:r>
          </a:p>
          <a:p>
            <a:r>
              <a:rPr lang="en-US" dirty="0"/>
              <a:t>Size, diameter, and G-Ratio of axons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6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9E92-A9DD-4D38-98D4-6569030D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Levels: Western Blot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6121DD-30E3-4BE9-A5E6-2627FF9A7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6" y="1842749"/>
            <a:ext cx="5076824" cy="360137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D9DFD5-79B3-4BBE-BA34-8ED8EE56B33C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DFBB4B3-C0D6-4B30-B667-40F44DF61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4337" r="3319" b="8674"/>
          <a:stretch/>
        </p:blipFill>
        <p:spPr>
          <a:xfrm>
            <a:off x="5967089" y="2210505"/>
            <a:ext cx="5657850" cy="28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1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E4EC-2753-434F-A344-035E9B4A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on Myelin Basic Proteins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9F4286-8320-4522-93C2-4708F88F1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73" y="1690688"/>
            <a:ext cx="9106725" cy="424181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CF623A-90BA-442C-8C9F-664888030909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EB95-E432-47CE-AC4E-ADEF9BBB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on Myelin-associated Glycoprotein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8F510A-8C22-4D0D-9871-5AF4B1C07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1969884"/>
            <a:ext cx="8239125" cy="37894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93B0A-15E0-416E-A3CB-3CA8095D4521}"/>
              </a:ext>
            </a:extLst>
          </p:cNvPr>
          <p:cNvSpPr/>
          <p:nvPr/>
        </p:nvSpPr>
        <p:spPr>
          <a:xfrm>
            <a:off x="328474" y="213064"/>
            <a:ext cx="11567604" cy="644518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1030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Office Theme</vt:lpstr>
      <vt:lpstr>How in-utero exposure to buprenorphine affects myelination</vt:lpstr>
      <vt:lpstr>Opioid Epidemic</vt:lpstr>
      <vt:lpstr>Oligodendrocyte</vt:lpstr>
      <vt:lpstr>Myelin</vt:lpstr>
      <vt:lpstr>Research Question</vt:lpstr>
      <vt:lpstr>Experimental Design</vt:lpstr>
      <vt:lpstr>Protein Levels: Western Blot</vt:lpstr>
      <vt:lpstr>Affect on Myelin Basic Proteins</vt:lpstr>
      <vt:lpstr>Affect on Myelin-associated Glycoprotein</vt:lpstr>
      <vt:lpstr>MAG Interactions</vt:lpstr>
      <vt:lpstr>Implications: Biphasic Dose Response</vt:lpstr>
      <vt:lpstr>Implications: Importance of MAG</vt:lpstr>
      <vt:lpstr>References</vt:lpstr>
      <vt:lpstr>Limitations</vt:lpstr>
      <vt:lpstr>Biphasic Dose Response 2</vt:lpstr>
      <vt:lpstr>G-Ratio</vt:lpstr>
      <vt:lpstr>Axon Diameter</vt:lpstr>
      <vt:lpstr>Coimmunoprecipitation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in-utero exposure to buprenorphine affects myelination</dc:title>
  <dc:creator>Brenna Kent</dc:creator>
  <cp:lastModifiedBy>Brenna Kent</cp:lastModifiedBy>
  <cp:revision>25</cp:revision>
  <dcterms:created xsi:type="dcterms:W3CDTF">2018-11-26T21:55:47Z</dcterms:created>
  <dcterms:modified xsi:type="dcterms:W3CDTF">2018-11-29T19:14:55Z</dcterms:modified>
</cp:coreProperties>
</file>