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3"/>
  </p:notesMasterIdLst>
  <p:sldIdLst>
    <p:sldId id="256" r:id="rId2"/>
    <p:sldId id="257" r:id="rId3"/>
    <p:sldId id="258" r:id="rId4"/>
    <p:sldId id="259" r:id="rId5"/>
    <p:sldId id="260" r:id="rId6"/>
    <p:sldId id="261" r:id="rId7"/>
    <p:sldId id="263" r:id="rId8"/>
    <p:sldId id="265" r:id="rId9"/>
    <p:sldId id="266" r:id="rId10"/>
    <p:sldId id="267"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493" autoAdjust="0"/>
  </p:normalViewPr>
  <p:slideViewPr>
    <p:cSldViewPr snapToGrid="0">
      <p:cViewPr varScale="1">
        <p:scale>
          <a:sx n="63" d="100"/>
          <a:sy n="63" d="100"/>
        </p:scale>
        <p:origin x="80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74AC91-6955-42E9-A9BB-4E8951A66C13}"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A37D6B-8D86-4D1D-9196-8F506321EED6}" type="slidenum">
              <a:rPr lang="en-US" smtClean="0"/>
              <a:t>‹#›</a:t>
            </a:fld>
            <a:endParaRPr lang="en-US"/>
          </a:p>
        </p:txBody>
      </p:sp>
    </p:spTree>
    <p:extLst>
      <p:ext uri="{BB962C8B-B14F-4D97-AF65-F5344CB8AC3E}">
        <p14:creationId xmlns:p14="http://schemas.microsoft.com/office/powerpoint/2010/main" val="3140409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caspase was cleaved, then the cell used normal apoptosis pathways. However if there aren’t two lines, MDA-7 is using different pathways.</a:t>
            </a:r>
          </a:p>
        </p:txBody>
      </p:sp>
      <p:sp>
        <p:nvSpPr>
          <p:cNvPr id="4" name="Slide Number Placeholder 3"/>
          <p:cNvSpPr>
            <a:spLocks noGrp="1"/>
          </p:cNvSpPr>
          <p:nvPr>
            <p:ph type="sldNum" sz="quarter" idx="5"/>
          </p:nvPr>
        </p:nvSpPr>
        <p:spPr/>
        <p:txBody>
          <a:bodyPr/>
          <a:lstStyle/>
          <a:p>
            <a:fld id="{02A37D6B-8D86-4D1D-9196-8F506321EED6}" type="slidenum">
              <a:rPr lang="en-US" smtClean="0"/>
              <a:t>8</a:t>
            </a:fld>
            <a:endParaRPr lang="en-US"/>
          </a:p>
        </p:txBody>
      </p:sp>
    </p:spTree>
    <p:extLst>
      <p:ext uri="{BB962C8B-B14F-4D97-AF65-F5344CB8AC3E}">
        <p14:creationId xmlns:p14="http://schemas.microsoft.com/office/powerpoint/2010/main" val="4194098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B61BEF0D-F0BB-DE4B-95CE-6DB70DBA9567}" type="datetimeFigureOut">
              <a:rPr lang="en-US" smtClean="0"/>
              <a:pPr/>
              <a:t>11/27/2018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7880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8828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B61BEF0D-F0BB-DE4B-95CE-6DB70DBA9567}" type="datetimeFigureOut">
              <a:rPr lang="en-US" smtClean="0"/>
              <a:pPr/>
              <a:t>11/27/2018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9182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3753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B61BEF0D-F0BB-DE4B-95CE-6DB70DBA9567}" type="datetimeFigureOut">
              <a:rPr lang="en-US" smtClean="0"/>
              <a:pPr/>
              <a:t>11/27/2018</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7478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B61BEF0D-F0BB-DE4B-95CE-6DB70DBA9567}" type="datetimeFigureOut">
              <a:rPr lang="en-US" smtClean="0"/>
              <a:pPr/>
              <a:t>11/27/2018</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17964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B61BEF0D-F0BB-DE4B-95CE-6DB70DBA9567}" type="datetimeFigureOut">
              <a:rPr lang="en-US" smtClean="0"/>
              <a:pPr/>
              <a:t>11/27/2018</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36784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976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B61BEF0D-F0BB-DE4B-95CE-6DB70DBA9567}" type="datetimeFigureOut">
              <a:rPr lang="en-US" smtClean="0"/>
              <a:pPr/>
              <a:t>11/27/2018</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6612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31965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B61BEF0D-F0BB-DE4B-95CE-6DB70DBA9567}" type="datetimeFigureOut">
              <a:rPr lang="en-US" smtClean="0"/>
              <a:pPr/>
              <a:t>11/27/2018</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4647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B61BEF0D-F0BB-DE4B-95CE-6DB70DBA9567}" type="datetimeFigureOut">
              <a:rPr lang="en-US" smtClean="0"/>
              <a:pPr/>
              <a:t>11/27/2018</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3484291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4B06BD-7B2B-4A56-AB6E-3ECB9B37EEC1}"/>
              </a:ext>
            </a:extLst>
          </p:cNvPr>
          <p:cNvSpPr>
            <a:spLocks noGrp="1"/>
          </p:cNvSpPr>
          <p:nvPr>
            <p:ph type="ctrTitle"/>
          </p:nvPr>
        </p:nvSpPr>
        <p:spPr>
          <a:xfrm>
            <a:off x="684211" y="685799"/>
            <a:ext cx="11589487" cy="2971801"/>
          </a:xfrm>
        </p:spPr>
        <p:txBody>
          <a:bodyPr>
            <a:normAutofit/>
          </a:bodyPr>
          <a:lstStyle/>
          <a:p>
            <a:r>
              <a:rPr lang="en-US" sz="3200" b="1" i="1" dirty="0"/>
              <a:t>mda-7/IL-24</a:t>
            </a:r>
            <a:r>
              <a:rPr lang="en-US" sz="3200" b="1" dirty="0"/>
              <a:t> Induces Cell Death in Neuroblastoma through a Novel Mechanism Involving AIF and ATM</a:t>
            </a:r>
            <a:endParaRPr lang="en-US" sz="3200" dirty="0"/>
          </a:p>
        </p:txBody>
      </p:sp>
      <p:sp>
        <p:nvSpPr>
          <p:cNvPr id="3" name="Subtitle 2">
            <a:extLst>
              <a:ext uri="{FF2B5EF4-FFF2-40B4-BE49-F238E27FC236}">
                <a16:creationId xmlns:a16="http://schemas.microsoft.com/office/drawing/2014/main" id="{82178F50-79F5-4FD8-AC4F-486C32F07586}"/>
              </a:ext>
            </a:extLst>
          </p:cNvPr>
          <p:cNvSpPr>
            <a:spLocks noGrp="1"/>
          </p:cNvSpPr>
          <p:nvPr>
            <p:ph type="subTitle" idx="1"/>
          </p:nvPr>
        </p:nvSpPr>
        <p:spPr/>
        <p:txBody>
          <a:bodyPr/>
          <a:lstStyle/>
          <a:p>
            <a:r>
              <a:rPr lang="en-US" dirty="0"/>
              <a:t>Translated by Krishna Karamsetty</a:t>
            </a:r>
          </a:p>
        </p:txBody>
      </p:sp>
    </p:spTree>
    <p:extLst>
      <p:ext uri="{BB962C8B-B14F-4D97-AF65-F5344CB8AC3E}">
        <p14:creationId xmlns:p14="http://schemas.microsoft.com/office/powerpoint/2010/main" val="733052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BBB1B-406F-4CA0-97C5-5CD77F29C7B1}"/>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0D4C9789-72D9-40F0-AA32-5C974CC0107A}"/>
              </a:ext>
            </a:extLst>
          </p:cNvPr>
          <p:cNvSpPr>
            <a:spLocks noGrp="1"/>
          </p:cNvSpPr>
          <p:nvPr>
            <p:ph idx="1"/>
          </p:nvPr>
        </p:nvSpPr>
        <p:spPr/>
        <p:txBody>
          <a:bodyPr/>
          <a:lstStyle/>
          <a:p>
            <a:r>
              <a:rPr lang="en-US" dirty="0"/>
              <a:t>Ad.5/CTV-3 is successfully infected neuroblastoma cells with the MDA-7 gene and the gene was successfully lysing the neuroblastoma cells. </a:t>
            </a:r>
          </a:p>
          <a:p>
            <a:r>
              <a:rPr lang="en-US" dirty="0"/>
              <a:t>The next part of this research is to find a way for the virus to bypass the immune system to attack the neuroblastoma cells.</a:t>
            </a:r>
          </a:p>
        </p:txBody>
      </p:sp>
    </p:spTree>
    <p:extLst>
      <p:ext uri="{BB962C8B-B14F-4D97-AF65-F5344CB8AC3E}">
        <p14:creationId xmlns:p14="http://schemas.microsoft.com/office/powerpoint/2010/main" val="1392628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1701E-C56B-4D36-A3AC-FF2F816D5E6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C9DE7B62-7417-4FDB-8742-D9EB12620662}"/>
              </a:ext>
            </a:extLst>
          </p:cNvPr>
          <p:cNvSpPr>
            <a:spLocks noGrp="1"/>
          </p:cNvSpPr>
          <p:nvPr>
            <p:ph idx="1"/>
          </p:nvPr>
        </p:nvSpPr>
        <p:spPr/>
        <p:txBody>
          <a:bodyPr/>
          <a:lstStyle/>
          <a:p>
            <a:r>
              <a:rPr lang="en-US" dirty="0" err="1"/>
              <a:t>Bhoopathi</a:t>
            </a:r>
            <a:r>
              <a:rPr lang="en-US" dirty="0"/>
              <a:t>, Praveen, et al. “Mda-7/IL-24 Induces Cell Death in Neuroblastoma through a Novel Mechanism Involving AIF and ATM.” </a:t>
            </a:r>
            <a:r>
              <a:rPr lang="en-US" i="1" dirty="0"/>
              <a:t>Cancer Research</a:t>
            </a:r>
            <a:r>
              <a:rPr lang="en-US" dirty="0"/>
              <a:t>, American Association for Cancer Research, 15 June 2016, cancerres.aacrjournals.org/content/76/12/3572.</a:t>
            </a:r>
          </a:p>
          <a:p>
            <a:r>
              <a:rPr lang="en-US" dirty="0"/>
              <a:t>“Cancer Treatments.” </a:t>
            </a:r>
            <a:r>
              <a:rPr lang="en-US" i="1" dirty="0" err="1"/>
              <a:t>CancerQuest</a:t>
            </a:r>
            <a:r>
              <a:rPr lang="en-US"/>
              <a:t>, www.cancerquest.org/patients/treatments.</a:t>
            </a:r>
          </a:p>
        </p:txBody>
      </p:sp>
    </p:spTree>
    <p:extLst>
      <p:ext uri="{BB962C8B-B14F-4D97-AF65-F5344CB8AC3E}">
        <p14:creationId xmlns:p14="http://schemas.microsoft.com/office/powerpoint/2010/main" val="656782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A1F03-408B-48E4-A7E2-001A5D30574C}"/>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1C3C2B89-F194-48DE-8003-660FE2896368}"/>
              </a:ext>
            </a:extLst>
          </p:cNvPr>
          <p:cNvSpPr>
            <a:spLocks noGrp="1"/>
          </p:cNvSpPr>
          <p:nvPr>
            <p:ph idx="1"/>
          </p:nvPr>
        </p:nvSpPr>
        <p:spPr>
          <a:xfrm>
            <a:off x="5168708" y="1322351"/>
            <a:ext cx="6281873" cy="2055147"/>
          </a:xfrm>
        </p:spPr>
        <p:txBody>
          <a:bodyPr>
            <a:normAutofit/>
          </a:bodyPr>
          <a:lstStyle/>
          <a:p>
            <a:r>
              <a:rPr lang="en-US" sz="2000" dirty="0"/>
              <a:t>Neuroblastoma affects children before 5 years. It is a CNS tumor. If detected kind off early it can be survivable.  Most of the time detected when the tumor has metastasized</a:t>
            </a:r>
          </a:p>
          <a:p>
            <a:endParaRPr lang="en-US" sz="2000" dirty="0"/>
          </a:p>
        </p:txBody>
      </p:sp>
      <p:pic>
        <p:nvPicPr>
          <p:cNvPr id="1028" name="Picture 4" descr="Image result for neuroblastoma">
            <a:extLst>
              <a:ext uri="{FF2B5EF4-FFF2-40B4-BE49-F238E27FC236}">
                <a16:creationId xmlns:a16="http://schemas.microsoft.com/office/drawing/2014/main" id="{89E02719-BA0B-45DA-BA4B-762D02516B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8969" y="3079207"/>
            <a:ext cx="6181349" cy="2456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4921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93C6E-C597-45D9-B98E-119FE2F6EDBF}"/>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81E51A94-0478-4B2A-B9FD-4329F0A44DF5}"/>
              </a:ext>
            </a:extLst>
          </p:cNvPr>
          <p:cNvSpPr>
            <a:spLocks noGrp="1"/>
          </p:cNvSpPr>
          <p:nvPr>
            <p:ph idx="1"/>
          </p:nvPr>
        </p:nvSpPr>
        <p:spPr/>
        <p:txBody>
          <a:bodyPr/>
          <a:lstStyle/>
          <a:p>
            <a:r>
              <a:rPr lang="en-US" dirty="0"/>
              <a:t>MDA-7 is a tumor suppressing gene discovered in 1995</a:t>
            </a:r>
          </a:p>
          <a:p>
            <a:r>
              <a:rPr lang="en-US" dirty="0"/>
              <a:t>As neuroblastoma is in its advance stages, it becomes resistant to normal forms of cancer therapy.</a:t>
            </a:r>
          </a:p>
          <a:p>
            <a:r>
              <a:rPr lang="en-US" dirty="0"/>
              <a:t> The scientists in this article are trying to find a way to combat this stage IV neuroblastoma.</a:t>
            </a:r>
          </a:p>
        </p:txBody>
      </p:sp>
    </p:spTree>
    <p:extLst>
      <p:ext uri="{BB962C8B-B14F-4D97-AF65-F5344CB8AC3E}">
        <p14:creationId xmlns:p14="http://schemas.microsoft.com/office/powerpoint/2010/main" val="3237163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39008-0F4A-485D-871F-FF39D0ED6414}"/>
              </a:ext>
            </a:extLst>
          </p:cNvPr>
          <p:cNvSpPr>
            <a:spLocks noGrp="1"/>
          </p:cNvSpPr>
          <p:nvPr>
            <p:ph type="title"/>
          </p:nvPr>
        </p:nvSpPr>
        <p:spPr/>
        <p:txBody>
          <a:bodyPr/>
          <a:lstStyle/>
          <a:p>
            <a:r>
              <a:rPr lang="en-US" dirty="0"/>
              <a:t>Viral Vector</a:t>
            </a:r>
          </a:p>
        </p:txBody>
      </p:sp>
      <p:sp>
        <p:nvSpPr>
          <p:cNvPr id="3" name="Content Placeholder 2">
            <a:extLst>
              <a:ext uri="{FF2B5EF4-FFF2-40B4-BE49-F238E27FC236}">
                <a16:creationId xmlns:a16="http://schemas.microsoft.com/office/drawing/2014/main" id="{DC5AEC09-A47E-4C0C-95BF-DFB2A1EA861D}"/>
              </a:ext>
            </a:extLst>
          </p:cNvPr>
          <p:cNvSpPr>
            <a:spLocks noGrp="1"/>
          </p:cNvSpPr>
          <p:nvPr>
            <p:ph idx="1"/>
          </p:nvPr>
        </p:nvSpPr>
        <p:spPr>
          <a:xfrm>
            <a:off x="5118447" y="803186"/>
            <a:ext cx="6281873" cy="2986389"/>
          </a:xfrm>
        </p:spPr>
        <p:txBody>
          <a:bodyPr/>
          <a:lstStyle/>
          <a:p>
            <a:r>
              <a:rPr lang="en-US" dirty="0"/>
              <a:t>A virus (Ad.5/3-CTV) was genetically modified to specifically attack neuroblastoma cancer cells and inject them with the MDA-7 gene which causes the cell to start synthesizing the necessary proteins to cause apoptosis.</a:t>
            </a:r>
          </a:p>
        </p:txBody>
      </p:sp>
      <p:pic>
        <p:nvPicPr>
          <p:cNvPr id="1026" name="Picture 2" descr="http://www.people.vcu.edu/~kkaramsetty/Bhoopathi-2016/viralvectors.png">
            <a:extLst>
              <a:ext uri="{FF2B5EF4-FFF2-40B4-BE49-F238E27FC236}">
                <a16:creationId xmlns:a16="http://schemas.microsoft.com/office/drawing/2014/main" id="{C69E28F1-97DA-46BD-A4B0-4171F3B161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3077" y="3234742"/>
            <a:ext cx="4286250" cy="3143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2380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4FABF-5597-48E8-9D3C-1915F5710C2B}"/>
              </a:ext>
            </a:extLst>
          </p:cNvPr>
          <p:cNvSpPr>
            <a:spLocks noGrp="1"/>
          </p:cNvSpPr>
          <p:nvPr>
            <p:ph type="title"/>
          </p:nvPr>
        </p:nvSpPr>
        <p:spPr/>
        <p:txBody>
          <a:bodyPr/>
          <a:lstStyle/>
          <a:p>
            <a:r>
              <a:rPr lang="en-US" dirty="0"/>
              <a:t>Specific Question</a:t>
            </a:r>
          </a:p>
        </p:txBody>
      </p:sp>
      <p:sp>
        <p:nvSpPr>
          <p:cNvPr id="3" name="Content Placeholder 2">
            <a:extLst>
              <a:ext uri="{FF2B5EF4-FFF2-40B4-BE49-F238E27FC236}">
                <a16:creationId xmlns:a16="http://schemas.microsoft.com/office/drawing/2014/main" id="{084B4FE2-193A-43BD-9A95-04852FD06A8E}"/>
              </a:ext>
            </a:extLst>
          </p:cNvPr>
          <p:cNvSpPr>
            <a:spLocks noGrp="1"/>
          </p:cNvSpPr>
          <p:nvPr>
            <p:ph idx="1"/>
          </p:nvPr>
        </p:nvSpPr>
        <p:spPr>
          <a:xfrm>
            <a:off x="5118447" y="803186"/>
            <a:ext cx="6281873" cy="3316327"/>
          </a:xfrm>
        </p:spPr>
        <p:txBody>
          <a:bodyPr/>
          <a:lstStyle/>
          <a:p>
            <a:r>
              <a:rPr lang="en-US" dirty="0"/>
              <a:t>Since neuroblastoma is a cancer that normally targets children younger than five years of age, normal cancer treatments are way too harsh for them. How can we create a less harsh form of treatment that does the job better than other cancer treatments.</a:t>
            </a:r>
          </a:p>
        </p:txBody>
      </p:sp>
      <p:pic>
        <p:nvPicPr>
          <p:cNvPr id="1026" name="Picture 2" descr="Image result for normal cancer treatments">
            <a:extLst>
              <a:ext uri="{FF2B5EF4-FFF2-40B4-BE49-F238E27FC236}">
                <a16:creationId xmlns:a16="http://schemas.microsoft.com/office/drawing/2014/main" id="{E84272C7-C4A1-485A-B2D3-0850BC1C7DB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89057" y="3429000"/>
            <a:ext cx="4740651" cy="31584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2101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9693B-C360-41BA-ACF8-8D7A5490798D}"/>
              </a:ext>
            </a:extLst>
          </p:cNvPr>
          <p:cNvSpPr>
            <a:spLocks noGrp="1"/>
          </p:cNvSpPr>
          <p:nvPr>
            <p:ph type="title"/>
          </p:nvPr>
        </p:nvSpPr>
        <p:spPr/>
        <p:txBody>
          <a:bodyPr/>
          <a:lstStyle/>
          <a:p>
            <a:r>
              <a:rPr lang="en-US" dirty="0"/>
              <a:t>How is this done?</a:t>
            </a:r>
          </a:p>
        </p:txBody>
      </p:sp>
      <p:sp>
        <p:nvSpPr>
          <p:cNvPr id="3" name="Content Placeholder 2">
            <a:extLst>
              <a:ext uri="{FF2B5EF4-FFF2-40B4-BE49-F238E27FC236}">
                <a16:creationId xmlns:a16="http://schemas.microsoft.com/office/drawing/2014/main" id="{C4641343-C1FD-43BA-A62F-F1112FC2CB35}"/>
              </a:ext>
            </a:extLst>
          </p:cNvPr>
          <p:cNvSpPr>
            <a:spLocks noGrp="1"/>
          </p:cNvSpPr>
          <p:nvPr>
            <p:ph idx="1"/>
          </p:nvPr>
        </p:nvSpPr>
        <p:spPr>
          <a:xfrm>
            <a:off x="5175008" y="804689"/>
            <a:ext cx="6281873" cy="5248622"/>
          </a:xfrm>
        </p:spPr>
        <p:txBody>
          <a:bodyPr/>
          <a:lstStyle/>
          <a:p>
            <a:r>
              <a:rPr lang="en-US" dirty="0"/>
              <a:t>Western blot, TUNEL assay and FACS analysis were the main techniques used in this experiment.</a:t>
            </a:r>
          </a:p>
          <a:p>
            <a:r>
              <a:rPr lang="en-US" dirty="0"/>
              <a:t>There were six experiments that were done.</a:t>
            </a:r>
          </a:p>
          <a:p>
            <a:pPr lvl="1"/>
            <a:r>
              <a:rPr lang="en-US" dirty="0"/>
              <a:t>2 were to show that the virus was successfully doing its job</a:t>
            </a:r>
          </a:p>
          <a:p>
            <a:pPr lvl="1"/>
            <a:r>
              <a:rPr lang="en-US" dirty="0"/>
              <a:t>2 were to show that the virus was using a different pathway than normal cancer killing</a:t>
            </a:r>
          </a:p>
          <a:p>
            <a:pPr lvl="1"/>
            <a:r>
              <a:rPr lang="en-US" dirty="0"/>
              <a:t>1 was to show that AIF was increased by upstream molecules like ATM and y-H2AX</a:t>
            </a:r>
          </a:p>
          <a:p>
            <a:pPr lvl="1"/>
            <a:r>
              <a:rPr lang="en-US" dirty="0"/>
              <a:t>The last one was to show that the treatment was effective in a live subject.</a:t>
            </a:r>
          </a:p>
        </p:txBody>
      </p:sp>
    </p:spTree>
    <p:extLst>
      <p:ext uri="{BB962C8B-B14F-4D97-AF65-F5344CB8AC3E}">
        <p14:creationId xmlns:p14="http://schemas.microsoft.com/office/powerpoint/2010/main" val="3263343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F9422-1A7E-46E2-B1FB-22DFAF7D2D26}"/>
              </a:ext>
            </a:extLst>
          </p:cNvPr>
          <p:cNvSpPr>
            <a:spLocks noGrp="1"/>
          </p:cNvSpPr>
          <p:nvPr>
            <p:ph type="title"/>
          </p:nvPr>
        </p:nvSpPr>
        <p:spPr/>
        <p:txBody>
          <a:bodyPr/>
          <a:lstStyle/>
          <a:p>
            <a:r>
              <a:rPr lang="en-US" dirty="0"/>
              <a:t>Experiment 1</a:t>
            </a:r>
          </a:p>
        </p:txBody>
      </p:sp>
      <p:sp>
        <p:nvSpPr>
          <p:cNvPr id="3" name="Content Placeholder 2">
            <a:extLst>
              <a:ext uri="{FF2B5EF4-FFF2-40B4-BE49-F238E27FC236}">
                <a16:creationId xmlns:a16="http://schemas.microsoft.com/office/drawing/2014/main" id="{AC3BC529-2940-4416-9317-233EF8229C68}"/>
              </a:ext>
            </a:extLst>
          </p:cNvPr>
          <p:cNvSpPr>
            <a:spLocks noGrp="1"/>
          </p:cNvSpPr>
          <p:nvPr>
            <p:ph idx="1"/>
          </p:nvPr>
        </p:nvSpPr>
        <p:spPr>
          <a:xfrm>
            <a:off x="5118447" y="803186"/>
            <a:ext cx="6281873" cy="2958109"/>
          </a:xfrm>
        </p:spPr>
        <p:txBody>
          <a:bodyPr/>
          <a:lstStyle/>
          <a:p>
            <a:r>
              <a:rPr lang="en-US" dirty="0"/>
              <a:t>Figure 1A shows that if the line is thicker for 3-CTV (cancer terminating virus), this means that the virus successfully injected MDA-7 into the cancer cell and cell death was occurring. Figure 1B shows that if the proliferation rate is lower, the cells aren’t growing due to the MDA-7 gene in them.</a:t>
            </a:r>
          </a:p>
        </p:txBody>
      </p:sp>
      <p:pic>
        <p:nvPicPr>
          <p:cNvPr id="2050" name="Picture 2" descr="Figure 1.">
            <a:extLst>
              <a:ext uri="{FF2B5EF4-FFF2-40B4-BE49-F238E27FC236}">
                <a16:creationId xmlns:a16="http://schemas.microsoft.com/office/drawing/2014/main" id="{6FC85280-8078-47DE-B3F3-A76C01AABB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3857554"/>
            <a:ext cx="4326638" cy="2851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9691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022AD-9AD7-4812-B7C5-C7F5D6523225}"/>
              </a:ext>
            </a:extLst>
          </p:cNvPr>
          <p:cNvSpPr>
            <a:spLocks noGrp="1"/>
          </p:cNvSpPr>
          <p:nvPr>
            <p:ph type="title"/>
          </p:nvPr>
        </p:nvSpPr>
        <p:spPr/>
        <p:txBody>
          <a:bodyPr/>
          <a:lstStyle/>
          <a:p>
            <a:r>
              <a:rPr lang="en-US" dirty="0"/>
              <a:t>Experiment 3</a:t>
            </a:r>
          </a:p>
        </p:txBody>
      </p:sp>
      <p:graphicFrame>
        <p:nvGraphicFramePr>
          <p:cNvPr id="4" name="Content Placeholder 3">
            <a:extLst>
              <a:ext uri="{FF2B5EF4-FFF2-40B4-BE49-F238E27FC236}">
                <a16:creationId xmlns:a16="http://schemas.microsoft.com/office/drawing/2014/main" id="{3680A20B-4D60-4A29-82DC-7FAD1BD63942}"/>
              </a:ext>
            </a:extLst>
          </p:cNvPr>
          <p:cNvGraphicFramePr>
            <a:graphicFrameLocks noGrp="1"/>
          </p:cNvGraphicFramePr>
          <p:nvPr>
            <p:ph idx="1"/>
            <p:extLst>
              <p:ext uri="{D42A27DB-BD31-4B8C-83A1-F6EECF244321}">
                <p14:modId xmlns:p14="http://schemas.microsoft.com/office/powerpoint/2010/main" val="451621196"/>
              </p:ext>
            </p:extLst>
          </p:nvPr>
        </p:nvGraphicFramePr>
        <p:xfrm>
          <a:off x="5353419" y="201085"/>
          <a:ext cx="5949950" cy="3795463"/>
        </p:xfrm>
        <a:graphic>
          <a:graphicData uri="http://schemas.openxmlformats.org/drawingml/2006/table">
            <a:tbl>
              <a:tblPr/>
              <a:tblGrid>
                <a:gridCol w="5949950">
                  <a:extLst>
                    <a:ext uri="{9D8B030D-6E8A-4147-A177-3AD203B41FA5}">
                      <a16:colId xmlns:a16="http://schemas.microsoft.com/office/drawing/2014/main" val="411260458"/>
                    </a:ext>
                  </a:extLst>
                </a:gridCol>
              </a:tblGrid>
              <a:tr h="3429703">
                <a:tc>
                  <a:txBody>
                    <a:bodyPr/>
                    <a:lstStyle/>
                    <a:p>
                      <a:r>
                        <a:rPr lang="en-US" b="0" dirty="0"/>
                        <a:t>Figure 3A shows how if the normal cell death activity was there, then there would be two lines showing how the protein was cleaved. However, due to the lack of the two lines, this means that MDA-7 is using some other pathway to induce cell death.</a:t>
                      </a:r>
                    </a:p>
                    <a:p>
                      <a:r>
                        <a:rPr lang="en-US" b="0" dirty="0"/>
                        <a:t> </a:t>
                      </a:r>
                    </a:p>
                    <a:p>
                      <a:r>
                        <a:rPr lang="en-US" b="0" dirty="0"/>
                        <a:t>In Figure 3C, caspase protein is inhibited however, cell death is still going through which means that MDA-7 is using different factors than normal.</a:t>
                      </a:r>
                    </a:p>
                  </a:txBody>
                  <a:tcPr>
                    <a:lnL>
                      <a:noFill/>
                    </a:lnL>
                    <a:lnR>
                      <a:noFill/>
                    </a:lnR>
                    <a:lnT>
                      <a:noFill/>
                    </a:lnT>
                    <a:lnB>
                      <a:noFill/>
                    </a:lnB>
                  </a:tcPr>
                </a:tc>
                <a:extLst>
                  <a:ext uri="{0D108BD9-81ED-4DB2-BD59-A6C34878D82A}">
                    <a16:rowId xmlns:a16="http://schemas.microsoft.com/office/drawing/2014/main" val="3422400366"/>
                  </a:ext>
                </a:extLst>
              </a:tr>
              <a:tr h="319042">
                <a:tc>
                  <a:txBody>
                    <a:bodyPr/>
                    <a:lstStyle/>
                    <a:p>
                      <a:endParaRPr lang="en-US" dirty="0">
                        <a:effectLst/>
                      </a:endParaRPr>
                    </a:p>
                  </a:txBody>
                  <a:tcPr marR="158750">
                    <a:lnL>
                      <a:noFill/>
                    </a:lnL>
                    <a:lnR>
                      <a:noFill/>
                    </a:lnR>
                    <a:lnT>
                      <a:noFill/>
                    </a:lnT>
                    <a:lnB>
                      <a:noFill/>
                    </a:lnB>
                  </a:tcPr>
                </a:tc>
                <a:extLst>
                  <a:ext uri="{0D108BD9-81ED-4DB2-BD59-A6C34878D82A}">
                    <a16:rowId xmlns:a16="http://schemas.microsoft.com/office/drawing/2014/main" val="2459233592"/>
                  </a:ext>
                </a:extLst>
              </a:tr>
            </a:tbl>
          </a:graphicData>
        </a:graphic>
      </p:graphicFrame>
      <p:pic>
        <p:nvPicPr>
          <p:cNvPr id="4098" name="Picture 2" descr="http://www.people.vcu.edu/~kkaramsetty/Bhoopathi-2016/F3.large.jpg">
            <a:extLst>
              <a:ext uri="{FF2B5EF4-FFF2-40B4-BE49-F238E27FC236}">
                <a16:creationId xmlns:a16="http://schemas.microsoft.com/office/drawing/2014/main" id="{486CB999-B99D-46D8-B32F-0265AA7B704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01179" y="3265768"/>
            <a:ext cx="4287396" cy="3592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0848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8B874-70A9-41A2-8D0C-62FE62AF4D43}"/>
              </a:ext>
            </a:extLst>
          </p:cNvPr>
          <p:cNvSpPr>
            <a:spLocks noGrp="1"/>
          </p:cNvSpPr>
          <p:nvPr>
            <p:ph type="title"/>
          </p:nvPr>
        </p:nvSpPr>
        <p:spPr/>
        <p:txBody>
          <a:bodyPr/>
          <a:lstStyle/>
          <a:p>
            <a:r>
              <a:rPr lang="en-US" dirty="0"/>
              <a:t>Experiment 6</a:t>
            </a:r>
          </a:p>
        </p:txBody>
      </p:sp>
      <p:pic>
        <p:nvPicPr>
          <p:cNvPr id="5122" name="Picture 2" descr="http://www.people.vcu.edu/~kkaramsetty/Bhoopathi-2016/F6.large.jpg">
            <a:extLst>
              <a:ext uri="{FF2B5EF4-FFF2-40B4-BE49-F238E27FC236}">
                <a16:creationId xmlns:a16="http://schemas.microsoft.com/office/drawing/2014/main" id="{274C0336-06E8-480F-900D-70D9A71C06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7280" y="3486774"/>
            <a:ext cx="4789170" cy="3371226"/>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a:extLst>
              <a:ext uri="{FF2B5EF4-FFF2-40B4-BE49-F238E27FC236}">
                <a16:creationId xmlns:a16="http://schemas.microsoft.com/office/drawing/2014/main" id="{5E1ADF8E-3D33-45FB-B64F-37E96CCA3F14}"/>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Content Placeholder 6">
            <a:extLst>
              <a:ext uri="{FF2B5EF4-FFF2-40B4-BE49-F238E27FC236}">
                <a16:creationId xmlns:a16="http://schemas.microsoft.com/office/drawing/2014/main" id="{9DB79470-67CF-403D-AB84-8BDF34D956CC}"/>
              </a:ext>
            </a:extLst>
          </p:cNvPr>
          <p:cNvSpPr>
            <a:spLocks noGrp="1"/>
          </p:cNvSpPr>
          <p:nvPr>
            <p:ph idx="1"/>
          </p:nvPr>
        </p:nvSpPr>
        <p:spPr>
          <a:xfrm>
            <a:off x="5118447" y="803186"/>
            <a:ext cx="6281873" cy="2683584"/>
          </a:xfrm>
        </p:spPr>
        <p:txBody>
          <a:bodyPr/>
          <a:lstStyle/>
          <a:p>
            <a:r>
              <a:rPr lang="en-US" dirty="0"/>
              <a:t>Figure 6A is showing that neuroblastoma tumor growth is reducing inside the animals. Figure 6B is showing the presence of cell death inside the tumor of the animal. Figure 6C shows that the molecules that were expressed in-vitro are also expressed in-</a:t>
            </a:r>
            <a:r>
              <a:rPr lang="en-US" dirty="0" err="1"/>
              <a:t>viro</a:t>
            </a:r>
            <a:endParaRPr lang="en-US" dirty="0"/>
          </a:p>
        </p:txBody>
      </p:sp>
    </p:spTree>
    <p:extLst>
      <p:ext uri="{BB962C8B-B14F-4D97-AF65-F5344CB8AC3E}">
        <p14:creationId xmlns:p14="http://schemas.microsoft.com/office/powerpoint/2010/main" val="2713896502"/>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TM16401371[[fn=Atlas]]</Template>
  <TotalTime>1541</TotalTime>
  <Words>553</Words>
  <Application>Microsoft Office PowerPoint</Application>
  <PresentationFormat>Widescreen</PresentationFormat>
  <Paragraphs>36</Paragraphs>
  <Slides>11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Rockwell</vt:lpstr>
      <vt:lpstr>Wingdings</vt:lpstr>
      <vt:lpstr>Atlas</vt:lpstr>
      <vt:lpstr>mda-7/IL-24 Induces Cell Death in Neuroblastoma through a Novel Mechanism Involving AIF and ATM</vt:lpstr>
      <vt:lpstr>Background</vt:lpstr>
      <vt:lpstr>Introduction</vt:lpstr>
      <vt:lpstr>Viral Vector</vt:lpstr>
      <vt:lpstr>Specific Question</vt:lpstr>
      <vt:lpstr>How is this done?</vt:lpstr>
      <vt:lpstr>Experiment 1</vt:lpstr>
      <vt:lpstr>Experiment 3</vt:lpstr>
      <vt:lpstr>Experiment 6</vt:lpstr>
      <vt:lpstr>Conclusions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mda-7/IL-24 Induces Cell Death in Neuroblastoma through a Novel Mechanism Involving AIF and ATM</dc:title>
  <dc:creator>Krishna</dc:creator>
  <cp:lastModifiedBy>Krishna</cp:lastModifiedBy>
  <cp:revision>14</cp:revision>
  <dcterms:created xsi:type="dcterms:W3CDTF">2018-11-27T18:19:23Z</dcterms:created>
  <dcterms:modified xsi:type="dcterms:W3CDTF">2018-11-28T21:41:40Z</dcterms:modified>
</cp:coreProperties>
</file>