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Old Standard TT"/>
      <p:regular r:id="rId32"/>
      <p:bold r:id="rId33"/>
      <p: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ldStandardTT-bold.fntdata"/><Relationship Id="rId10" Type="http://schemas.openxmlformats.org/officeDocument/2006/relationships/slide" Target="slides/slide5.xml"/><Relationship Id="rId32" Type="http://schemas.openxmlformats.org/officeDocument/2006/relationships/font" Target="fonts/OldStandardT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ldStandardT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04d0aca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604d0aca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04d0aca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04d0aca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604d0aca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604d0aca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96b5f17b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96b5f17b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6b5f17b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6b5f17b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04d0aca4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604d0aca4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make the amixcile structure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96b5f17b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96b5f17b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normal interaction of pyruvate and PFOR active site, where pyruvate forms a hydrogen bond with TPP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conformations of the NTZ-amixicile combination were virtually generated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96b5f17b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96b5f17b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conformations of the NTZ-amixicile combination were virtually generated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Specifically, different benzene linkers and tail groups were virtually assessed and scored and the orientation with the highest score was chosen as the amixicile model.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04d0aca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04d0aca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conformations of the NTZ-amixicile combination were virtually generated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Specifically, different benzene linkers and tail groups were virtually assessed and scored and the orientation with the highest score was chosen as the amixicile model.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61f63cac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61f63cac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conformations of the NTZ-amixicile combination were virtually generated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Specifically, different benzene linkers and tail groups were virtually assessed and scored and the orientation with the highest score was chosen as the amixicile model.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arenR"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04d0ac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04d0ac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604d0aca4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604d0aca4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 of a propylamine tail in amixicile allowed for more interaction with the active site of PFOR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61f63cac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61f63cac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96b5f17b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96b5f17b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 of a propylamine tail in amixicile allowed for more interaction with the active site of PFOR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604d0aca4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604d0aca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604d0aca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604d0aca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61f63cac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61f63cac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604d0aca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604d0aca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618d44e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618d44e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04d0aca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04d0aca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pyruvate being blocked by a drug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6b5f17b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6b5f17b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1f63cac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1f63cac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96b5f17b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96b5f17b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96b5f17b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96b5f17b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96b5f17b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96b5f17b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x.doi.org/10.1128/AAC.50.3.1112-1117.200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Docking Simulation: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Virtual Experiment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NTZ and Amixicile structure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71600"/>
            <a:ext cx="4260300" cy="3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NTZ structure virtually manipulated to generate many derivations (modifications) of its structure - </a:t>
            </a:r>
            <a:r>
              <a:rPr b="1" lang="en"/>
              <a:t>amixicile</a:t>
            </a:r>
            <a:r>
              <a:rPr lang="en"/>
              <a:t> was the derivation that was chosen for projected </a:t>
            </a:r>
            <a:r>
              <a:rPr lang="en"/>
              <a:t>efficiency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Main difference</a:t>
            </a:r>
            <a:r>
              <a:rPr lang="en"/>
              <a:t> = an extension of the tail in amixicile (called </a:t>
            </a:r>
            <a:r>
              <a:rPr lang="en" u="sng"/>
              <a:t>propylamine tail</a:t>
            </a:r>
            <a:r>
              <a:rPr lang="en"/>
              <a:t>)</a:t>
            </a:r>
            <a:br>
              <a:rPr lang="en"/>
            </a:b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45454"/>
            <a:ext cx="4034800" cy="189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 flipH="1">
            <a:off x="7437650" y="1706350"/>
            <a:ext cx="312600" cy="105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2"/>
          <p:cNvSpPr/>
          <p:nvPr/>
        </p:nvSpPr>
        <p:spPr>
          <a:xfrm>
            <a:off x="7195425" y="2699425"/>
            <a:ext cx="729600" cy="3921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NTZ and amixicile bind to PFOR and block pyruvate?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Experiment - What is Docking Simulation?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71600"/>
            <a:ext cx="4260300" cy="3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that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allows for the </a:t>
            </a:r>
            <a:r>
              <a:rPr lang="en" u="sng">
                <a:latin typeface="Times New Roman"/>
                <a:ea typeface="Times New Roman"/>
                <a:cs typeface="Times New Roman"/>
                <a:sym typeface="Times New Roman"/>
              </a:rPr>
              <a:t>manipulation of molecular structures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of interest virtually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Molecular operating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environment (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MOE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Deals with interaction of a </a:t>
            </a:r>
            <a:r>
              <a:rPr lang="en" sz="1800" u="sng">
                <a:latin typeface="Times New Roman"/>
                <a:ea typeface="Times New Roman"/>
                <a:cs typeface="Times New Roman"/>
                <a:sym typeface="Times New Roman"/>
              </a:rPr>
              <a:t>drug molecule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and the target molecule (that the drug binds to)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Triangle Match algorithm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10625"/>
            <a:ext cx="4260300" cy="261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Triangle Match </a:t>
            </a:r>
            <a:r>
              <a:rPr lang="en"/>
              <a:t>Algorithm - </a:t>
            </a:r>
            <a:r>
              <a:rPr b="1" lang="en"/>
              <a:t>2 subprocedures</a:t>
            </a:r>
            <a:endParaRPr b="1"/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Modifying the drug molecule of interest - </a:t>
            </a:r>
            <a:r>
              <a:rPr b="1" lang="en" sz="3000"/>
              <a:t>Merck molecular force field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Predicting the interaction of a </a:t>
            </a:r>
            <a:r>
              <a:rPr lang="en" sz="3000" u="sng"/>
              <a:t>drug molecule</a:t>
            </a:r>
            <a:r>
              <a:rPr lang="en" sz="3000"/>
              <a:t> and the </a:t>
            </a:r>
            <a:r>
              <a:rPr lang="en" sz="3000" u="sng"/>
              <a:t>target molecule</a:t>
            </a:r>
            <a:r>
              <a:rPr lang="en" sz="3000"/>
              <a:t> (to which the drug binds to) - </a:t>
            </a:r>
            <a:r>
              <a:rPr b="1" lang="en" sz="3000"/>
              <a:t>London dG scoring function</a:t>
            </a:r>
            <a:endParaRPr b="1"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Merck molecular force field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m</a:t>
            </a:r>
            <a:r>
              <a:rPr lang="en"/>
              <a:t>odify the molecular structure virtually -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implements fundamental </a:t>
            </a:r>
            <a:r>
              <a:rPr lang="en" sz="1800" u="sng">
                <a:latin typeface="Times New Roman"/>
                <a:ea typeface="Times New Roman"/>
                <a:cs typeface="Times New Roman"/>
                <a:sym typeface="Times New Roman"/>
              </a:rPr>
              <a:t>organic chemistry reactions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to allow for simulation of the modification of the drug molecule of interest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en" sz="1800" u="sng">
                <a:latin typeface="Times New Roman"/>
                <a:ea typeface="Times New Roman"/>
                <a:cs typeface="Times New Roman"/>
                <a:sym typeface="Times New Roman"/>
              </a:rPr>
              <a:t>Source code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412" y="2410725"/>
            <a:ext cx="3693175" cy="24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</a:t>
            </a:r>
            <a:r>
              <a:rPr lang="en"/>
              <a:t>Merck molecular force field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171600"/>
            <a:ext cx="4260300" cy="3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nitro group of NTZ (the </a:t>
            </a:r>
            <a:r>
              <a:rPr b="1" lang="en"/>
              <a:t>red structure</a:t>
            </a:r>
            <a:r>
              <a:rPr lang="en"/>
              <a:t> in Figure 2-B) was docked into the PFOR active 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rest of amixicile’s structure were added (head group, amide linker and benzene ring)</a:t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10201" l="54235" r="16081" t="0"/>
          <a:stretch/>
        </p:blipFill>
        <p:spPr>
          <a:xfrm>
            <a:off x="6239952" y="952462"/>
            <a:ext cx="2108042" cy="39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7003925" y="1842175"/>
            <a:ext cx="447000" cy="437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27"/>
          <p:cNvCxnSpPr>
            <a:endCxn id="173" idx="6"/>
          </p:cNvCxnSpPr>
          <p:nvPr/>
        </p:nvCxnSpPr>
        <p:spPr>
          <a:xfrm rot="10800000">
            <a:off x="7450925" y="2061025"/>
            <a:ext cx="237000" cy="22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27"/>
          <p:cNvSpPr/>
          <p:nvPr/>
        </p:nvSpPr>
        <p:spPr>
          <a:xfrm>
            <a:off x="8016225" y="2890925"/>
            <a:ext cx="1076100" cy="613200"/>
          </a:xfrm>
          <a:prstGeom prst="wedgeEllipseCallout">
            <a:avLst>
              <a:gd fmla="val -87292" name="adj1"/>
              <a:gd fmla="val 74041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Only the nitro group of NTZ!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</a:t>
            </a:r>
            <a:r>
              <a:rPr lang="en"/>
              <a:t>Merck molecular force field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28"/>
          <p:cNvGrpSpPr/>
          <p:nvPr/>
        </p:nvGrpSpPr>
        <p:grpSpPr>
          <a:xfrm>
            <a:off x="5184927" y="1058225"/>
            <a:ext cx="2842623" cy="3910175"/>
            <a:chOff x="3279927" y="1058225"/>
            <a:chExt cx="2842623" cy="3910175"/>
          </a:xfrm>
        </p:grpSpPr>
        <p:pic>
          <p:nvPicPr>
            <p:cNvPr id="182" name="Google Shape;182;p28"/>
            <p:cNvPicPr preferRelativeResize="0"/>
            <p:nvPr/>
          </p:nvPicPr>
          <p:blipFill rotWithShape="1">
            <a:blip r:embed="rId3">
              <a:alphaModFix/>
            </a:blip>
            <a:srcRect b="10201" l="54235" r="16081" t="0"/>
            <a:stretch/>
          </p:blipFill>
          <p:spPr>
            <a:xfrm>
              <a:off x="3279927" y="1058225"/>
              <a:ext cx="2108042" cy="3910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8"/>
            <p:cNvSpPr/>
            <p:nvPr/>
          </p:nvSpPr>
          <p:spPr>
            <a:xfrm>
              <a:off x="4041750" y="1866525"/>
              <a:ext cx="584400" cy="5466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4" name="Google Shape;184;p28"/>
            <p:cNvCxnSpPr/>
            <p:nvPr/>
          </p:nvCxnSpPr>
          <p:spPr>
            <a:xfrm rot="10800000">
              <a:off x="4481100" y="2386775"/>
              <a:ext cx="237000" cy="2252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5" name="Google Shape;185;p28"/>
            <p:cNvSpPr/>
            <p:nvPr/>
          </p:nvSpPr>
          <p:spPr>
            <a:xfrm>
              <a:off x="5046450" y="3216600"/>
              <a:ext cx="1076100" cy="492600"/>
            </a:xfrm>
            <a:prstGeom prst="wedgeEllipseCallout">
              <a:avLst>
                <a:gd fmla="val -87292" name="adj1"/>
                <a:gd fmla="val 74041" name="adj2"/>
              </a:avLst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Only the nitro group!</a:t>
              </a:r>
              <a:endParaRPr sz="1100"/>
            </a:p>
          </p:txBody>
        </p:sp>
      </p:grpSp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25" y="1845779"/>
            <a:ext cx="4034800" cy="189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/>
          <p:nvPr/>
        </p:nvSpPr>
        <p:spPr>
          <a:xfrm>
            <a:off x="1906025" y="2061050"/>
            <a:ext cx="793500" cy="510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1149075" y="2161375"/>
            <a:ext cx="793500" cy="750000"/>
          </a:xfrm>
          <a:prstGeom prst="noSmoking">
            <a:avLst>
              <a:gd fmla="val 18750" name="adj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3617875" y="1903375"/>
            <a:ext cx="793500" cy="750000"/>
          </a:xfrm>
          <a:prstGeom prst="noSmoking">
            <a:avLst>
              <a:gd fmla="val 18750" name="adj"/>
            </a:avLst>
          </a:prstGeom>
          <a:gradFill>
            <a:gsLst>
              <a:gs pos="0">
                <a:srgbClr val="D8D8D8"/>
              </a:gs>
              <a:gs pos="100000">
                <a:srgbClr val="97979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2845350" y="2161375"/>
            <a:ext cx="1158300" cy="1048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2540275" y="2567275"/>
            <a:ext cx="255300" cy="2370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London dG scoring function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predict the </a:t>
            </a:r>
            <a:r>
              <a:rPr lang="en"/>
              <a:t>efficiency</a:t>
            </a:r>
            <a:r>
              <a:rPr lang="en"/>
              <a:t> of the binding of two molecules: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A mathematical function, scores binding affinity between two molecules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How well does the drug molecule and the target molecule bind to each other?</a:t>
            </a:r>
            <a:r>
              <a:rPr lang="en"/>
              <a:t> 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559" y="2571750"/>
            <a:ext cx="3132883" cy="23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London dG scoring function</a:t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confirmations with the highest binding affinity were implemented again in the PFOR active site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NTZ-amixcile confirmation with the highest score was then used to further assess and modify the scaffold of amixicile</a:t>
            </a:r>
            <a:endParaRPr sz="1800"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287300"/>
            <a:ext cx="4527600" cy="2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London dG scoring function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063" y="1200200"/>
            <a:ext cx="5429875" cy="27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Oral Cavity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71600"/>
            <a:ext cx="42603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Biofilm</a:t>
            </a:r>
            <a:r>
              <a:rPr lang="en"/>
              <a:t> </a:t>
            </a:r>
            <a:r>
              <a:rPr lang="en"/>
              <a:t>= collection of microbes adhering any surface in the mouth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Harmful microbes within the biofilms can lead to harmful oral </a:t>
            </a:r>
            <a:r>
              <a:rPr lang="en"/>
              <a:t>diseases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Periodontitis - potentially lead to bone loss and tissue damage if unchecked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aerobic and anaerobic bacteria</a:t>
            </a:r>
            <a:r>
              <a:rPr lang="en"/>
              <a:t> can bepresent in biofilm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334400"/>
            <a:ext cx="4267200" cy="247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311700" y="943000"/>
            <a:ext cx="42603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space for interaction in the PFOR active site may be more abundant with amixicile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 of a </a:t>
            </a:r>
            <a:r>
              <a:rPr b="1" lang="en"/>
              <a:t>propylamine tail</a:t>
            </a:r>
            <a:r>
              <a:rPr lang="en"/>
              <a:t> in amixicile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Interaction with PFOR amino acid residues</a:t>
            </a:r>
            <a:endParaRPr sz="1800"/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775" y="114525"/>
            <a:ext cx="2504500" cy="48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NTZ and Amixicile structure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311700" y="1171600"/>
            <a:ext cx="4260300" cy="3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Main difference = an extension of the tail in amixicile (called </a:t>
            </a:r>
            <a:r>
              <a:rPr b="1" lang="en" sz="2400"/>
              <a:t>propylamine tail</a:t>
            </a:r>
            <a:r>
              <a:rPr lang="en" sz="2400"/>
              <a:t>)</a:t>
            </a:r>
            <a:endParaRPr sz="2400"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45454"/>
            <a:ext cx="4034800" cy="189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33"/>
          <p:cNvCxnSpPr/>
          <p:nvPr/>
        </p:nvCxnSpPr>
        <p:spPr>
          <a:xfrm flipH="1">
            <a:off x="7437650" y="1706350"/>
            <a:ext cx="312600" cy="105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</a:t>
            </a:r>
            <a:endParaRPr/>
          </a:p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5957750" y="846000"/>
            <a:ext cx="3082500" cy="29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CFE2F3"/>
                </a:highlight>
              </a:rPr>
              <a:t>ArgB114</a:t>
            </a:r>
            <a:r>
              <a:rPr lang="en" sz="1800"/>
              <a:t> and </a:t>
            </a:r>
            <a:r>
              <a:rPr lang="en" sz="1800">
                <a:highlight>
                  <a:srgbClr val="CFE2F3"/>
                </a:highlight>
              </a:rPr>
              <a:t>ThrB31</a:t>
            </a:r>
            <a:r>
              <a:rPr lang="en" sz="1800"/>
              <a:t> with the nitro group (blue arrow)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D9EAD3"/>
                </a:highlight>
              </a:rPr>
              <a:t>AsnB996</a:t>
            </a:r>
            <a:r>
              <a:rPr lang="en" sz="1800"/>
              <a:t> with keto group of the amide bond (green arrow)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D9D2E9"/>
                </a:highlight>
              </a:rPr>
              <a:t>AspB456</a:t>
            </a:r>
            <a:r>
              <a:rPr lang="en" sz="1800"/>
              <a:t> with amine of the </a:t>
            </a:r>
            <a:r>
              <a:rPr b="1" lang="en" sz="1800"/>
              <a:t>propylamine tail</a:t>
            </a:r>
            <a:r>
              <a:rPr lang="en" sz="1800"/>
              <a:t> (purple arrow)</a:t>
            </a:r>
            <a:endParaRPr sz="1800"/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575" y="159188"/>
            <a:ext cx="2504500" cy="48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</a:t>
            </a:r>
            <a:endParaRPr/>
          </a:p>
        </p:txBody>
      </p:sp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Mutated active site of PFOR?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rigidity?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PFOR Structure</a:t>
            </a:r>
            <a:endParaRPr/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311700" y="1171600"/>
            <a:ext cx="42603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Chain A - Dark Purple, Chain B - White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Amino acid residues: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ThrB31 - yellow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ArgB114 - orange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AsnB996 - green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AspB456 - red</a:t>
            </a:r>
            <a:endParaRPr sz="1800"/>
          </a:p>
        </p:txBody>
      </p:sp>
      <p:pic>
        <p:nvPicPr>
          <p:cNvPr id="246" name="Google Shape;2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800" y="445025"/>
            <a:ext cx="3911500" cy="40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 txBox="1"/>
          <p:nvPr/>
        </p:nvSpPr>
        <p:spPr>
          <a:xfrm>
            <a:off x="5021800" y="4391725"/>
            <a:ext cx="37095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Source: Jmol Protein Explorer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- Wet Lab/</a:t>
            </a:r>
            <a:r>
              <a:rPr lang="en"/>
              <a:t>Clinical</a:t>
            </a:r>
            <a:r>
              <a:rPr lang="en"/>
              <a:t> aspect</a:t>
            </a:r>
            <a:endParaRPr/>
          </a:p>
        </p:txBody>
      </p:sp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400" y="966050"/>
            <a:ext cx="5895201" cy="417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/>
          <p:nvPr/>
        </p:nvSpPr>
        <p:spPr>
          <a:xfrm>
            <a:off x="2444075" y="2307275"/>
            <a:ext cx="1240500" cy="2325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4120475" y="2231075"/>
            <a:ext cx="1240500" cy="2325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5415875" y="2154875"/>
            <a:ext cx="1240500" cy="2478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Dubreuil L, Houcke X, Mouton Y, Rossignol JF. 1996. In vitro evaluation of the activities of nitazoxanide and tizoxanide against anaerobes and</a:t>
            </a:r>
            <a:br>
              <a:rPr lang="en"/>
            </a:br>
            <a:r>
              <a:rPr lang="en"/>
              <a:t>aerobic organisms. Antimicrob Agents Chemother 40: 2266 –2270.</a:t>
            </a:r>
            <a:br>
              <a:rPr lang="en"/>
            </a:br>
            <a:r>
              <a:rPr lang="en"/>
              <a:t>Pankuch GA, Appelbaum PC. 2006. Activities of tizoxanide and nitazoxanide compared to those of five other thiazolides and three other agents</a:t>
            </a:r>
            <a:br>
              <a:rPr lang="en"/>
            </a:br>
            <a:r>
              <a:rPr lang="en"/>
              <a:t>against anaerobic species. Antimicrob Agents Chemother 50: 1112–1117.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http://dx.doi.org/10.1128/AAC.50.3.1112-1117.2006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https://www.frontiersin.org/articles/10.3389/fmicb.2018.00053/full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Oral Cavity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1221675" y="4553500"/>
            <a:ext cx="67563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Montana State University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275" y="1210625"/>
            <a:ext cx="5501439" cy="319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57513"/>
            <a:ext cx="4260300" cy="348571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225025" y="1074613"/>
            <a:ext cx="42603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difference - </a:t>
            </a:r>
            <a:r>
              <a:rPr b="1" lang="en"/>
              <a:t>different enzyme</a:t>
            </a:r>
            <a:r>
              <a:rPr lang="en"/>
              <a:t> in pyruvate oxidation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Pyruvate: ferredoxin oxidoreductase (PFOR) in anaerobic bacteria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Pyruvate converted to Acetyl-CoA with cofactor (helper) </a:t>
            </a:r>
            <a:r>
              <a:rPr lang="en" sz="1800" u="sng"/>
              <a:t>thiamine pyrophosphate</a:t>
            </a:r>
            <a:r>
              <a:rPr lang="en" sz="1800"/>
              <a:t> (</a:t>
            </a:r>
            <a:r>
              <a:rPr b="1" lang="en" sz="1800"/>
              <a:t>TPP</a:t>
            </a:r>
            <a:r>
              <a:rPr lang="en" sz="1800"/>
              <a:t>)</a:t>
            </a:r>
            <a:endParaRPr sz="1800"/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Anaerobic vs. Aerobic Bacteria</a:t>
            </a:r>
            <a:endParaRPr/>
          </a:p>
        </p:txBody>
      </p:sp>
      <p:cxnSp>
        <p:nvCxnSpPr>
          <p:cNvPr id="82" name="Google Shape;82;p16"/>
          <p:cNvCxnSpPr/>
          <p:nvPr/>
        </p:nvCxnSpPr>
        <p:spPr>
          <a:xfrm flipH="1">
            <a:off x="7855250" y="1902450"/>
            <a:ext cx="327300" cy="24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" name="Google Shape;83;p16"/>
          <p:cNvCxnSpPr/>
          <p:nvPr/>
        </p:nvCxnSpPr>
        <p:spPr>
          <a:xfrm flipH="1">
            <a:off x="6255050" y="1902450"/>
            <a:ext cx="327300" cy="24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028700"/>
            <a:ext cx="48196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3334576" y="2214349"/>
            <a:ext cx="2136240" cy="1041984"/>
          </a:xfrm>
          <a:prstGeom prst="cloud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904050" y="41148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Frontiers</a:t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4304475" y="1878675"/>
            <a:ext cx="994200" cy="738600"/>
          </a:xfrm>
          <a:prstGeom prst="ellipse">
            <a:avLst/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Pyruvate</a:t>
            </a:r>
            <a:endParaRPr sz="1000"/>
          </a:p>
        </p:txBody>
      </p:sp>
      <p:sp>
        <p:nvSpPr>
          <p:cNvPr id="92" name="Google Shape;92;p17"/>
          <p:cNvSpPr/>
          <p:nvPr/>
        </p:nvSpPr>
        <p:spPr>
          <a:xfrm>
            <a:off x="4696625" y="2454625"/>
            <a:ext cx="939300" cy="855900"/>
          </a:xfrm>
          <a:prstGeom prst="diamond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CoA-SH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028700"/>
            <a:ext cx="48196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3334576" y="2214349"/>
            <a:ext cx="2136240" cy="1041984"/>
          </a:xfrm>
          <a:prstGeom prst="cloud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904050" y="41148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Frontiers</a:t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4268025" y="2006325"/>
            <a:ext cx="1121700" cy="7386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Acetyl-CoA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028700"/>
            <a:ext cx="48196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3334576" y="2214349"/>
            <a:ext cx="2136240" cy="1041984"/>
          </a:xfrm>
          <a:prstGeom prst="cloud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904050" y="41148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Frontiers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17321" l="8887" r="50006" t="0"/>
          <a:stretch/>
        </p:blipFill>
        <p:spPr>
          <a:xfrm>
            <a:off x="3764475" y="2132888"/>
            <a:ext cx="1276450" cy="12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2340375" y="2079300"/>
            <a:ext cx="994200" cy="738600"/>
          </a:xfrm>
          <a:prstGeom prst="ellipse">
            <a:avLst/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Pyruvate</a:t>
            </a:r>
            <a:endParaRPr sz="1000"/>
          </a:p>
        </p:txBody>
      </p:sp>
      <p:sp>
        <p:nvSpPr>
          <p:cNvPr id="110" name="Google Shape;110;p19"/>
          <p:cNvSpPr/>
          <p:nvPr/>
        </p:nvSpPr>
        <p:spPr>
          <a:xfrm>
            <a:off x="2334425" y="3064225"/>
            <a:ext cx="939300" cy="855900"/>
          </a:xfrm>
          <a:prstGeom prst="diamond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CoA-SH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028700"/>
            <a:ext cx="48196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3334576" y="2214349"/>
            <a:ext cx="2136240" cy="1041984"/>
          </a:xfrm>
          <a:prstGeom prst="cloud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904050" y="41148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Frontiers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4">
            <a:alphaModFix/>
          </a:blip>
          <a:srcRect b="17321" l="8887" r="50006" t="0"/>
          <a:stretch/>
        </p:blipFill>
        <p:spPr>
          <a:xfrm>
            <a:off x="3764475" y="2132888"/>
            <a:ext cx="1276450" cy="12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 b="17321" l="8887" r="50006" t="0"/>
          <a:stretch/>
        </p:blipFill>
        <p:spPr>
          <a:xfrm>
            <a:off x="3764475" y="2132888"/>
            <a:ext cx="1276450" cy="12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17321" l="8887" r="50006" t="0"/>
          <a:stretch/>
        </p:blipFill>
        <p:spPr>
          <a:xfrm>
            <a:off x="2992050" y="2793288"/>
            <a:ext cx="1276450" cy="12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4">
            <a:alphaModFix/>
          </a:blip>
          <a:srcRect b="17321" l="8887" r="50006" t="0"/>
          <a:stretch/>
        </p:blipFill>
        <p:spPr>
          <a:xfrm>
            <a:off x="4798725" y="2411638"/>
            <a:ext cx="1276450" cy="12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4">
            <a:alphaModFix/>
          </a:blip>
          <a:srcRect b="17321" l="8887" r="50006" t="0"/>
          <a:stretch/>
        </p:blipFill>
        <p:spPr>
          <a:xfrm>
            <a:off x="2640425" y="2051438"/>
            <a:ext cx="1276450" cy="120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0"/>
          <p:cNvCxnSpPr>
            <a:endCxn id="122" idx="1"/>
          </p:cNvCxnSpPr>
          <p:nvPr/>
        </p:nvCxnSpPr>
        <p:spPr>
          <a:xfrm>
            <a:off x="1167425" y="1796487"/>
            <a:ext cx="1473000" cy="857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20"/>
          <p:cNvSpPr/>
          <p:nvPr/>
        </p:nvSpPr>
        <p:spPr>
          <a:xfrm>
            <a:off x="620150" y="875225"/>
            <a:ext cx="1404600" cy="857400"/>
          </a:xfrm>
          <a:prstGeom prst="wedgeRoundRectCallout">
            <a:avLst>
              <a:gd fmla="val -9747" name="adj1"/>
              <a:gd fmla="val 62777" name="adj2"/>
              <a:gd fmla="val 0" name="adj3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Accumulation = harmful side effects!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175" y="1028700"/>
            <a:ext cx="48196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904050" y="4114800"/>
            <a:ext cx="733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Frontiers</a:t>
            </a: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620150" y="875225"/>
            <a:ext cx="1404600" cy="857400"/>
          </a:xfrm>
          <a:prstGeom prst="wedgeRoundRectCallout">
            <a:avLst>
              <a:gd fmla="val -9747" name="adj1"/>
              <a:gd fmla="val 62777" name="adj2"/>
              <a:gd fmla="val 0" name="adj3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Less concentration</a:t>
            </a:r>
            <a:r>
              <a:rPr lang="en" sz="1200"/>
              <a:t> = more effective….why?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