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66" r:id="rId6"/>
    <p:sldId id="260" r:id="rId7"/>
    <p:sldId id="277" r:id="rId8"/>
    <p:sldId id="259" r:id="rId9"/>
    <p:sldId id="261" r:id="rId10"/>
    <p:sldId id="262" r:id="rId11"/>
    <p:sldId id="267" r:id="rId12"/>
    <p:sldId id="263" r:id="rId13"/>
    <p:sldId id="264" r:id="rId14"/>
    <p:sldId id="265" r:id="rId15"/>
    <p:sldId id="268" r:id="rId16"/>
    <p:sldId id="273" r:id="rId17"/>
    <p:sldId id="274" r:id="rId18"/>
    <p:sldId id="275" r:id="rId19"/>
    <p:sldId id="276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9C57-2918-4F5E-A3BC-67D794CB8F34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088E-640F-42B1-8B1D-C636CBCC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2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2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7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9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3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F4CE-EFAC-47AD-821D-EB6E60C251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479A-DD7D-4D8F-819A-3D752DA1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C70798-C7E4-486F-81C5-96CB85CEAA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7FDBE-4BB2-4887-A963-7F893F4B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904" y="1098572"/>
            <a:ext cx="995819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Determining the Neuron Type Specificity of a Potential Mechanism for Alcohol Addiction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86CD3-6B68-4DE9-A2C5-8C9718F30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Dalton Huey</a:t>
            </a:r>
          </a:p>
        </p:txBody>
      </p:sp>
    </p:spTree>
    <p:extLst>
      <p:ext uri="{BB962C8B-B14F-4D97-AF65-F5344CB8AC3E}">
        <p14:creationId xmlns:p14="http://schemas.microsoft.com/office/powerpoint/2010/main" val="245202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DD0213-F50E-4A29-B2BF-47B33098B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74ED-ABC1-4C0C-A8C4-13DDE7E0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</a:t>
            </a:r>
            <a:r>
              <a:rPr lang="en-US" dirty="0"/>
              <a:t>-Dependent Overexpression of Gsk3b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32581-3447-4C71-A378-CFDDC97F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a Double Inverted Open Reading Frame Viral Vector</a:t>
            </a:r>
          </a:p>
          <a:p>
            <a:r>
              <a:rPr lang="en-US" dirty="0"/>
              <a:t>Active </a:t>
            </a:r>
            <a:r>
              <a:rPr lang="en-US" dirty="0" err="1"/>
              <a:t>Cre</a:t>
            </a:r>
            <a:r>
              <a:rPr lang="en-US" dirty="0"/>
              <a:t>-recombinase enzyme will flip the inverted open reading frame into the correct orientation</a:t>
            </a:r>
            <a:br>
              <a:rPr lang="en-US" dirty="0"/>
            </a:br>
            <a:r>
              <a:rPr lang="en-US" dirty="0"/>
              <a:t>to allow for transcription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825D0-D0BC-49AB-BBEE-D7E8B6EF9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23" y="2835331"/>
            <a:ext cx="3534268" cy="3191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A3C61-D032-47F9-8E5B-6BFA7EF75050}"/>
              </a:ext>
            </a:extLst>
          </p:cNvPr>
          <p:cNvSpPr txBox="1"/>
          <p:nvPr/>
        </p:nvSpPr>
        <p:spPr>
          <a:xfrm>
            <a:off x="4598697" y="4826322"/>
            <a:ext cx="2140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obtained from Figure 1A from Andrew-Zwilling et al (2012)</a:t>
            </a:r>
          </a:p>
        </p:txBody>
      </p:sp>
    </p:spTree>
    <p:extLst>
      <p:ext uri="{BB962C8B-B14F-4D97-AF65-F5344CB8AC3E}">
        <p14:creationId xmlns:p14="http://schemas.microsoft.com/office/powerpoint/2010/main" val="132996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E82242-8F62-4C43-A3B0-DF9991838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C6CE8-F51C-48A1-8842-4FA790E4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by Gibson Assembly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9567AA-F3D0-4217-9F4B-C5873209C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78" y="1825625"/>
            <a:ext cx="5906044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A328E1-F805-4336-9A9C-C8494930CDBC}"/>
              </a:ext>
            </a:extLst>
          </p:cNvPr>
          <p:cNvSpPr txBox="1"/>
          <p:nvPr/>
        </p:nvSpPr>
        <p:spPr>
          <a:xfrm>
            <a:off x="9224387" y="1825625"/>
            <a:ext cx="2304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obtained from Figure 15.4 from Gibson (2011)</a:t>
            </a:r>
          </a:p>
        </p:txBody>
      </p:sp>
    </p:spTree>
    <p:extLst>
      <p:ext uri="{BB962C8B-B14F-4D97-AF65-F5344CB8AC3E}">
        <p14:creationId xmlns:p14="http://schemas.microsoft.com/office/powerpoint/2010/main" val="268660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E82242-8F62-4C43-A3B0-DF9991838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C6CE8-F51C-48A1-8842-4FA790E4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by Gibson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B39AC9-686C-4A3E-B672-EB208EE6C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85" y="1690688"/>
            <a:ext cx="8502229" cy="4351338"/>
          </a:xfrm>
        </p:spPr>
      </p:pic>
    </p:spTree>
    <p:extLst>
      <p:ext uri="{BB962C8B-B14F-4D97-AF65-F5344CB8AC3E}">
        <p14:creationId xmlns:p14="http://schemas.microsoft.com/office/powerpoint/2010/main" val="347725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58DC16-C571-4498-A0E8-B87D0A7B4B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11EA5-564A-42DA-820D-46E3424C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i="1" dirty="0" err="1"/>
              <a:t>Bdnf</a:t>
            </a:r>
            <a:r>
              <a:rPr lang="en-US" dirty="0"/>
              <a:t> Expression Levels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9E0603-CA04-4AB2-9CC0-A75483535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8621"/>
            <a:ext cx="8585258" cy="426401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B6F3EF-2EA8-45FB-B165-D5E1FCA9FE57}"/>
              </a:ext>
            </a:extLst>
          </p:cNvPr>
          <p:cNvSpPr txBox="1"/>
          <p:nvPr/>
        </p:nvSpPr>
        <p:spPr>
          <a:xfrm>
            <a:off x="838200" y="1690688"/>
            <a:ext cx="977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Real Time Quantitative Polymerase Chain Reaction (RT-qPCR)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89B1F-8B7E-4D08-AB53-6867F37DB56E}"/>
              </a:ext>
            </a:extLst>
          </p:cNvPr>
          <p:cNvSpPr txBox="1"/>
          <p:nvPr/>
        </p:nvSpPr>
        <p:spPr>
          <a:xfrm>
            <a:off x="9544543" y="2413337"/>
            <a:ext cx="2526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represents template DNA and Green represents newly synthesized DNA. Figure obtained from Thermo Fisher Scientific - PCR Basics.</a:t>
            </a:r>
          </a:p>
        </p:txBody>
      </p:sp>
    </p:spTree>
    <p:extLst>
      <p:ext uri="{BB962C8B-B14F-4D97-AF65-F5344CB8AC3E}">
        <p14:creationId xmlns:p14="http://schemas.microsoft.com/office/powerpoint/2010/main" val="282206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D66400-CD15-4146-A36C-7FFC9146D0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82339-E38D-4B59-9164-A59268AE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against Controls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D406DE-E6B9-4577-B2AE-128093506AB0}"/>
              </a:ext>
            </a:extLst>
          </p:cNvPr>
          <p:cNvSpPr/>
          <p:nvPr/>
        </p:nvSpPr>
        <p:spPr>
          <a:xfrm>
            <a:off x="2029216" y="2004163"/>
            <a:ext cx="3043825" cy="1139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Overexpress </a:t>
            </a:r>
            <a:r>
              <a:rPr lang="en-US" i="1" dirty="0"/>
              <a:t>Gsk3b</a:t>
            </a:r>
            <a:r>
              <a:rPr lang="en-US" dirty="0"/>
              <a:t> in </a:t>
            </a:r>
            <a:r>
              <a:rPr lang="en-US" dirty="0" err="1"/>
              <a:t>CamkIIa</a:t>
            </a:r>
            <a:r>
              <a:rPr lang="en-US" dirty="0"/>
              <a:t>+ neurons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D01592-2B5D-4B0F-86B8-AFC677A672A2}"/>
              </a:ext>
            </a:extLst>
          </p:cNvPr>
          <p:cNvSpPr/>
          <p:nvPr/>
        </p:nvSpPr>
        <p:spPr>
          <a:xfrm>
            <a:off x="2029216" y="3431359"/>
            <a:ext cx="3043825" cy="1139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Overexpress </a:t>
            </a:r>
            <a:r>
              <a:rPr lang="en-US" i="1" dirty="0"/>
              <a:t>Gsk3b</a:t>
            </a:r>
            <a:r>
              <a:rPr lang="en-US" dirty="0"/>
              <a:t> in </a:t>
            </a:r>
          </a:p>
          <a:p>
            <a:pPr algn="ctr"/>
            <a:r>
              <a:rPr lang="en-US" dirty="0"/>
              <a:t>all neurons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8CA65A-5918-4B27-9534-AD0825349B0B}"/>
              </a:ext>
            </a:extLst>
          </p:cNvPr>
          <p:cNvSpPr/>
          <p:nvPr/>
        </p:nvSpPr>
        <p:spPr>
          <a:xfrm>
            <a:off x="2029215" y="4858555"/>
            <a:ext cx="3043825" cy="1139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overexpression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5EA2E5-AC56-4998-A7F6-7A2F08BFADC6}"/>
              </a:ext>
            </a:extLst>
          </p:cNvPr>
          <p:cNvSpPr/>
          <p:nvPr/>
        </p:nvSpPr>
        <p:spPr>
          <a:xfrm>
            <a:off x="6691507" y="2004163"/>
            <a:ext cx="3043825" cy="1139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</a:t>
            </a:r>
            <a:r>
              <a:rPr lang="en-US" i="1" dirty="0" err="1"/>
              <a:t>Bdnf</a:t>
            </a:r>
            <a:r>
              <a:rPr lang="en-US" dirty="0"/>
              <a:t> expression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6DA689-D8A6-4530-A26F-15C6BC7C84DD}"/>
              </a:ext>
            </a:extLst>
          </p:cNvPr>
          <p:cNvSpPr/>
          <p:nvPr/>
        </p:nvSpPr>
        <p:spPr>
          <a:xfrm>
            <a:off x="6691507" y="3431359"/>
            <a:ext cx="3043825" cy="1139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</a:t>
            </a:r>
            <a:r>
              <a:rPr lang="en-US" i="1" dirty="0" err="1"/>
              <a:t>Bdnf</a:t>
            </a:r>
            <a:r>
              <a:rPr lang="en-US" dirty="0"/>
              <a:t> expression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C271E9-9AED-42E6-AFC3-B752378DACC7}"/>
              </a:ext>
            </a:extLst>
          </p:cNvPr>
          <p:cNvSpPr/>
          <p:nvPr/>
        </p:nvSpPr>
        <p:spPr>
          <a:xfrm>
            <a:off x="6691506" y="4858555"/>
            <a:ext cx="3043825" cy="1139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</a:t>
            </a:r>
            <a:r>
              <a:rPr lang="en-US" i="1" dirty="0" err="1"/>
              <a:t>Bdnf</a:t>
            </a:r>
            <a:r>
              <a:rPr lang="en-US" dirty="0"/>
              <a:t> expression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BA0AA61-02E5-4AD5-8814-DD71DF550027}"/>
              </a:ext>
            </a:extLst>
          </p:cNvPr>
          <p:cNvSpPr/>
          <p:nvPr/>
        </p:nvSpPr>
        <p:spPr>
          <a:xfrm>
            <a:off x="5381233" y="2411258"/>
            <a:ext cx="1002082" cy="325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7F2B340-95C5-4109-BA35-6D71D5547ECE}"/>
              </a:ext>
            </a:extLst>
          </p:cNvPr>
          <p:cNvSpPr/>
          <p:nvPr/>
        </p:nvSpPr>
        <p:spPr>
          <a:xfrm>
            <a:off x="5377058" y="3838454"/>
            <a:ext cx="1002082" cy="325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9B9B147-4DDA-40B4-A7E0-1A1E4940F0F5}"/>
              </a:ext>
            </a:extLst>
          </p:cNvPr>
          <p:cNvSpPr/>
          <p:nvPr/>
        </p:nvSpPr>
        <p:spPr>
          <a:xfrm>
            <a:off x="5380450" y="5265650"/>
            <a:ext cx="1002082" cy="325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E9C5-C9A9-4556-A310-B4DAA9F0F05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B47F-5D10-4E44-830F-AAD4E6FD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70C2CD-FC49-4988-9BDE-C1B5600FC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9582"/>
            <a:ext cx="6295238" cy="42095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40CB1-935B-41F0-993F-4D70ABE3B738}"/>
              </a:ext>
            </a:extLst>
          </p:cNvPr>
          <p:cNvSpPr txBox="1"/>
          <p:nvPr/>
        </p:nvSpPr>
        <p:spPr>
          <a:xfrm>
            <a:off x="3160785" y="1594148"/>
            <a:ext cx="165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Possibility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BD5E2-575C-4472-A0DB-6A6E4F52A6C8}"/>
              </a:ext>
            </a:extLst>
          </p:cNvPr>
          <p:cNvSpPr txBox="1"/>
          <p:nvPr/>
        </p:nvSpPr>
        <p:spPr>
          <a:xfrm>
            <a:off x="7414540" y="2169582"/>
            <a:ext cx="3796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Interpretation:</a:t>
            </a:r>
          </a:p>
          <a:p>
            <a:r>
              <a:rPr lang="en-US" dirty="0" err="1"/>
              <a:t>CamkIIa</a:t>
            </a:r>
            <a:r>
              <a:rPr lang="en-US" dirty="0"/>
              <a:t>+ neurons – Major Decrease in </a:t>
            </a:r>
            <a:r>
              <a:rPr lang="en-US" i="1" dirty="0" err="1"/>
              <a:t>Bdnf</a:t>
            </a:r>
            <a:r>
              <a:rPr lang="en-US" dirty="0"/>
              <a:t> expression</a:t>
            </a:r>
          </a:p>
          <a:p>
            <a:endParaRPr lang="en-US" dirty="0"/>
          </a:p>
          <a:p>
            <a:r>
              <a:rPr lang="en-US" dirty="0"/>
              <a:t>Other neurons – Slight Increase in </a:t>
            </a:r>
            <a:r>
              <a:rPr lang="en-US" i="1" dirty="0" err="1"/>
              <a:t>Bdnf</a:t>
            </a:r>
            <a:r>
              <a:rPr lang="en-US" dirty="0"/>
              <a:t> expression</a:t>
            </a:r>
          </a:p>
        </p:txBody>
      </p:sp>
    </p:spTree>
    <p:extLst>
      <p:ext uri="{BB962C8B-B14F-4D97-AF65-F5344CB8AC3E}">
        <p14:creationId xmlns:p14="http://schemas.microsoft.com/office/powerpoint/2010/main" val="244865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E9C5-C9A9-4556-A310-B4DAA9F0F05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B47F-5D10-4E44-830F-AAD4E6FD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C7BC9B-0350-42B8-8F69-29C642352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69582"/>
            <a:ext cx="6295238" cy="4209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40CB1-935B-41F0-993F-4D70ABE3B738}"/>
              </a:ext>
            </a:extLst>
          </p:cNvPr>
          <p:cNvSpPr txBox="1"/>
          <p:nvPr/>
        </p:nvSpPr>
        <p:spPr>
          <a:xfrm>
            <a:off x="3160785" y="1594148"/>
            <a:ext cx="165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Possibility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BD5E2-575C-4472-A0DB-6A6E4F52A6C8}"/>
              </a:ext>
            </a:extLst>
          </p:cNvPr>
          <p:cNvSpPr txBox="1"/>
          <p:nvPr/>
        </p:nvSpPr>
        <p:spPr>
          <a:xfrm>
            <a:off x="7414540" y="2169582"/>
            <a:ext cx="3107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Interpretation:</a:t>
            </a:r>
          </a:p>
          <a:p>
            <a:r>
              <a:rPr lang="en-US" dirty="0" err="1"/>
              <a:t>CamkIIa</a:t>
            </a:r>
            <a:r>
              <a:rPr lang="en-US" dirty="0"/>
              <a:t>+ neurons – Decrease in </a:t>
            </a:r>
            <a:r>
              <a:rPr lang="en-US" i="1" dirty="0" err="1"/>
              <a:t>Bdnf</a:t>
            </a:r>
            <a:r>
              <a:rPr lang="en-US" dirty="0"/>
              <a:t> expression</a:t>
            </a:r>
          </a:p>
          <a:p>
            <a:endParaRPr lang="en-US" dirty="0"/>
          </a:p>
          <a:p>
            <a:r>
              <a:rPr lang="en-US" dirty="0"/>
              <a:t>Other neurons – No change</a:t>
            </a:r>
          </a:p>
        </p:txBody>
      </p:sp>
    </p:spTree>
    <p:extLst>
      <p:ext uri="{BB962C8B-B14F-4D97-AF65-F5344CB8AC3E}">
        <p14:creationId xmlns:p14="http://schemas.microsoft.com/office/powerpoint/2010/main" val="187095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E9C5-C9A9-4556-A310-B4DAA9F0F05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B47F-5D10-4E44-830F-AAD4E6FD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0C6FB-064C-4CDD-94D7-AA6AE88B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69582"/>
            <a:ext cx="6295238" cy="4209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40CB1-935B-41F0-993F-4D70ABE3B738}"/>
              </a:ext>
            </a:extLst>
          </p:cNvPr>
          <p:cNvSpPr txBox="1"/>
          <p:nvPr/>
        </p:nvSpPr>
        <p:spPr>
          <a:xfrm>
            <a:off x="3160785" y="1594148"/>
            <a:ext cx="165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Possibility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BD5E2-575C-4472-A0DB-6A6E4F52A6C8}"/>
              </a:ext>
            </a:extLst>
          </p:cNvPr>
          <p:cNvSpPr txBox="1"/>
          <p:nvPr/>
        </p:nvSpPr>
        <p:spPr>
          <a:xfrm>
            <a:off x="7414540" y="2169582"/>
            <a:ext cx="3220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Interpretation:</a:t>
            </a:r>
          </a:p>
          <a:p>
            <a:r>
              <a:rPr lang="en-US" dirty="0" err="1"/>
              <a:t>CamkIIa</a:t>
            </a:r>
            <a:r>
              <a:rPr lang="en-US" dirty="0"/>
              <a:t>+ neurons – Decrease in </a:t>
            </a:r>
            <a:r>
              <a:rPr lang="en-US" i="1" dirty="0" err="1"/>
              <a:t>Bdnf</a:t>
            </a:r>
            <a:r>
              <a:rPr lang="en-US" dirty="0"/>
              <a:t> expression</a:t>
            </a:r>
          </a:p>
          <a:p>
            <a:endParaRPr lang="en-US" dirty="0"/>
          </a:p>
          <a:p>
            <a:r>
              <a:rPr lang="en-US" dirty="0"/>
              <a:t>Other neurons – Decrease in </a:t>
            </a:r>
            <a:r>
              <a:rPr lang="en-US" i="1" dirty="0" err="1"/>
              <a:t>Bdnf</a:t>
            </a:r>
            <a:r>
              <a:rPr lang="en-US" dirty="0"/>
              <a:t> expression</a:t>
            </a:r>
          </a:p>
        </p:txBody>
      </p:sp>
    </p:spTree>
    <p:extLst>
      <p:ext uri="{BB962C8B-B14F-4D97-AF65-F5344CB8AC3E}">
        <p14:creationId xmlns:p14="http://schemas.microsoft.com/office/powerpoint/2010/main" val="352259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E9C5-C9A9-4556-A310-B4DAA9F0F05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B47F-5D10-4E44-830F-AAD4E6FD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43ABA1-78F8-48B8-A608-82426BB8A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69582"/>
            <a:ext cx="6295238" cy="4209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40CB1-935B-41F0-993F-4D70ABE3B738}"/>
              </a:ext>
            </a:extLst>
          </p:cNvPr>
          <p:cNvSpPr txBox="1"/>
          <p:nvPr/>
        </p:nvSpPr>
        <p:spPr>
          <a:xfrm>
            <a:off x="3160785" y="1594148"/>
            <a:ext cx="165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Possibility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BD5E2-575C-4472-A0DB-6A6E4F52A6C8}"/>
              </a:ext>
            </a:extLst>
          </p:cNvPr>
          <p:cNvSpPr txBox="1"/>
          <p:nvPr/>
        </p:nvSpPr>
        <p:spPr>
          <a:xfrm>
            <a:off x="7414540" y="2169582"/>
            <a:ext cx="3295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Interpretation:</a:t>
            </a:r>
          </a:p>
          <a:p>
            <a:r>
              <a:rPr lang="en-US" dirty="0" err="1"/>
              <a:t>CamkIIa</a:t>
            </a:r>
            <a:r>
              <a:rPr lang="en-US" dirty="0"/>
              <a:t>+ neurons –No change</a:t>
            </a:r>
          </a:p>
          <a:p>
            <a:endParaRPr lang="en-US" dirty="0"/>
          </a:p>
          <a:p>
            <a:r>
              <a:rPr lang="en-US" dirty="0"/>
              <a:t>Other neurons – Decrease in </a:t>
            </a:r>
            <a:r>
              <a:rPr lang="en-US" i="1" dirty="0" err="1"/>
              <a:t>Bdnf</a:t>
            </a:r>
            <a:r>
              <a:rPr lang="en-US" i="1" dirty="0"/>
              <a:t> </a:t>
            </a:r>
            <a:r>
              <a:rPr lang="en-US" dirty="0"/>
              <a:t>expression</a:t>
            </a:r>
          </a:p>
        </p:txBody>
      </p:sp>
    </p:spTree>
    <p:extLst>
      <p:ext uri="{BB962C8B-B14F-4D97-AF65-F5344CB8AC3E}">
        <p14:creationId xmlns:p14="http://schemas.microsoft.com/office/powerpoint/2010/main" val="865448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E9C5-C9A9-4556-A310-B4DAA9F0F05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B47F-5D10-4E44-830F-AAD4E6FD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694D99-5A21-49EC-874C-D77079A45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69582"/>
            <a:ext cx="6295238" cy="4209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40CB1-935B-41F0-993F-4D70ABE3B738}"/>
              </a:ext>
            </a:extLst>
          </p:cNvPr>
          <p:cNvSpPr txBox="1"/>
          <p:nvPr/>
        </p:nvSpPr>
        <p:spPr>
          <a:xfrm>
            <a:off x="3160785" y="1594148"/>
            <a:ext cx="165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Possibility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BD5E2-575C-4472-A0DB-6A6E4F52A6C8}"/>
              </a:ext>
            </a:extLst>
          </p:cNvPr>
          <p:cNvSpPr txBox="1"/>
          <p:nvPr/>
        </p:nvSpPr>
        <p:spPr>
          <a:xfrm>
            <a:off x="7414539" y="2169582"/>
            <a:ext cx="4635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Interpretation:</a:t>
            </a:r>
          </a:p>
          <a:p>
            <a:r>
              <a:rPr lang="en-US" dirty="0" err="1"/>
              <a:t>CamkIIa</a:t>
            </a:r>
            <a:r>
              <a:rPr lang="en-US" dirty="0"/>
              <a:t>+ neurons – Slight Increase in</a:t>
            </a:r>
          </a:p>
          <a:p>
            <a:r>
              <a:rPr lang="en-US" i="1" dirty="0" err="1"/>
              <a:t>Bdnf</a:t>
            </a:r>
            <a:r>
              <a:rPr lang="en-US" dirty="0"/>
              <a:t> expression</a:t>
            </a:r>
          </a:p>
          <a:p>
            <a:endParaRPr lang="en-US" dirty="0"/>
          </a:p>
          <a:p>
            <a:r>
              <a:rPr lang="en-US" dirty="0"/>
              <a:t>Other neurons – Major Decrease in </a:t>
            </a:r>
          </a:p>
          <a:p>
            <a:r>
              <a:rPr lang="en-US" i="1" dirty="0" err="1"/>
              <a:t>Bdnf</a:t>
            </a:r>
            <a:r>
              <a:rPr lang="en-US" dirty="0"/>
              <a:t> expression</a:t>
            </a:r>
          </a:p>
        </p:txBody>
      </p:sp>
    </p:spTree>
    <p:extLst>
      <p:ext uri="{BB962C8B-B14F-4D97-AF65-F5344CB8AC3E}">
        <p14:creationId xmlns:p14="http://schemas.microsoft.com/office/powerpoint/2010/main" val="106541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703A89-1C46-4FCA-A448-439FD694B1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9FBD3-8576-44FB-B389-7B4B0FA4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Use Disorders (AUD)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37BB-2EEE-42F6-A0B2-86FF6EDC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Characterized by compulsive craving and consumption of alcohol despite negative consequences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leading cause of preventable death in the United States</a:t>
            </a:r>
          </a:p>
          <a:p>
            <a:r>
              <a:rPr lang="en-US" dirty="0"/>
              <a:t>Largely heritable, genetic factors account for 40-60% of risk for developing AUD (Kendler et al, 1994)</a:t>
            </a:r>
          </a:p>
        </p:txBody>
      </p:sp>
    </p:spTree>
    <p:extLst>
      <p:ext uri="{BB962C8B-B14F-4D97-AF65-F5344CB8AC3E}">
        <p14:creationId xmlns:p14="http://schemas.microsoft.com/office/powerpoint/2010/main" val="3118663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DD0213-F50E-4A29-B2BF-47B33098B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74ED-ABC1-4C0C-A8C4-13DDE7E0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Pitfalls and Future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32581-3447-4C71-A378-CFDDC97F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observing one neuron type</a:t>
            </a:r>
          </a:p>
          <a:p>
            <a:r>
              <a:rPr lang="en-US" dirty="0"/>
              <a:t>If effect is clearly also in other neuron types (possibility 3), interpretation is difficult</a:t>
            </a:r>
          </a:p>
          <a:p>
            <a:r>
              <a:rPr lang="en-US" dirty="0"/>
              <a:t>Follow up studies may involve observing different cell types (</a:t>
            </a:r>
            <a:r>
              <a:rPr lang="en-US" dirty="0" err="1"/>
              <a:t>DiO</a:t>
            </a:r>
            <a:r>
              <a:rPr lang="en-US" dirty="0"/>
              <a:t> viral vector is dependent on </a:t>
            </a:r>
            <a:r>
              <a:rPr lang="en-US" dirty="0" err="1"/>
              <a:t>Cre</a:t>
            </a:r>
            <a:r>
              <a:rPr lang="en-US" dirty="0"/>
              <a:t>, so changing expression does not require recreating plasmid)</a:t>
            </a:r>
          </a:p>
        </p:txBody>
      </p:sp>
    </p:spTree>
    <p:extLst>
      <p:ext uri="{BB962C8B-B14F-4D97-AF65-F5344CB8AC3E}">
        <p14:creationId xmlns:p14="http://schemas.microsoft.com/office/powerpoint/2010/main" val="386563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DD0213-F50E-4A29-B2BF-47B33098B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74ED-ABC1-4C0C-A8C4-13DDE7E0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32581-3447-4C71-A378-CFDDC97F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Michael Miles – Principal Investigator</a:t>
            </a:r>
          </a:p>
          <a:p>
            <a:r>
              <a:rPr lang="en-US" dirty="0"/>
              <a:t>Guy Harris – Bench Mentor</a:t>
            </a:r>
          </a:p>
          <a:p>
            <a:r>
              <a:rPr lang="en-US" dirty="0"/>
              <a:t>Miles Lab</a:t>
            </a:r>
          </a:p>
        </p:txBody>
      </p:sp>
    </p:spTree>
    <p:extLst>
      <p:ext uri="{BB962C8B-B14F-4D97-AF65-F5344CB8AC3E}">
        <p14:creationId xmlns:p14="http://schemas.microsoft.com/office/powerpoint/2010/main" val="16394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DD0213-F50E-4A29-B2BF-47B33098B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74ED-ABC1-4C0C-A8C4-13DDE7E0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32581-3447-4C71-A378-CFDDC97F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Kendler, K. S., Neale, M.C., Heath, A.C., Kessler, R.C., Eaves, L.J. (1994) A twin-family study of alcoholism in women. Am J Psychiatry 151, 707–715.</a:t>
            </a:r>
          </a:p>
          <a:p>
            <a:r>
              <a:rPr lang="en-US" sz="1400" dirty="0"/>
              <a:t>Wolen, A. R., Phillips, C. A., Langston, M. A., Putman, A. H., Vorster, P. J. ... Miles, M. F. (2012) Genetic Dissection of Acute Ethanol Responsive Gene Networks in Prefrontal Cortex: Functional and Mechanistic Implications, </a:t>
            </a:r>
            <a:r>
              <a:rPr lang="en-US" sz="1400" dirty="0" err="1"/>
              <a:t>PLoS</a:t>
            </a:r>
            <a:r>
              <a:rPr lang="en-US" sz="1400" dirty="0"/>
              <a:t> One, 7(4):e33575, doi:10.1371/journal.pone.0033575</a:t>
            </a:r>
          </a:p>
          <a:p>
            <a:r>
              <a:rPr lang="en-US" sz="1400" dirty="0"/>
              <a:t>Chen, G., Bower, K. A., Xu, M., Ding, M., Shi, X ... Luo, J. (2009) Cyanidin-3-glucoside reverses ethanol-induced inhibition of neurite outgrowth: role of glycogen synthase kinase 3 Beta. </a:t>
            </a:r>
            <a:r>
              <a:rPr lang="en-US" sz="1400" dirty="0" err="1"/>
              <a:t>Neurotox</a:t>
            </a:r>
            <a:r>
              <a:rPr lang="en-US" sz="1400" dirty="0"/>
              <a:t> Res 15, 321–331. doi:10.1007/s12640-009-9036-y</a:t>
            </a:r>
          </a:p>
          <a:p>
            <a:r>
              <a:rPr lang="en-US" sz="1400" dirty="0"/>
              <a:t>van der </a:t>
            </a:r>
            <a:r>
              <a:rPr lang="en-US" sz="1400" dirty="0" err="1"/>
              <a:t>Vaart</a:t>
            </a:r>
            <a:r>
              <a:rPr lang="en-US" sz="1400" dirty="0"/>
              <a:t>, A. D., Meng, X., Bowers, M. S., Batman, A. M., </a:t>
            </a:r>
            <a:r>
              <a:rPr lang="en-US" sz="1400" dirty="0" err="1"/>
              <a:t>Aliev</a:t>
            </a:r>
            <a:r>
              <a:rPr lang="en-US" sz="1400" dirty="0"/>
              <a:t>, F. ... Miles, M. F. (2018). Glycogen synthase kinase 3 beta regulates ethanol consumption and is a risk factor for alcohol dependence. Neuropsychopharmacology. 0:1-11, </a:t>
            </a:r>
            <a:r>
              <a:rPr lang="en-US" sz="1400" dirty="0" err="1"/>
              <a:t>doi</a:t>
            </a:r>
            <a:r>
              <a:rPr lang="en-US" sz="1400" dirty="0"/>
              <a:t>: 10.1038/s41386-018-0202-x</a:t>
            </a:r>
          </a:p>
          <a:p>
            <a:r>
              <a:rPr lang="en-US" sz="1400" dirty="0" err="1"/>
              <a:t>Logrip</a:t>
            </a:r>
            <a:r>
              <a:rPr lang="en-US" sz="1400" dirty="0"/>
              <a:t>, M. L., Barak, S., </a:t>
            </a:r>
            <a:r>
              <a:rPr lang="en-US" sz="1400" dirty="0" err="1"/>
              <a:t>Warnault</a:t>
            </a:r>
            <a:r>
              <a:rPr lang="en-US" sz="1400" dirty="0"/>
              <a:t>, V., Ron, D. (2015). </a:t>
            </a:r>
            <a:r>
              <a:rPr lang="en-US" sz="1400" dirty="0" err="1"/>
              <a:t>Coritcostriatal</a:t>
            </a:r>
            <a:r>
              <a:rPr lang="en-US" sz="1400" dirty="0"/>
              <a:t> BDNF and alcohol addiction. 1628. 60-67.</a:t>
            </a:r>
          </a:p>
          <a:p>
            <a:r>
              <a:rPr lang="en-US" sz="1400" dirty="0"/>
              <a:t>van der </a:t>
            </a:r>
            <a:r>
              <a:rPr lang="en-US" sz="1400" dirty="0" err="1"/>
              <a:t>Vaart</a:t>
            </a:r>
            <a:r>
              <a:rPr lang="en-US" sz="1400" dirty="0"/>
              <a:t>, A. D. (2018). Molecular Brain Adaptations to Ethanol: Role of Glycogen Synthase Kinase-3 Beta in the Transition to Excessive Consumption. (Doctoral dissertation). Retrieved from VCU Electronic Theses and Dissertations (Number 5510).</a:t>
            </a:r>
          </a:p>
          <a:p>
            <a:r>
              <a:rPr lang="en-US" sz="1400" dirty="0"/>
              <a:t>Andrews-Zwilling, Y., Gillespie, A. K., Kravitz, A. V., Nelson, A. B., </a:t>
            </a:r>
            <a:r>
              <a:rPr lang="en-US" sz="1400" dirty="0" err="1"/>
              <a:t>Devidze</a:t>
            </a:r>
            <a:r>
              <a:rPr lang="en-US" sz="1400" dirty="0"/>
              <a:t>, N. ... Huang, Y. (2012). Hilar GABAergic Interneuron Activity Controls Spatial Learning and Memory Retrieval. </a:t>
            </a:r>
            <a:r>
              <a:rPr lang="en-US" sz="1400" dirty="0" err="1"/>
              <a:t>PLoS</a:t>
            </a:r>
            <a:r>
              <a:rPr lang="en-US" sz="1400" dirty="0"/>
              <a:t> One. 7(7), e40555. doi:10.1371/journal.pone.0040555</a:t>
            </a:r>
          </a:p>
          <a:p>
            <a:r>
              <a:rPr lang="en-US" sz="1400" dirty="0"/>
              <a:t>Gibson, D. G. (2011). Enzymatic Assembly of Overlapping DNA Fragments. Methods in Enzymology. 497, 349–361. doi:10.1016/B978-0-12-385120-8.00015-2</a:t>
            </a:r>
          </a:p>
        </p:txBody>
      </p:sp>
    </p:spTree>
    <p:extLst>
      <p:ext uri="{BB962C8B-B14F-4D97-AF65-F5344CB8AC3E}">
        <p14:creationId xmlns:p14="http://schemas.microsoft.com/office/powerpoint/2010/main" val="330086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BDA4CA-55FE-4D50-968E-5355DBF703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486F5-6E07-4AEF-B6B7-467159E2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Glycogen Synthase Kinase 3 Beta (GSK3B)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045FB-195B-448F-B8EE-C12FC53B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Wolen et al (2012) expression Quantitative Trait Loci (</a:t>
            </a:r>
            <a:r>
              <a:rPr lang="en-US" dirty="0" err="1"/>
              <a:t>eQTL</a:t>
            </a:r>
            <a:r>
              <a:rPr lang="en-US" dirty="0"/>
              <a:t>) Mapping</a:t>
            </a:r>
          </a:p>
          <a:p>
            <a:r>
              <a:rPr lang="en-US" dirty="0"/>
              <a:t>Generated gene network</a:t>
            </a:r>
            <a:br>
              <a:rPr lang="en-US" dirty="0"/>
            </a:br>
            <a:r>
              <a:rPr lang="en-US" dirty="0"/>
              <a:t>based on changes in</a:t>
            </a:r>
            <a:br>
              <a:rPr lang="en-US" dirty="0"/>
            </a:br>
            <a:r>
              <a:rPr lang="en-US" dirty="0"/>
              <a:t>expression after acute</a:t>
            </a:r>
            <a:br>
              <a:rPr lang="en-US" dirty="0"/>
            </a:br>
            <a:r>
              <a:rPr lang="en-US" dirty="0"/>
              <a:t>ethanol</a:t>
            </a:r>
          </a:p>
          <a:p>
            <a:r>
              <a:rPr lang="en-US" i="1" dirty="0">
                <a:solidFill>
                  <a:srgbClr val="FF0000"/>
                </a:solidFill>
              </a:rPr>
              <a:t>Gsk3b</a:t>
            </a:r>
            <a:r>
              <a:rPr lang="en-US" dirty="0">
                <a:solidFill>
                  <a:srgbClr val="FF0000"/>
                </a:solidFill>
              </a:rPr>
              <a:t> showed high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transcriptional response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to ethanol and high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connectivity to other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genes.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5D477-008F-45EF-B64A-50F2AF415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19" y="2418004"/>
            <a:ext cx="6398581" cy="38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BDA4CA-55FE-4D50-968E-5355DBF703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486F5-6E07-4AEF-B6B7-467159E2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Glycogen Synthase Kinase 3 Beta (GSK3B)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045FB-195B-448F-B8EE-C12FC53B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GSK3B – Serine/Threonine Kinase</a:t>
            </a:r>
          </a:p>
          <a:p>
            <a:r>
              <a:rPr lang="en-US" dirty="0"/>
              <a:t>Multifunctional</a:t>
            </a:r>
          </a:p>
          <a:p>
            <a:r>
              <a:rPr lang="en-US" dirty="0"/>
              <a:t>Involved in ethanol induced neurotoxicity, shown to decrease neurite outgrowth (Chen et al, 2009)</a:t>
            </a:r>
          </a:p>
        </p:txBody>
      </p:sp>
    </p:spTree>
    <p:extLst>
      <p:ext uri="{BB962C8B-B14F-4D97-AF65-F5344CB8AC3E}">
        <p14:creationId xmlns:p14="http://schemas.microsoft.com/office/powerpoint/2010/main" val="411878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0C2C7-B4DC-4562-8A0B-E96FABB4AE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8BF0F-C035-4257-A455-0A7FABDC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GSK3B and Alcohol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1A268-9CFD-4ED6-9366-D169803B8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Overexpression of </a:t>
            </a:r>
            <a:r>
              <a:rPr lang="en-US" i="1" dirty="0"/>
              <a:t>Gsk3b</a:t>
            </a:r>
            <a:r>
              <a:rPr lang="en-US" dirty="0"/>
              <a:t> in neurons of mouse forebrain </a:t>
            </a:r>
          </a:p>
          <a:p>
            <a:r>
              <a:rPr lang="en-US" dirty="0"/>
              <a:t>Significant increase in alcohol </a:t>
            </a:r>
            <a:br>
              <a:rPr lang="en-US" dirty="0"/>
            </a:br>
            <a:r>
              <a:rPr lang="en-US" dirty="0"/>
              <a:t>consumption compared to controls</a:t>
            </a:r>
          </a:p>
          <a:p>
            <a:r>
              <a:rPr lang="en-US" dirty="0"/>
              <a:t>Black: Control, wild-type mice</a:t>
            </a:r>
          </a:p>
          <a:p>
            <a:r>
              <a:rPr lang="en-US" dirty="0"/>
              <a:t>Grey: </a:t>
            </a:r>
            <a:r>
              <a:rPr lang="en-US" i="1" dirty="0"/>
              <a:t>Gsk3b</a:t>
            </a:r>
            <a:r>
              <a:rPr lang="en-US" dirty="0"/>
              <a:t> overexpressed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05AD4-E475-4896-A074-901E61B6F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6" y="2421256"/>
            <a:ext cx="4877844" cy="4127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20F45-2EC2-42EE-8349-89FF3673DBFA}"/>
              </a:ext>
            </a:extLst>
          </p:cNvPr>
          <p:cNvSpPr txBox="1"/>
          <p:nvPr/>
        </p:nvSpPr>
        <p:spPr>
          <a:xfrm>
            <a:off x="3745283" y="5846544"/>
            <a:ext cx="261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Figure 2A from van der </a:t>
            </a:r>
            <a:r>
              <a:rPr lang="en-US" dirty="0" err="1"/>
              <a:t>Vaart</a:t>
            </a:r>
            <a:r>
              <a:rPr lang="en-US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20319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95C3C6-8D7D-42A3-9B62-BB5F393B49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803E0-430E-4EBA-B5FE-AC5FE3F7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Derived Neurotrophic Factor (BDNF)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D060-C12A-450A-B8FC-BC42DDDC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overexpression experiment, measure expression levels of synaptic signaling genes (left). Measure BDNF protein (right)</a:t>
            </a:r>
          </a:p>
          <a:p>
            <a:r>
              <a:rPr lang="en-US" dirty="0"/>
              <a:t>Black: Wild Type Mice		Grey: </a:t>
            </a:r>
            <a:r>
              <a:rPr lang="en-US" i="1" dirty="0"/>
              <a:t>Gsk3b </a:t>
            </a:r>
            <a:r>
              <a:rPr lang="en-US" dirty="0"/>
              <a:t>overexpressed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76095F-D21B-4AB9-8E5A-81260F0DD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97" y="3286060"/>
            <a:ext cx="3412623" cy="3231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6CECC3-5E14-4318-8391-EB7C4281D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67" y="3263282"/>
            <a:ext cx="3598975" cy="32541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B41F5B-5EE1-45B9-9E05-F13FEE6F0CF1}"/>
              </a:ext>
            </a:extLst>
          </p:cNvPr>
          <p:cNvSpPr txBox="1"/>
          <p:nvPr/>
        </p:nvSpPr>
        <p:spPr>
          <a:xfrm>
            <a:off x="9070504" y="5853797"/>
            <a:ext cx="260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Figures from Figure 3 from van der </a:t>
            </a:r>
            <a:r>
              <a:rPr lang="en-US" dirty="0" err="1"/>
              <a:t>Vaart</a:t>
            </a:r>
            <a:r>
              <a:rPr lang="en-US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158076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95C3C6-8D7D-42A3-9B62-BB5F393B49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803E0-430E-4EBA-B5FE-AC5FE3F7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Derived Neurotrophic Factor (BDNF)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D060-C12A-450A-B8FC-BC42DDDC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levels reported to increase in concentration after ethanol consumption (</a:t>
            </a:r>
            <a:r>
              <a:rPr lang="en-US" dirty="0" err="1"/>
              <a:t>Logrip</a:t>
            </a:r>
            <a:r>
              <a:rPr lang="en-US" dirty="0"/>
              <a:t> et al, 2015)</a:t>
            </a:r>
          </a:p>
          <a:p>
            <a:r>
              <a:rPr lang="en-US" dirty="0"/>
              <a:t>Protective effect: Decrease in concentration correlates to increased ethanol consumption</a:t>
            </a:r>
          </a:p>
          <a:p>
            <a:r>
              <a:rPr lang="en-US" dirty="0"/>
              <a:t>Possible negative feedback loop</a:t>
            </a:r>
          </a:p>
          <a:p>
            <a:r>
              <a:rPr lang="en-US" i="1" dirty="0">
                <a:solidFill>
                  <a:srgbClr val="FF0000"/>
                </a:solidFill>
              </a:rPr>
              <a:t>Gsk3b</a:t>
            </a:r>
            <a:r>
              <a:rPr lang="en-US" dirty="0">
                <a:solidFill>
                  <a:srgbClr val="FF0000"/>
                </a:solidFill>
              </a:rPr>
              <a:t> decreases </a:t>
            </a:r>
            <a:r>
              <a:rPr lang="en-US" i="1" dirty="0" err="1">
                <a:solidFill>
                  <a:srgbClr val="FF0000"/>
                </a:solidFill>
              </a:rPr>
              <a:t>Bdnf</a:t>
            </a:r>
            <a:r>
              <a:rPr lang="en-US" dirty="0">
                <a:solidFill>
                  <a:srgbClr val="FF0000"/>
                </a:solidFill>
              </a:rPr>
              <a:t> expression in neurons: potential mechanism to explain why increasing </a:t>
            </a:r>
            <a:r>
              <a:rPr lang="en-US" i="1" dirty="0">
                <a:solidFill>
                  <a:srgbClr val="FF0000"/>
                </a:solidFill>
              </a:rPr>
              <a:t>Gsk3b</a:t>
            </a:r>
            <a:r>
              <a:rPr lang="en-US" dirty="0">
                <a:solidFill>
                  <a:srgbClr val="FF0000"/>
                </a:solidFill>
              </a:rPr>
              <a:t> increases alcohol consumption</a:t>
            </a:r>
          </a:p>
        </p:txBody>
      </p:sp>
    </p:spTree>
    <p:extLst>
      <p:ext uri="{BB962C8B-B14F-4D97-AF65-F5344CB8AC3E}">
        <p14:creationId xmlns:p14="http://schemas.microsoft.com/office/powerpoint/2010/main" val="370975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F32943-A499-4A9F-B563-04A222CC90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EC1B3-6E0D-42DB-B51B-89FB4E1D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Specificity of GSK3B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DCA6-2B76-4859-9ED5-1C5C82CA0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Gsk3b</a:t>
            </a:r>
            <a:r>
              <a:rPr lang="en-US" dirty="0"/>
              <a:t> deleted in glutamatergic pyramidal neurons in the forebrain</a:t>
            </a:r>
          </a:p>
          <a:p>
            <a:pPr lvl="1"/>
            <a:r>
              <a:rPr lang="en-US" dirty="0"/>
              <a:t>Used </a:t>
            </a:r>
            <a:r>
              <a:rPr lang="en-US" dirty="0" err="1"/>
              <a:t>Cre</a:t>
            </a:r>
            <a:r>
              <a:rPr lang="en-US" dirty="0"/>
              <a:t>-mediated deletion</a:t>
            </a:r>
          </a:p>
          <a:p>
            <a:pPr lvl="1"/>
            <a:r>
              <a:rPr lang="en-US" dirty="0"/>
              <a:t>Neurons express </a:t>
            </a:r>
            <a:r>
              <a:rPr lang="en-US" i="1" dirty="0" err="1"/>
              <a:t>CamkIIa</a:t>
            </a:r>
            <a:r>
              <a:rPr lang="en-US" dirty="0"/>
              <a:t> gene</a:t>
            </a:r>
          </a:p>
          <a:p>
            <a:r>
              <a:rPr lang="en-US" dirty="0"/>
              <a:t>Yellow: </a:t>
            </a:r>
            <a:r>
              <a:rPr lang="en-US" i="1" dirty="0"/>
              <a:t>Gsk3b </a:t>
            </a:r>
            <a:r>
              <a:rPr lang="en-US" dirty="0"/>
              <a:t>Deleted		Grey: Wild Type Mice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5DAE0-C972-44B8-AD1B-49681715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36" y="3564320"/>
            <a:ext cx="8259328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F53122-DD20-420F-9757-4753299A47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1377E-A14B-4185-9B76-03487176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18C2-3C55-431E-B82B-425673A4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Goal: </a:t>
            </a:r>
          </a:p>
          <a:p>
            <a:pPr marL="457200" lvl="1" indent="0">
              <a:buNone/>
            </a:pPr>
            <a:r>
              <a:rPr lang="en-US" dirty="0"/>
              <a:t>To determine if </a:t>
            </a:r>
            <a:r>
              <a:rPr lang="en-US" i="1" dirty="0" err="1"/>
              <a:t>Bdnf</a:t>
            </a:r>
            <a:r>
              <a:rPr lang="en-US" i="1" dirty="0"/>
              <a:t> </a:t>
            </a:r>
            <a:r>
              <a:rPr lang="en-US" dirty="0"/>
              <a:t>downregulation induced by </a:t>
            </a:r>
            <a:r>
              <a:rPr lang="en-US" i="1" dirty="0"/>
              <a:t>Gsk3b</a:t>
            </a:r>
            <a:r>
              <a:rPr lang="en-US" dirty="0"/>
              <a:t> overexpression is specific to glutamatergic pyramidal neurons in the </a:t>
            </a:r>
            <a:r>
              <a:rPr lang="en-US" dirty="0" err="1"/>
              <a:t>mPFC</a:t>
            </a:r>
            <a:r>
              <a:rPr lang="en-US" dirty="0"/>
              <a:t> of mice.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Process:</a:t>
            </a:r>
          </a:p>
          <a:p>
            <a:pPr marL="457200" lvl="1" indent="0">
              <a:buNone/>
            </a:pPr>
            <a:r>
              <a:rPr lang="en-US" dirty="0"/>
              <a:t>1. Overexpress </a:t>
            </a:r>
            <a:r>
              <a:rPr lang="en-US" i="1" dirty="0"/>
              <a:t>Gsk3b </a:t>
            </a:r>
            <a:r>
              <a:rPr lang="en-US" dirty="0"/>
              <a:t>only in </a:t>
            </a:r>
            <a:r>
              <a:rPr lang="en-US" dirty="0" err="1"/>
              <a:t>CamkIIa</a:t>
            </a:r>
            <a:r>
              <a:rPr lang="en-US" dirty="0"/>
              <a:t>+ neurons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2. Measure expression levels of </a:t>
            </a:r>
            <a:r>
              <a:rPr lang="en-US" i="1" dirty="0" err="1"/>
              <a:t>Bdnf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3. Compare against controls</a:t>
            </a:r>
          </a:p>
        </p:txBody>
      </p:sp>
    </p:spTree>
    <p:extLst>
      <p:ext uri="{BB962C8B-B14F-4D97-AF65-F5344CB8AC3E}">
        <p14:creationId xmlns:p14="http://schemas.microsoft.com/office/powerpoint/2010/main" val="140553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1017</Words>
  <Application>Microsoft Office PowerPoint</Application>
  <PresentationFormat>Widescreen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Determining the Neuron Type Specificity of a Potential Mechanism for Alcohol Addiction</vt:lpstr>
      <vt:lpstr>Alcohol Use Disorders (AUD)</vt:lpstr>
      <vt:lpstr>Glycogen Synthase Kinase 3 Beta (GSK3B)</vt:lpstr>
      <vt:lpstr>Glycogen Synthase Kinase 3 Beta (GSK3B)</vt:lpstr>
      <vt:lpstr>GSK3B and Alcohol Consumption</vt:lpstr>
      <vt:lpstr>Brain Derived Neurotrophic Factor (BDNF)</vt:lpstr>
      <vt:lpstr>Brain Derived Neurotrophic Factor (BDNF)</vt:lpstr>
      <vt:lpstr>Neuronal Specificity of GSK3B</vt:lpstr>
      <vt:lpstr>Experiment Overview</vt:lpstr>
      <vt:lpstr>Cre-Dependent Overexpression of Gsk3b</vt:lpstr>
      <vt:lpstr>Synthesis by Gibson Assembly</vt:lpstr>
      <vt:lpstr>Synthesis by Gibson Assembly</vt:lpstr>
      <vt:lpstr>Measuring Bdnf Expression Levels</vt:lpstr>
      <vt:lpstr>Comparison against Controls</vt:lpstr>
      <vt:lpstr>Possible Results</vt:lpstr>
      <vt:lpstr>Possible Results</vt:lpstr>
      <vt:lpstr>Possible Results</vt:lpstr>
      <vt:lpstr>Possible Results</vt:lpstr>
      <vt:lpstr>Possible Results</vt:lpstr>
      <vt:lpstr>Possible Pitfalls and Future Studies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Neuron Type Specificity of a Potential Mechanism for Alcohol Addiction</dc:title>
  <dc:creator>Dalton Jun-da Huey</dc:creator>
  <cp:lastModifiedBy>Dalton Jun-da Huey</cp:lastModifiedBy>
  <cp:revision>51</cp:revision>
  <dcterms:created xsi:type="dcterms:W3CDTF">2018-11-26T02:44:36Z</dcterms:created>
  <dcterms:modified xsi:type="dcterms:W3CDTF">2018-11-27T05:56:17Z</dcterms:modified>
</cp:coreProperties>
</file>