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1" r:id="rId4"/>
    <p:sldId id="262" r:id="rId5"/>
    <p:sldId id="258" r:id="rId6"/>
    <p:sldId id="260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0" autoAdjust="0"/>
    <p:restoredTop sz="94660"/>
  </p:normalViewPr>
  <p:slideViewPr>
    <p:cSldViewPr snapToGrid="0">
      <p:cViewPr varScale="1">
        <p:scale>
          <a:sx n="77" d="100"/>
          <a:sy n="77" d="100"/>
        </p:scale>
        <p:origin x="3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922" y="0"/>
            <a:ext cx="10101627" cy="404164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Do endo-symbiotic bacteria synthesize anticancer compounds from </a:t>
            </a:r>
            <a:r>
              <a:rPr lang="en-US" sz="5400" dirty="0" err="1" smtClean="0"/>
              <a:t>Annonaceae</a:t>
            </a:r>
            <a:r>
              <a:rPr lang="en-US" sz="5400" dirty="0" smtClean="0"/>
              <a:t>? (</a:t>
            </a:r>
            <a:r>
              <a:rPr lang="en-US" sz="2800" dirty="0" smtClean="0"/>
              <a:t>Custard Apple family</a:t>
            </a:r>
            <a:r>
              <a:rPr lang="en-US" sz="5400" dirty="0" smtClean="0"/>
              <a:t>)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5166360"/>
            <a:ext cx="9418320" cy="16916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Casey Harless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thumb/c/c2/Reverse_transcription_polymerase_chain_reaction.jpg/220px-Reverse_transcription_polymerase_chain_re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8" y="2691835"/>
            <a:ext cx="3040405" cy="38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85" y="191193"/>
            <a:ext cx="9692640" cy="1325562"/>
          </a:xfrm>
        </p:spPr>
        <p:txBody>
          <a:bodyPr/>
          <a:lstStyle/>
          <a:p>
            <a:r>
              <a:rPr lang="en-US" dirty="0" smtClean="0"/>
              <a:t>Amplify PKS-</a:t>
            </a:r>
            <a:r>
              <a:rPr lang="en-US" dirty="0" err="1" smtClean="0"/>
              <a:t>AfsA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err="1" smtClean="0"/>
              <a:t>Annonaceae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85" y="1654233"/>
            <a:ext cx="8595360" cy="4351337"/>
          </a:xfrm>
        </p:spPr>
        <p:txBody>
          <a:bodyPr/>
          <a:lstStyle/>
          <a:p>
            <a:r>
              <a:rPr lang="en-US" dirty="0" smtClean="0"/>
              <a:t>Reverse transcription-PCR (RT-PCR)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RNA benefits</a:t>
            </a:r>
          </a:p>
          <a:p>
            <a:r>
              <a:rPr lang="en-US" dirty="0" smtClean="0"/>
              <a:t>First strand synthesis </a:t>
            </a:r>
            <a:br>
              <a:rPr lang="en-US" dirty="0" smtClean="0"/>
            </a:br>
            <a:r>
              <a:rPr lang="en-US" dirty="0" err="1" smtClean="0"/>
              <a:t>AfsA</a:t>
            </a:r>
            <a:r>
              <a:rPr lang="en-US" dirty="0" smtClean="0"/>
              <a:t> r-primers</a:t>
            </a:r>
          </a:p>
          <a:p>
            <a:r>
              <a:rPr lang="en-US" dirty="0" smtClean="0"/>
              <a:t>PCR: </a:t>
            </a:r>
          </a:p>
          <a:p>
            <a:pPr lvl="1"/>
            <a:r>
              <a:rPr lang="en-US" dirty="0" smtClean="0"/>
              <a:t>f-primer PKS (KS domain)</a:t>
            </a:r>
          </a:p>
          <a:p>
            <a:pPr lvl="1"/>
            <a:r>
              <a:rPr lang="en-US" dirty="0" smtClean="0"/>
              <a:t>r-primer </a:t>
            </a:r>
            <a:r>
              <a:rPr lang="en-US" dirty="0" err="1" smtClean="0"/>
              <a:t>AfsA</a:t>
            </a:r>
            <a:endParaRPr lang="en-US" dirty="0" smtClean="0"/>
          </a:p>
          <a:p>
            <a:pPr lvl="1"/>
            <a:r>
              <a:rPr lang="en-US" dirty="0" err="1" smtClean="0"/>
              <a:t>atpD</a:t>
            </a:r>
            <a:r>
              <a:rPr lang="en-US" dirty="0" smtClean="0"/>
              <a:t> housekeeping gene</a:t>
            </a:r>
            <a:br>
              <a:rPr lang="en-US" dirty="0" smtClean="0"/>
            </a:br>
            <a:r>
              <a:rPr lang="en-US" dirty="0" smtClean="0"/>
              <a:t>(control)</a:t>
            </a:r>
          </a:p>
        </p:txBody>
      </p:sp>
      <p:pic>
        <p:nvPicPr>
          <p:cNvPr id="2050" name="Picture 2" descr="https://arthropoda.files.wordpress.com/2010/03/beewolf-and-streptomyc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8"/>
          <a:stretch/>
        </p:blipFill>
        <p:spPr bwMode="auto">
          <a:xfrm>
            <a:off x="8125136" y="3313089"/>
            <a:ext cx="3092335" cy="265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rthropoda.files.wordpress.com/2010/03/beewolf-and-streptomyc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3"/>
          <a:stretch/>
        </p:blipFill>
        <p:spPr bwMode="auto">
          <a:xfrm>
            <a:off x="6386706" y="631861"/>
            <a:ext cx="2530296" cy="265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2342" y="6635135"/>
            <a:ext cx="70325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By Jpark623 at English Wikipedia, CC BY-SA 3.0, https://commons.wikimedia.org/w/index.php?curid=73437170</a:t>
            </a:r>
          </a:p>
        </p:txBody>
      </p:sp>
      <p:sp>
        <p:nvSpPr>
          <p:cNvPr id="8" name="Rectangle 7"/>
          <p:cNvSpPr/>
          <p:nvPr/>
        </p:nvSpPr>
        <p:spPr>
          <a:xfrm>
            <a:off x="8723967" y="191193"/>
            <a:ext cx="23086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Adapted from </a:t>
            </a:r>
            <a:r>
              <a:rPr lang="en-US" sz="1100" dirty="0" err="1"/>
              <a:t>Kroiss</a:t>
            </a:r>
            <a:r>
              <a:rPr lang="en-US" sz="1100" dirty="0" smtClean="0"/>
              <a:t> et. al., 2012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4760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Electrophoresis visualization of bands:</a:t>
            </a:r>
          </a:p>
          <a:p>
            <a:r>
              <a:rPr lang="en-US" dirty="0" smtClean="0"/>
              <a:t>Control results (466 </a:t>
            </a:r>
            <a:r>
              <a:rPr lang="en-US" dirty="0" err="1" smtClean="0"/>
              <a:t>bp</a:t>
            </a:r>
            <a:r>
              <a:rPr lang="en-US" dirty="0" smtClean="0"/>
              <a:t> band)</a:t>
            </a:r>
          </a:p>
          <a:p>
            <a:pPr lvl="1"/>
            <a:r>
              <a:rPr lang="en-US" dirty="0" smtClean="0"/>
              <a:t>Poly-A depletion, </a:t>
            </a:r>
            <a:r>
              <a:rPr lang="en-US" dirty="0" err="1" smtClean="0"/>
              <a:t>rRNA</a:t>
            </a:r>
            <a:r>
              <a:rPr lang="en-US" dirty="0" smtClean="0"/>
              <a:t> depletion</a:t>
            </a:r>
          </a:p>
          <a:p>
            <a:pPr lvl="1"/>
            <a:r>
              <a:rPr lang="en-US" dirty="0" smtClean="0"/>
              <a:t>Sampling at different seasons/growth phases</a:t>
            </a:r>
          </a:p>
          <a:p>
            <a:r>
              <a:rPr lang="en-US" dirty="0" smtClean="0"/>
              <a:t>Experimental results (2-6 kb band(s))</a:t>
            </a:r>
          </a:p>
          <a:p>
            <a:r>
              <a:rPr lang="en-US" dirty="0" smtClean="0"/>
              <a:t>False Negative</a:t>
            </a:r>
          </a:p>
          <a:p>
            <a:pPr lvl="1"/>
            <a:r>
              <a:rPr lang="en-US" dirty="0" smtClean="0"/>
              <a:t>Transcript too low</a:t>
            </a:r>
          </a:p>
          <a:p>
            <a:pPr lvl="1"/>
            <a:r>
              <a:rPr lang="en-US" dirty="0" smtClean="0"/>
              <a:t>Primer issues</a:t>
            </a:r>
          </a:p>
          <a:p>
            <a:pPr lvl="1"/>
            <a:r>
              <a:rPr lang="en-US" dirty="0" smtClean="0"/>
              <a:t>Need for internal standard (artificial PKS-</a:t>
            </a:r>
            <a:r>
              <a:rPr lang="en-US" dirty="0" err="1" smtClean="0"/>
              <a:t>AfsA</a:t>
            </a:r>
            <a:r>
              <a:rPr lang="en-US" dirty="0" smtClean="0"/>
              <a:t>)</a:t>
            </a:r>
          </a:p>
          <a:p>
            <a:r>
              <a:rPr lang="en-US" dirty="0" smtClean="0"/>
              <a:t>False Positive</a:t>
            </a:r>
          </a:p>
          <a:p>
            <a:pPr lvl="1"/>
            <a:r>
              <a:rPr lang="en-US" dirty="0" smtClean="0"/>
              <a:t>Operons</a:t>
            </a:r>
          </a:p>
          <a:p>
            <a:pPr lvl="1"/>
            <a:r>
              <a:rPr lang="en-US" dirty="0" smtClean="0"/>
              <a:t>Non-specific amplification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080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Tetronate</a:t>
            </a:r>
            <a:r>
              <a:rPr lang="en-US" dirty="0" smtClean="0"/>
              <a:t> </a:t>
            </a:r>
            <a:r>
              <a:rPr lang="en-US" dirty="0" err="1" smtClean="0"/>
              <a:t>Biosythesis</a:t>
            </a:r>
            <a:r>
              <a:rPr lang="en-US" dirty="0" smtClean="0"/>
              <a:t> in Streptomyces</a:t>
            </a:r>
          </a:p>
          <a:p>
            <a:pPr lvl="1"/>
            <a:r>
              <a:rPr lang="en-US" dirty="0" smtClean="0"/>
              <a:t>Target “</a:t>
            </a:r>
            <a:r>
              <a:rPr lang="en-US" dirty="0" err="1" smtClean="0"/>
              <a:t>Glycerate</a:t>
            </a:r>
            <a:r>
              <a:rPr lang="en-US" dirty="0" smtClean="0"/>
              <a:t> utilization operon”</a:t>
            </a:r>
            <a:endParaRPr lang="en-US" dirty="0"/>
          </a:p>
        </p:txBody>
      </p:sp>
      <p:pic>
        <p:nvPicPr>
          <p:cNvPr id="4098" name="Picture 2" descr="https://media.springernature.com/full/nature-static/assets/v1/image-assets/nchembio.285-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8"/>
          <a:stretch/>
        </p:blipFill>
        <p:spPr bwMode="auto">
          <a:xfrm>
            <a:off x="2197918" y="2992524"/>
            <a:ext cx="6723268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991004" y="2801389"/>
            <a:ext cx="473825" cy="3574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33361" y="2855046"/>
            <a:ext cx="473825" cy="3574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02544" y="3158836"/>
            <a:ext cx="230818" cy="7398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36682" y="6085176"/>
            <a:ext cx="230818" cy="7398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05229" y="6508750"/>
            <a:ext cx="21723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Adapted from Sun et. al., 2010</a:t>
            </a:r>
          </a:p>
        </p:txBody>
      </p:sp>
    </p:spTree>
    <p:extLst>
      <p:ext uri="{BB962C8B-B14F-4D97-AF65-F5344CB8AC3E}">
        <p14:creationId xmlns:p14="http://schemas.microsoft.com/office/powerpoint/2010/main" val="162644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springernature.com/full/springer-static/image/art%3A10.1038%2Fs41401-018-0025-7/MediaObjects/41401_2018_25_Fig1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8" y="0"/>
            <a:ext cx="7989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springernature.com/full/springer-static/image/art%3A10.1186%2Fs12885-015-1133-0/MediaObjects/12885_2015_1133_Fig1_HTM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2" r="34570" b="73845"/>
          <a:stretch/>
        </p:blipFill>
        <p:spPr bwMode="auto">
          <a:xfrm rot="5400000">
            <a:off x="7494994" y="2521498"/>
            <a:ext cx="4440728" cy="30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85962" y="6586119"/>
            <a:ext cx="12602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Ha</a:t>
            </a:r>
            <a:r>
              <a:rPr lang="en-US" sz="1100" dirty="0" smtClean="0"/>
              <a:t>n </a:t>
            </a:r>
            <a:r>
              <a:rPr lang="en-US" sz="1100" dirty="0" smtClean="0"/>
              <a:t>et. al., </a:t>
            </a:r>
            <a:r>
              <a:rPr lang="en-US" sz="1100" dirty="0" smtClean="0"/>
              <a:t>2018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23544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91440"/>
            <a:ext cx="9692640" cy="71042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889462"/>
            <a:ext cx="8597023" cy="5478087"/>
          </a:xfrm>
        </p:spPr>
        <p:txBody>
          <a:bodyPr>
            <a:normAutofit/>
          </a:bodyPr>
          <a:lstStyle/>
          <a:p>
            <a:pPr marL="0" indent="-365760">
              <a:buNone/>
            </a:pPr>
            <a:r>
              <a:rPr lang="en-US" sz="1100" dirty="0" err="1"/>
              <a:t>Feher</a:t>
            </a:r>
            <a:r>
              <a:rPr lang="en-US" sz="1100" dirty="0"/>
              <a:t> M, Schmidt JM. Property Distributions: Differences Between Drugs, Natural Products, and Molecules from </a:t>
            </a:r>
            <a:r>
              <a:rPr lang="en-US" sz="1100" dirty="0" smtClean="0"/>
              <a:t>Combinatorial </a:t>
            </a:r>
            <a:r>
              <a:rPr lang="en-US" sz="1100" dirty="0"/>
              <a:t>Chemistry. </a:t>
            </a:r>
            <a:r>
              <a:rPr lang="en-US" sz="1100" dirty="0" err="1"/>
              <a:t>ChemInform</a:t>
            </a:r>
            <a:r>
              <a:rPr lang="en-US" sz="1100" dirty="0"/>
              <a:t>. 2003;34</a:t>
            </a:r>
            <a:r>
              <a:rPr lang="en-US" sz="1100" dirty="0" smtClean="0"/>
              <a:t>.</a:t>
            </a:r>
          </a:p>
          <a:p>
            <a:pPr marL="0" indent="-365760">
              <a:buNone/>
            </a:pPr>
            <a:r>
              <a:rPr lang="en-US" sz="1100" dirty="0" err="1"/>
              <a:t>Xue</a:t>
            </a:r>
            <a:r>
              <a:rPr lang="en-US" sz="1100" dirty="0"/>
              <a:t> Y, Zhao L, Liu H-W, Sherman DH. A gene cluster for macrolide antibiotic biosynthesis in Streptomyces </a:t>
            </a:r>
            <a:r>
              <a:rPr lang="en-US" sz="1100" dirty="0" err="1"/>
              <a:t>venezuelae</a:t>
            </a:r>
            <a:r>
              <a:rPr lang="en-US" sz="1100" dirty="0"/>
              <a:t>: </a:t>
            </a:r>
            <a:r>
              <a:rPr lang="en-US" sz="1100" dirty="0" smtClean="0"/>
              <a:t>Architecture </a:t>
            </a:r>
            <a:r>
              <a:rPr lang="en-US" sz="1100" dirty="0"/>
              <a:t>of metabolic diversity. Proceedings of the National Academy of Sciences. 1998;95:12111–6.</a:t>
            </a:r>
            <a:endParaRPr lang="en-US" sz="1100" dirty="0" smtClean="0"/>
          </a:p>
          <a:p>
            <a:pPr marL="0" indent="-365760">
              <a:buNone/>
            </a:pPr>
            <a:r>
              <a:rPr lang="en-US" sz="1100" dirty="0"/>
              <a:t>Newman DJ, </a:t>
            </a:r>
            <a:r>
              <a:rPr lang="en-US" sz="1100" dirty="0" err="1"/>
              <a:t>Cragg</a:t>
            </a:r>
            <a:r>
              <a:rPr lang="en-US" sz="1100" dirty="0"/>
              <a:t> GM. Natural Products as Sources of New Drugs from 1981 to 2014. Journal of Natural Products. </a:t>
            </a:r>
            <a:r>
              <a:rPr lang="en-US" sz="1100" dirty="0" smtClean="0"/>
              <a:t>2016;79:629–61</a:t>
            </a:r>
            <a:r>
              <a:rPr lang="en-US" sz="1100" dirty="0" smtClean="0"/>
              <a:t>.</a:t>
            </a:r>
          </a:p>
          <a:p>
            <a:pPr marL="0" indent="-365760">
              <a:buNone/>
            </a:pPr>
            <a:r>
              <a:rPr lang="en-US" sz="1100" dirty="0" err="1"/>
              <a:t>Taechowisan</a:t>
            </a:r>
            <a:r>
              <a:rPr lang="en-US" sz="1100" dirty="0"/>
              <a:t> T, </a:t>
            </a:r>
            <a:r>
              <a:rPr lang="en-US" sz="1100" dirty="0" err="1"/>
              <a:t>Singtotong</a:t>
            </a:r>
            <a:r>
              <a:rPr lang="en-US" sz="1100" dirty="0"/>
              <a:t> C, </a:t>
            </a:r>
            <a:r>
              <a:rPr lang="en-US" sz="1100" dirty="0" err="1"/>
              <a:t>Phutdhawong</a:t>
            </a:r>
            <a:r>
              <a:rPr lang="en-US" sz="1100" dirty="0"/>
              <a:t> W. Antibacterial and Antioxidant Activities of </a:t>
            </a:r>
            <a:r>
              <a:rPr lang="en-US" sz="1100" dirty="0" err="1"/>
              <a:t>Acetogenins</a:t>
            </a:r>
            <a:r>
              <a:rPr lang="en-US" sz="1100" dirty="0"/>
              <a:t> from Streptomyces sp. </a:t>
            </a:r>
            <a:r>
              <a:rPr lang="en-US" sz="1100" dirty="0" smtClean="0"/>
              <a:t>VE2</a:t>
            </a:r>
            <a:r>
              <a:rPr lang="en-US" sz="1100" dirty="0"/>
              <a:t>; An Endophyte in </a:t>
            </a:r>
            <a:r>
              <a:rPr lang="en-US" sz="1100" dirty="0" err="1"/>
              <a:t>Vernonia</a:t>
            </a:r>
            <a:r>
              <a:rPr lang="en-US" sz="1100" dirty="0"/>
              <a:t> </a:t>
            </a:r>
            <a:r>
              <a:rPr lang="en-US" sz="1100" dirty="0" err="1"/>
              <a:t>cinerea</a:t>
            </a:r>
            <a:r>
              <a:rPr lang="en-US" sz="1100" dirty="0"/>
              <a:t> (L.) Less. Journal of Applied Pharmaceutical Science. 2016;:067–72</a:t>
            </a:r>
            <a:r>
              <a:rPr lang="en-US" sz="1100" dirty="0" smtClean="0"/>
              <a:t>.</a:t>
            </a:r>
          </a:p>
          <a:p>
            <a:pPr marL="0" indent="-365760">
              <a:buNone/>
            </a:pPr>
            <a:r>
              <a:rPr lang="en-US" sz="1100" dirty="0" err="1"/>
              <a:t>Niu</a:t>
            </a:r>
            <a:r>
              <a:rPr lang="en-US" sz="1100" dirty="0"/>
              <a:t> G, </a:t>
            </a:r>
            <a:r>
              <a:rPr lang="en-US" sz="1100" dirty="0" err="1"/>
              <a:t>Chater</a:t>
            </a:r>
            <a:r>
              <a:rPr lang="en-US" sz="1100" dirty="0"/>
              <a:t> KF, Tian Y, Zhang J, Tan H. </a:t>
            </a:r>
            <a:r>
              <a:rPr lang="en-US" sz="1100" dirty="0" err="1"/>
              <a:t>Specialised</a:t>
            </a:r>
            <a:r>
              <a:rPr lang="en-US" sz="1100" dirty="0"/>
              <a:t> metabolites regulating antibiotic biosynthesis in Streptomyces spp. </a:t>
            </a:r>
            <a:r>
              <a:rPr lang="en-US" sz="1100" dirty="0" smtClean="0"/>
              <a:t>FEMS </a:t>
            </a:r>
            <a:r>
              <a:rPr lang="en-US" sz="1100" dirty="0"/>
              <a:t>Microbiology Reviews. 2016;40:554–73.</a:t>
            </a:r>
          </a:p>
          <a:p>
            <a:pPr marL="0" indent="-365760">
              <a:buNone/>
            </a:pPr>
            <a:r>
              <a:rPr lang="en-US" sz="1100" dirty="0"/>
              <a:t>Morin JB, Adams KL, </a:t>
            </a:r>
            <a:r>
              <a:rPr lang="en-US" sz="1100" dirty="0" err="1"/>
              <a:t>Sello</a:t>
            </a:r>
            <a:r>
              <a:rPr lang="en-US" sz="1100" dirty="0"/>
              <a:t> JK. Replication of biosynthetic reactions enables efficient synthesis of A-factor, a </a:t>
            </a:r>
            <a:r>
              <a:rPr lang="el-GR" sz="1100" dirty="0"/>
              <a:t>γ-</a:t>
            </a:r>
            <a:r>
              <a:rPr lang="en-US" sz="1100" dirty="0" err="1"/>
              <a:t>butyrolactone</a:t>
            </a:r>
            <a:r>
              <a:rPr lang="en-US" sz="1100" dirty="0"/>
              <a:t> </a:t>
            </a:r>
            <a:r>
              <a:rPr lang="en-US" sz="1100" dirty="0" err="1"/>
              <a:t>autoinducer</a:t>
            </a:r>
            <a:r>
              <a:rPr lang="en-US" sz="1100" dirty="0"/>
              <a:t> from Streptomyces </a:t>
            </a:r>
            <a:r>
              <a:rPr lang="en-US" sz="1100" dirty="0" err="1"/>
              <a:t>griseus</a:t>
            </a:r>
            <a:r>
              <a:rPr lang="en-US" sz="1100" dirty="0"/>
              <a:t>. Organic &amp; Biomolecular Chemistry. 2012;10:1517</a:t>
            </a:r>
            <a:r>
              <a:rPr lang="en-US" sz="1100" dirty="0" smtClean="0"/>
              <a:t>.</a:t>
            </a:r>
          </a:p>
          <a:p>
            <a:pPr marL="0" indent="-365760">
              <a:buNone/>
            </a:pPr>
            <a:r>
              <a:rPr lang="en-US" sz="1100" dirty="0" err="1"/>
              <a:t>Kroiss</a:t>
            </a:r>
            <a:r>
              <a:rPr lang="en-US" sz="1100" dirty="0"/>
              <a:t> J, </a:t>
            </a:r>
            <a:r>
              <a:rPr lang="en-US" sz="1100" dirty="0" err="1"/>
              <a:t>Kaltenpoth</a:t>
            </a:r>
            <a:r>
              <a:rPr lang="en-US" sz="1100" dirty="0"/>
              <a:t> M, Schneider B, Schwinger M-G, </a:t>
            </a:r>
            <a:r>
              <a:rPr lang="en-US" sz="1100" dirty="0" err="1"/>
              <a:t>Hertweck</a:t>
            </a:r>
            <a:r>
              <a:rPr lang="en-US" sz="1100" dirty="0"/>
              <a:t> C, </a:t>
            </a:r>
            <a:r>
              <a:rPr lang="en-US" sz="1100" dirty="0" err="1"/>
              <a:t>Maddula</a:t>
            </a:r>
            <a:r>
              <a:rPr lang="en-US" sz="1100" dirty="0"/>
              <a:t> RK, et al. Symbiotic </a:t>
            </a:r>
            <a:r>
              <a:rPr lang="en-US" sz="1100" dirty="0" err="1"/>
              <a:t>streptomycetes</a:t>
            </a:r>
            <a:r>
              <a:rPr lang="en-US" sz="1100" dirty="0"/>
              <a:t> provide antibiotic combination prophylaxis for wasp offspring. Nature Chemical Biology. 2010;6:261–3</a:t>
            </a:r>
            <a:r>
              <a:rPr lang="en-US" sz="1100" dirty="0" smtClean="0"/>
              <a:t>.</a:t>
            </a:r>
          </a:p>
          <a:p>
            <a:pPr marL="0" indent="-365760">
              <a:buNone/>
            </a:pPr>
            <a:r>
              <a:rPr lang="en-US" sz="1100" dirty="0"/>
              <a:t>Sun Y, Hahn F, </a:t>
            </a:r>
            <a:r>
              <a:rPr lang="en-US" sz="1100" dirty="0" err="1"/>
              <a:t>Demydchuk</a:t>
            </a:r>
            <a:r>
              <a:rPr lang="en-US" sz="1100" dirty="0"/>
              <a:t> Y, </a:t>
            </a:r>
            <a:r>
              <a:rPr lang="en-US" sz="1100" dirty="0" err="1"/>
              <a:t>Chettle</a:t>
            </a:r>
            <a:r>
              <a:rPr lang="en-US" sz="1100" dirty="0"/>
              <a:t> J, </a:t>
            </a:r>
            <a:r>
              <a:rPr lang="en-US" sz="1100" dirty="0" err="1"/>
              <a:t>Tosin</a:t>
            </a:r>
            <a:r>
              <a:rPr lang="en-US" sz="1100" dirty="0"/>
              <a:t> M, </a:t>
            </a:r>
            <a:r>
              <a:rPr lang="en-US" sz="1100" dirty="0" err="1"/>
              <a:t>Osada</a:t>
            </a:r>
            <a:r>
              <a:rPr lang="en-US" sz="1100" dirty="0"/>
              <a:t> H, et al. In vitro reconstruction of </a:t>
            </a:r>
            <a:r>
              <a:rPr lang="en-US" sz="1100" dirty="0" err="1"/>
              <a:t>tetronate</a:t>
            </a:r>
            <a:r>
              <a:rPr lang="en-US" sz="1100" dirty="0"/>
              <a:t> RK-682 biosynthesis. Nature Chemical Biology [Internet]. </a:t>
            </a:r>
            <a:r>
              <a:rPr lang="en-US" sz="1100" dirty="0" smtClean="0"/>
              <a:t>2010;6:99–101</a:t>
            </a:r>
          </a:p>
          <a:p>
            <a:pPr marL="0" indent="-365760">
              <a:buNone/>
            </a:pPr>
            <a:r>
              <a:rPr lang="en-US" sz="1100" dirty="0" smtClean="0"/>
              <a:t>Han </a:t>
            </a:r>
            <a:r>
              <a:rPr lang="en-US" sz="1100" dirty="0"/>
              <a:t>B, Cao Y-X, Li Z-M, Wu Z-X, Mao Y-Q, Chen H-L, et al. </a:t>
            </a:r>
            <a:r>
              <a:rPr lang="en-US" sz="1100" dirty="0" err="1"/>
              <a:t>Annonaceous</a:t>
            </a:r>
            <a:r>
              <a:rPr lang="en-US" sz="1100" dirty="0"/>
              <a:t> </a:t>
            </a:r>
            <a:r>
              <a:rPr lang="en-US" sz="1100" dirty="0" err="1"/>
              <a:t>acetogenin</a:t>
            </a:r>
            <a:r>
              <a:rPr lang="en-US" sz="1100" dirty="0"/>
              <a:t> mimic AA005 suppresses human colon cancer cell growth in vivo through downregulation of Mcl-1. </a:t>
            </a:r>
            <a:r>
              <a:rPr lang="en-US" sz="1100" dirty="0" err="1"/>
              <a:t>Acta</a:t>
            </a:r>
            <a:r>
              <a:rPr lang="en-US" sz="1100" dirty="0"/>
              <a:t> </a:t>
            </a:r>
            <a:r>
              <a:rPr lang="en-US" sz="1100" dirty="0" err="1"/>
              <a:t>Pharmacologica</a:t>
            </a:r>
            <a:r>
              <a:rPr lang="en-US" sz="1100" dirty="0"/>
              <a:t> </a:t>
            </a:r>
            <a:r>
              <a:rPr lang="en-US" sz="1100" dirty="0" err="1"/>
              <a:t>Sinica</a:t>
            </a:r>
            <a:r>
              <a:rPr lang="en-US" sz="1100" dirty="0"/>
              <a:t>. </a:t>
            </a:r>
            <a:r>
              <a:rPr lang="en-US" sz="1100" dirty="0" smtClean="0"/>
              <a:t>2018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977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Small Molecule </a:t>
            </a:r>
            <a:r>
              <a:rPr lang="en-US" sz="4000" dirty="0"/>
              <a:t>Natural Products </a:t>
            </a:r>
            <a:r>
              <a:rPr lang="en-US" sz="4000" dirty="0" smtClean="0"/>
              <a:t>(NP)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drugs still come from NPs</a:t>
            </a:r>
          </a:p>
          <a:p>
            <a:r>
              <a:rPr lang="en-US" dirty="0" smtClean="0"/>
              <a:t>Direct source ex. Taxol</a:t>
            </a:r>
          </a:p>
          <a:p>
            <a:r>
              <a:rPr lang="en-US" dirty="0" smtClean="0"/>
              <a:t>Indirect source (Inspiration) ex. </a:t>
            </a:r>
            <a:r>
              <a:rPr lang="en-US" dirty="0"/>
              <a:t>aspirin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68" y="1986865"/>
            <a:ext cx="4520461" cy="300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6" descr="Salicin2DCSD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4" y="3211419"/>
            <a:ext cx="1065692" cy="10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283" y="4386403"/>
            <a:ext cx="1672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Salicin</a:t>
            </a:r>
            <a:r>
              <a:rPr lang="en-US" sz="1100" dirty="0" smtClean="0"/>
              <a:t> (willow tree)</a:t>
            </a:r>
            <a:endParaRPr lang="en-US" sz="11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5926" y="4725334"/>
            <a:ext cx="746483" cy="910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Aspirin-skeletal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45" y="3639101"/>
            <a:ext cx="806859" cy="66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84780" y="4416706"/>
            <a:ext cx="972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Aspirin</a:t>
            </a:r>
            <a:endParaRPr lang="en-US" sz="1100" dirty="0"/>
          </a:p>
        </p:txBody>
      </p:sp>
      <p:pic>
        <p:nvPicPr>
          <p:cNvPr id="1034" name="Picture 10" descr="Skeletal formula of salicylic ac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31" y="5423746"/>
            <a:ext cx="529451" cy="57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27162" y="6096755"/>
            <a:ext cx="972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Salicylic</a:t>
            </a:r>
            <a:r>
              <a:rPr lang="en-US" sz="1100" dirty="0" smtClean="0"/>
              <a:t> Acid</a:t>
            </a:r>
            <a:endParaRPr lang="en-US" sz="11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44504" y="4725334"/>
            <a:ext cx="723141" cy="910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3059702">
            <a:off x="69481" y="5169666"/>
            <a:ext cx="160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human</a:t>
            </a:r>
            <a:br>
              <a:rPr lang="en-US" sz="1000" dirty="0" smtClean="0"/>
            </a:br>
            <a:r>
              <a:rPr lang="en-US" sz="1000" dirty="0" smtClean="0"/>
              <a:t>metabolism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 rot="18428690">
            <a:off x="2006565" y="5136475"/>
            <a:ext cx="160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</a:t>
            </a:r>
            <a:r>
              <a:rPr lang="en-US" sz="1000" dirty="0" smtClean="0"/>
              <a:t>emi-synthetic derivative</a:t>
            </a:r>
            <a:endParaRPr lang="en-US" sz="1000" dirty="0"/>
          </a:p>
        </p:txBody>
      </p:sp>
      <p:pic>
        <p:nvPicPr>
          <p:cNvPr id="1036" name="Picture 12" descr="Taxol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94" y="5436830"/>
            <a:ext cx="1785427" cy="120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438194" y="5080956"/>
            <a:ext cx="1823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Taxol (Pacific Yew tree)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7741780" y="5162136"/>
            <a:ext cx="19841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Approved drugs </a:t>
            </a:r>
            <a:r>
              <a:rPr lang="en-US" sz="1100" dirty="0" smtClean="0"/>
              <a:t>1981-2014</a:t>
            </a:r>
            <a:br>
              <a:rPr lang="en-US" sz="1100" dirty="0" smtClean="0"/>
            </a:br>
            <a:r>
              <a:rPr lang="en-US" sz="1100" dirty="0" smtClean="0"/>
              <a:t>(n = 1211)</a:t>
            </a:r>
          </a:p>
          <a:p>
            <a:r>
              <a:rPr lang="en-US" sz="1100" dirty="0" smtClean="0"/>
              <a:t>(Newman and </a:t>
            </a:r>
            <a:r>
              <a:rPr lang="en-US" sz="1100" dirty="0" err="1" smtClean="0"/>
              <a:t>Cragg</a:t>
            </a:r>
            <a:r>
              <a:rPr lang="en-US" sz="1100" dirty="0" smtClean="0"/>
              <a:t>, 2014)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555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Product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Diversity and Novelty unmatched</a:t>
            </a:r>
          </a:p>
          <a:p>
            <a:r>
              <a:rPr lang="en-US" dirty="0" smtClean="0"/>
              <a:t>Evolution likely responsible for usefulness</a:t>
            </a:r>
          </a:p>
          <a:p>
            <a:endParaRPr lang="en-US" dirty="0"/>
          </a:p>
        </p:txBody>
      </p:sp>
      <p:pic>
        <p:nvPicPr>
          <p:cNvPr id="2052" name="Picture 4" descr="Image result for natural products 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365760"/>
            <a:ext cx="2529436" cy="616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27975" y="6537935"/>
            <a:ext cx="2038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</a:t>
            </a:r>
            <a:r>
              <a:rPr lang="en-US" sz="1100" dirty="0" err="1" smtClean="0"/>
              <a:t>Feher</a:t>
            </a:r>
            <a:r>
              <a:rPr lang="en-US" sz="1100" dirty="0" smtClean="0"/>
              <a:t> and Schmidt, 2003)</a:t>
            </a:r>
            <a:endParaRPr lang="en-US" sz="1100" dirty="0"/>
          </a:p>
        </p:txBody>
      </p:sp>
      <p:pic>
        <p:nvPicPr>
          <p:cNvPr id="2056" name="Picture 8" descr="Maitotoxin 2D structur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" y="3611272"/>
            <a:ext cx="7157989" cy="256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1693" y="3873663"/>
            <a:ext cx="2412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Maitotoxin</a:t>
            </a:r>
            <a:r>
              <a:rPr lang="en-US" sz="1100" dirty="0" smtClean="0"/>
              <a:t> (Striated Surgeonfish)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238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Microorganisms as NP 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lied!</a:t>
            </a:r>
          </a:p>
          <a:p>
            <a:r>
              <a:rPr lang="en-US" dirty="0" smtClean="0"/>
              <a:t>NP sources are not always as they seem</a:t>
            </a:r>
          </a:p>
          <a:p>
            <a:r>
              <a:rPr lang="en-US" dirty="0" smtClean="0"/>
              <a:t>This is (usually) a good thing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8" descr="Maitotoxin 2D structur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0" y="4234009"/>
            <a:ext cx="5688192" cy="20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03" y="3972399"/>
            <a:ext cx="3081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Maitotoxin</a:t>
            </a:r>
            <a:r>
              <a:rPr lang="en-US" sz="1400" dirty="0"/>
              <a:t> (Marine Dinoflagellate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Maitotoxin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strike="sngStrike" dirty="0"/>
              <a:t>Striated Surgeonfish</a:t>
            </a:r>
            <a:r>
              <a:rPr lang="en-US" sz="1400" dirty="0"/>
              <a:t>)</a:t>
            </a:r>
          </a:p>
        </p:txBody>
      </p:sp>
      <p:pic>
        <p:nvPicPr>
          <p:cNvPr id="7" name="Picture 12" descr="Taxo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61" y="4189204"/>
            <a:ext cx="3137402" cy="21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87261" y="3833330"/>
            <a:ext cx="2878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Taxol</a:t>
            </a:r>
            <a:r>
              <a:rPr lang="en-US" sz="1100" dirty="0"/>
              <a:t> </a:t>
            </a:r>
            <a:r>
              <a:rPr lang="en-US" sz="1100" dirty="0" smtClean="0"/>
              <a:t>(endosymbiotic fungus)</a:t>
            </a:r>
            <a:endParaRPr lang="en-US" sz="1100" dirty="0"/>
          </a:p>
          <a:p>
            <a:r>
              <a:rPr lang="en-US" sz="1100" dirty="0" smtClean="0"/>
              <a:t>Taxol (</a:t>
            </a:r>
            <a:r>
              <a:rPr lang="en-US" sz="1100" strike="sngStrike" dirty="0" smtClean="0"/>
              <a:t>Pacific Yew tree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8663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Annonaceous</a:t>
            </a:r>
            <a:r>
              <a:rPr lang="en-US" dirty="0" smtClean="0"/>
              <a:t> </a:t>
            </a:r>
            <a:r>
              <a:rPr lang="en-US" dirty="0" err="1" smtClean="0"/>
              <a:t>Acetogenins</a:t>
            </a:r>
            <a:r>
              <a:rPr lang="en-US" dirty="0" smtClean="0"/>
              <a:t> (ACGs)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Annonaceous</a:t>
            </a:r>
            <a:r>
              <a:rPr lang="en-US" dirty="0" smtClean="0"/>
              <a:t>”- from </a:t>
            </a:r>
            <a:r>
              <a:rPr lang="en-US" dirty="0" err="1" smtClean="0"/>
              <a:t>Annonaceae</a:t>
            </a:r>
            <a:r>
              <a:rPr lang="en-US" dirty="0" smtClean="0"/>
              <a:t> or Custard Apple family</a:t>
            </a:r>
          </a:p>
          <a:p>
            <a:r>
              <a:rPr lang="en-US" dirty="0" err="1" smtClean="0"/>
              <a:t>Acetogenins</a:t>
            </a:r>
            <a:r>
              <a:rPr lang="en-US" dirty="0" smtClean="0"/>
              <a:t>- compounds unique to </a:t>
            </a:r>
            <a:r>
              <a:rPr lang="en-US" dirty="0" err="1" smtClean="0"/>
              <a:t>Annonaceae</a:t>
            </a:r>
            <a:endParaRPr lang="en-US" dirty="0" smtClean="0"/>
          </a:p>
          <a:p>
            <a:r>
              <a:rPr lang="en-US" dirty="0" smtClean="0"/>
              <a:t>Over 500 ACGs isolated</a:t>
            </a:r>
            <a:endParaRPr lang="en-US" dirty="0"/>
          </a:p>
          <a:p>
            <a:r>
              <a:rPr lang="en-US" dirty="0" smtClean="0"/>
              <a:t>Highly bio-active</a:t>
            </a:r>
          </a:p>
          <a:p>
            <a:pPr lvl="1"/>
            <a:r>
              <a:rPr lang="en-US" dirty="0" smtClean="0"/>
              <a:t>Potent antitumor</a:t>
            </a:r>
          </a:p>
          <a:p>
            <a:pPr lvl="1"/>
            <a:r>
              <a:rPr lang="en-US" dirty="0" smtClean="0"/>
              <a:t>Antioxidant</a:t>
            </a:r>
          </a:p>
          <a:p>
            <a:pPr lvl="1"/>
            <a:r>
              <a:rPr lang="en-US" dirty="0" smtClean="0"/>
              <a:t>Cation binding</a:t>
            </a:r>
          </a:p>
          <a:p>
            <a:pPr lvl="1"/>
            <a:r>
              <a:rPr lang="en-US" dirty="0" err="1" smtClean="0"/>
              <a:t>Pesticidal</a:t>
            </a:r>
            <a:endParaRPr lang="en-US" dirty="0" smtClean="0"/>
          </a:p>
          <a:p>
            <a:pPr lvl="1"/>
            <a:r>
              <a:rPr lang="en-US" dirty="0" smtClean="0"/>
              <a:t>Etc.</a:t>
            </a:r>
          </a:p>
        </p:txBody>
      </p:sp>
      <p:pic>
        <p:nvPicPr>
          <p:cNvPr id="3074" name="Picture 2" descr="Image result for annona cherim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368" y="2159149"/>
            <a:ext cx="2438982" cy="164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6368" y="1828800"/>
            <a:ext cx="2412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Cherimoya (</a:t>
            </a:r>
            <a:r>
              <a:rPr lang="en-US" sz="1100" i="1" dirty="0" smtClean="0"/>
              <a:t>Annona </a:t>
            </a:r>
            <a:r>
              <a:rPr lang="en-US" sz="1100" i="1" dirty="0" err="1" smtClean="0"/>
              <a:t>cherimola</a:t>
            </a:r>
            <a:r>
              <a:rPr lang="en-US" sz="1100" i="1" dirty="0" smtClean="0"/>
              <a:t>)</a:t>
            </a:r>
            <a:endParaRPr lang="en-US" sz="1100" dirty="0"/>
          </a:p>
        </p:txBody>
      </p:sp>
      <p:pic>
        <p:nvPicPr>
          <p:cNvPr id="3076" name="Picture 4" descr="Image result for asimina trilo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729" y="4157315"/>
            <a:ext cx="2028260" cy="20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6368" y="3873304"/>
            <a:ext cx="2777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Common pawpaw (</a:t>
            </a:r>
            <a:r>
              <a:rPr lang="en-US" sz="1100" i="1" dirty="0" err="1" smtClean="0"/>
              <a:t>Asimina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triloba</a:t>
            </a:r>
            <a:r>
              <a:rPr lang="en-US" sz="1100" i="1" dirty="0" smtClean="0"/>
              <a:t>)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7664693" y="6581001"/>
            <a:ext cx="31005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https://onegreenworld.com/product/ksu-atwood-2/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4693" y="6350808"/>
            <a:ext cx="17876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</a:t>
            </a:r>
            <a:r>
              <a:rPr lang="en-US" sz="1000" dirty="0" smtClean="0"/>
              <a:t>://www.torrevival.com</a:t>
            </a:r>
            <a:endParaRPr lang="en-US" sz="1000" dirty="0"/>
          </a:p>
        </p:txBody>
      </p:sp>
      <p:pic>
        <p:nvPicPr>
          <p:cNvPr id="3078" name="Picture 6" descr="Image result for annonaceous acetogen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69" y="3672155"/>
            <a:ext cx="4727032" cy="267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 rot="1172909">
            <a:off x="6475349" y="3568993"/>
            <a:ext cx="1826810" cy="9554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334146">
            <a:off x="6635270" y="3487490"/>
            <a:ext cx="349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Terminal lactone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 Biosynthetic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0" y="1828800"/>
            <a:ext cx="9187227" cy="4351337"/>
          </a:xfrm>
        </p:spPr>
        <p:txBody>
          <a:bodyPr/>
          <a:lstStyle/>
          <a:p>
            <a:r>
              <a:rPr lang="en-US" dirty="0" smtClean="0"/>
              <a:t>No direct evidence until 2016</a:t>
            </a:r>
          </a:p>
          <a:p>
            <a:r>
              <a:rPr lang="en-US" dirty="0"/>
              <a:t>B</a:t>
            </a:r>
            <a:r>
              <a:rPr lang="en-US" dirty="0" smtClean="0"/>
              <a:t>acterial endophyte </a:t>
            </a:r>
            <a:r>
              <a:rPr lang="en-US" i="1" dirty="0" smtClean="0"/>
              <a:t>Streptomyces sp. VE2 </a:t>
            </a:r>
            <a:r>
              <a:rPr lang="en-US" dirty="0" smtClean="0"/>
              <a:t>(</a:t>
            </a:r>
            <a:r>
              <a:rPr lang="en-US" dirty="0" err="1" smtClean="0"/>
              <a:t>Taechowisan</a:t>
            </a:r>
            <a:r>
              <a:rPr lang="en-US" dirty="0" smtClean="0"/>
              <a:t> et al, 2016)</a:t>
            </a:r>
          </a:p>
          <a:p>
            <a:r>
              <a:rPr lang="en-US" i="1" dirty="0" smtClean="0"/>
              <a:t>Streptomyces</a:t>
            </a:r>
            <a:r>
              <a:rPr lang="en-US" dirty="0" smtClean="0"/>
              <a:t> genus is large and well known NP producer</a:t>
            </a:r>
          </a:p>
          <a:p>
            <a:r>
              <a:rPr lang="en-US" dirty="0" smtClean="0"/>
              <a:t>Polyketide synthase pathway likely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78" y="3772397"/>
            <a:ext cx="3742640" cy="3016456"/>
          </a:xfrm>
          <a:prstGeom prst="rect">
            <a:avLst/>
          </a:prstGeom>
        </p:spPr>
      </p:pic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09" y="2744835"/>
            <a:ext cx="2207407" cy="392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44837" y="6665743"/>
            <a:ext cx="59334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By Obsidian Soul - Own work, CC0, https://commons.wikimedia.org/w/index.php?curid=12698737</a:t>
            </a:r>
          </a:p>
        </p:txBody>
      </p:sp>
    </p:spTree>
    <p:extLst>
      <p:ext uri="{BB962C8B-B14F-4D97-AF65-F5344CB8AC3E}">
        <p14:creationId xmlns:p14="http://schemas.microsoft.com/office/powerpoint/2010/main" val="29872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-507077"/>
            <a:ext cx="9692640" cy="1325562"/>
          </a:xfrm>
        </p:spPr>
        <p:txBody>
          <a:bodyPr/>
          <a:lstStyle/>
          <a:p>
            <a:pPr algn="ctr"/>
            <a:r>
              <a:rPr lang="en-US" dirty="0" smtClean="0"/>
              <a:t>Polyketide Synthesis (PKS)</a:t>
            </a:r>
            <a:endParaRPr lang="en-US" dirty="0"/>
          </a:p>
        </p:txBody>
      </p:sp>
      <p:pic>
        <p:nvPicPr>
          <p:cNvPr id="4" name="Picture 4" descr="Image result for streptomyces pks gene clu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59" y="926551"/>
            <a:ext cx="6710034" cy="5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19044" y="6423048"/>
            <a:ext cx="11352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Xue</a:t>
            </a:r>
            <a:r>
              <a:rPr lang="en-US" sz="1000" dirty="0" smtClean="0"/>
              <a:t> et. al., 1998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5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Î³-butenolide streptomyces maritimu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7"/>
          <a:stretch/>
        </p:blipFill>
        <p:spPr bwMode="auto">
          <a:xfrm>
            <a:off x="4414476" y="1511241"/>
            <a:ext cx="6849270" cy="50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05628"/>
            <a:ext cx="9692640" cy="1042929"/>
          </a:xfrm>
        </p:spPr>
        <p:txBody>
          <a:bodyPr/>
          <a:lstStyle/>
          <a:p>
            <a:r>
              <a:rPr lang="en-US" smtClean="0"/>
              <a:t>Terminal lactone biosynthesis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511242"/>
            <a:ext cx="8595360" cy="4351337"/>
          </a:xfrm>
        </p:spPr>
        <p:txBody>
          <a:bodyPr/>
          <a:lstStyle/>
          <a:p>
            <a:r>
              <a:rPr lang="en-US" dirty="0" smtClean="0"/>
              <a:t>A-factor like synthases (</a:t>
            </a:r>
            <a:r>
              <a:rPr lang="en-US" dirty="0" err="1" smtClean="0"/>
              <a:t>AfsA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Similar reactant to PKS</a:t>
            </a:r>
          </a:p>
          <a:p>
            <a:r>
              <a:rPr lang="en-US" dirty="0" err="1" smtClean="0"/>
              <a:t>Afsa</a:t>
            </a:r>
            <a:r>
              <a:rPr lang="en-US" dirty="0" smtClean="0"/>
              <a:t> is only necessary gene</a:t>
            </a:r>
            <a:br>
              <a:rPr lang="en-US" dirty="0" smtClean="0"/>
            </a:br>
            <a:r>
              <a:rPr lang="en-US" dirty="0" smtClean="0"/>
              <a:t>(Kato et. al., 2007)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10026" y="6596390"/>
            <a:ext cx="12250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Niu</a:t>
            </a:r>
            <a:r>
              <a:rPr lang="en-US" sz="1100" dirty="0"/>
              <a:t> </a:t>
            </a:r>
            <a:r>
              <a:rPr lang="en-US" sz="1100" dirty="0" smtClean="0"/>
              <a:t>et. al., 2016</a:t>
            </a:r>
            <a:endParaRPr lang="en-US" sz="1100" dirty="0"/>
          </a:p>
        </p:txBody>
      </p:sp>
      <p:pic>
        <p:nvPicPr>
          <p:cNvPr id="1026" name="Picture 2" descr="https://pubs.rsc.org/services/images/RSCpubs.ePlatform.Service.FreeContent.ImageService.svc/ImageService/Articleimage/2012/OB/c2ob06653j/c2ob06653j-s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90" b="68093"/>
          <a:stretch/>
        </p:blipFill>
        <p:spPr bwMode="auto">
          <a:xfrm>
            <a:off x="241069" y="3367498"/>
            <a:ext cx="3882044" cy="12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1069" y="4533754"/>
            <a:ext cx="1999210" cy="1206039"/>
            <a:chOff x="245226" y="4167994"/>
            <a:chExt cx="1999210" cy="1206039"/>
          </a:xfrm>
        </p:grpSpPr>
        <p:pic>
          <p:nvPicPr>
            <p:cNvPr id="7" name="Picture 2" descr="https://pubs.rsc.org/services/images/RSCpubs.ePlatform.Service.FreeContent.ImageService.svc/ImageService/Articleimage/2012/OB/c2ob06653j/c2ob06653j-s1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4" t="31009" r="48498" b="37084"/>
            <a:stretch/>
          </p:blipFill>
          <p:spPr bwMode="auto">
            <a:xfrm>
              <a:off x="245226" y="4167994"/>
              <a:ext cx="1895301" cy="1206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970116" y="4389120"/>
              <a:ext cx="274320" cy="2410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7168" y="6567055"/>
            <a:ext cx="23086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Adapted from Morin et. al., 2012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835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AfsA</a:t>
            </a:r>
            <a:r>
              <a:rPr lang="en-US" dirty="0" smtClean="0"/>
              <a:t> fused with PKS gene in Streptomyces -&gt; </a:t>
            </a:r>
            <a:r>
              <a:rPr lang="en-US" dirty="0" err="1" smtClean="0"/>
              <a:t>acetogenins</a:t>
            </a:r>
            <a:endParaRPr lang="en-US" dirty="0" smtClean="0"/>
          </a:p>
          <a:p>
            <a:r>
              <a:rPr lang="en-US" dirty="0" smtClean="0"/>
              <a:t>PKS-</a:t>
            </a:r>
            <a:r>
              <a:rPr lang="en-US" dirty="0" err="1" smtClean="0"/>
              <a:t>AfsA</a:t>
            </a:r>
            <a:r>
              <a:rPr lang="en-US" dirty="0" smtClean="0"/>
              <a:t> hybrids exist elsewhere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41032" y="3516327"/>
            <a:ext cx="10854366" cy="2186204"/>
            <a:chOff x="1432414" y="2842996"/>
            <a:chExt cx="8279480" cy="1667590"/>
          </a:xfrm>
        </p:grpSpPr>
        <p:grpSp>
          <p:nvGrpSpPr>
            <p:cNvPr id="12" name="Group 11"/>
            <p:cNvGrpSpPr/>
            <p:nvPr/>
          </p:nvGrpSpPr>
          <p:grpSpPr>
            <a:xfrm>
              <a:off x="1432414" y="2842996"/>
              <a:ext cx="7880755" cy="1149003"/>
              <a:chOff x="1432414" y="2842996"/>
              <a:chExt cx="7880755" cy="114900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432414" y="3072264"/>
                <a:ext cx="7880755" cy="919735"/>
                <a:chOff x="1432414" y="2865743"/>
                <a:chExt cx="7880755" cy="919735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32414" y="3321904"/>
                  <a:ext cx="7880755" cy="463574"/>
                </a:xfrm>
                <a:prstGeom prst="rect">
                  <a:avLst/>
                </a:prstGeom>
              </p:spPr>
            </p:pic>
            <p:sp>
              <p:nvSpPr>
                <p:cNvPr id="5" name="Left Brace 4"/>
                <p:cNvSpPr/>
                <p:nvPr/>
              </p:nvSpPr>
              <p:spPr>
                <a:xfrm rot="5400000">
                  <a:off x="2471505" y="1850941"/>
                  <a:ext cx="363135" cy="2441315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Left Brace 5"/>
                <p:cNvSpPr/>
                <p:nvPr/>
              </p:nvSpPr>
              <p:spPr>
                <a:xfrm rot="5400000">
                  <a:off x="5365719" y="1478252"/>
                  <a:ext cx="363135" cy="3186691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Left Brace 6"/>
                <p:cNvSpPr/>
                <p:nvPr/>
              </p:nvSpPr>
              <p:spPr>
                <a:xfrm rot="5400000">
                  <a:off x="8042416" y="2044168"/>
                  <a:ext cx="363135" cy="2006285"/>
                </a:xfrm>
                <a:prstGeom prst="leftBrace">
                  <a:avLst>
                    <a:gd name="adj1" fmla="val 10622"/>
                    <a:gd name="adj2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2258572" y="2842996"/>
                <a:ext cx="78899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/>
                  <a:t>Module 1</a:t>
                </a:r>
                <a:endParaRPr lang="en-US" sz="11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829483" y="2842996"/>
                <a:ext cx="78899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/>
                  <a:t>Module 3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52786" y="2842996"/>
                <a:ext cx="78899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/>
                  <a:t>Module 2</a:t>
                </a:r>
                <a:endParaRPr lang="en-US" sz="1100" dirty="0"/>
              </a:p>
            </p:txBody>
          </p:sp>
        </p:grpSp>
        <p:sp>
          <p:nvSpPr>
            <p:cNvPr id="13" name="Left Brace 12"/>
            <p:cNvSpPr/>
            <p:nvPr/>
          </p:nvSpPr>
          <p:spPr>
            <a:xfrm rot="16200000">
              <a:off x="8683782" y="3831960"/>
              <a:ext cx="363135" cy="4575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70849" y="4248976"/>
              <a:ext cx="124104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 smtClean="0"/>
                <a:t>AfsA</a:t>
              </a:r>
              <a:r>
                <a:rPr lang="en-US" sz="1100" dirty="0" smtClean="0"/>
                <a:t> homologue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317791" y="6512651"/>
            <a:ext cx="4777607" cy="250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https://www.ebi.ac.uk/interpro/entry/IPR005509/proteins-matched?ida=20909</a:t>
            </a:r>
          </a:p>
        </p:txBody>
      </p:sp>
    </p:spTree>
    <p:extLst>
      <p:ext uri="{BB962C8B-B14F-4D97-AF65-F5344CB8AC3E}">
        <p14:creationId xmlns:p14="http://schemas.microsoft.com/office/powerpoint/2010/main" val="235674604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568</TotalTime>
  <Words>721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Schoolbook</vt:lpstr>
      <vt:lpstr>Wingdings 2</vt:lpstr>
      <vt:lpstr>View</vt:lpstr>
      <vt:lpstr>Do endo-symbiotic bacteria synthesize anticancer compounds from Annonaceae? (Custard Apple family)</vt:lpstr>
      <vt:lpstr>Small Molecule Natural Products (NP)</vt:lpstr>
      <vt:lpstr>Natural Product cont.</vt:lpstr>
      <vt:lpstr>Microorganisms as NP producers</vt:lpstr>
      <vt:lpstr>Annonaceous Acetogenins (ACGs)</vt:lpstr>
      <vt:lpstr>ACG Biosynthetic source?</vt:lpstr>
      <vt:lpstr>Polyketide Synthesis (PKS)</vt:lpstr>
      <vt:lpstr>Terminal lactone biosynthesis</vt:lpstr>
      <vt:lpstr>Hypothesis</vt:lpstr>
      <vt:lpstr>Amplify PKS-AfsA  from Annonaceae</vt:lpstr>
      <vt:lpstr>Results</vt:lpstr>
      <vt:lpstr>Alternative Hypothesis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endo-symbiotic bacteria synthesize compounds in the Custard Apple family?</dc:title>
  <dc:creator>Casey Harless</dc:creator>
  <cp:lastModifiedBy>Casey Harless</cp:lastModifiedBy>
  <cp:revision>52</cp:revision>
  <dcterms:created xsi:type="dcterms:W3CDTF">2018-11-28T03:33:50Z</dcterms:created>
  <dcterms:modified xsi:type="dcterms:W3CDTF">2018-11-28T13:23:00Z</dcterms:modified>
</cp:coreProperties>
</file>