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6" r:id="rId1"/>
  </p:sldMasterIdLst>
  <p:notesMasterIdLst>
    <p:notesMasterId r:id="rId17"/>
  </p:notesMasterIdLst>
  <p:sldIdLst>
    <p:sldId id="256" r:id="rId2"/>
    <p:sldId id="257" r:id="rId3"/>
    <p:sldId id="272" r:id="rId4"/>
    <p:sldId id="258" r:id="rId5"/>
    <p:sldId id="259" r:id="rId6"/>
    <p:sldId id="262" r:id="rId7"/>
    <p:sldId id="263" r:id="rId8"/>
    <p:sldId id="260" r:id="rId9"/>
    <p:sldId id="267" r:id="rId10"/>
    <p:sldId id="266" r:id="rId11"/>
    <p:sldId id="264" r:id="rId12"/>
    <p:sldId id="270" r:id="rId13"/>
    <p:sldId id="269" r:id="rId14"/>
    <p:sldId id="271" r:id="rId15"/>
    <p:sldId id="26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2602"/>
  </p:normalViewPr>
  <p:slideViewPr>
    <p:cSldViewPr snapToGrid="0" snapToObjects="1">
      <p:cViewPr varScale="1">
        <p:scale>
          <a:sx n="90" d="100"/>
          <a:sy n="90" d="100"/>
        </p:scale>
        <p:origin x="89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Diameter</a:t>
            </a:r>
            <a:r>
              <a:rPr lang="en-US" baseline="0"/>
              <a:t> of Tumor in mm</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Sheet1!$A$1:$C$1</c:f>
              <c:strCache>
                <c:ptCount val="3"/>
                <c:pt idx="0">
                  <c:v>Control</c:v>
                </c:pt>
                <c:pt idx="1">
                  <c:v>MiRNA-7</c:v>
                </c:pt>
                <c:pt idx="2">
                  <c:v>MiRNA-1258</c:v>
                </c:pt>
              </c:strCache>
            </c:strRef>
          </c:cat>
          <c:val>
            <c:numRef>
              <c:f>Sheet1!$A$2:$C$2</c:f>
              <c:numCache>
                <c:formatCode>General</c:formatCode>
                <c:ptCount val="3"/>
                <c:pt idx="0">
                  <c:v>17.579999999999998</c:v>
                </c:pt>
                <c:pt idx="1">
                  <c:v>15.6</c:v>
                </c:pt>
                <c:pt idx="2">
                  <c:v>16.89</c:v>
                </c:pt>
              </c:numCache>
            </c:numRef>
          </c:val>
          <c:extLst>
            <c:ext xmlns:c16="http://schemas.microsoft.com/office/drawing/2014/chart" uri="{C3380CC4-5D6E-409C-BE32-E72D297353CC}">
              <c16:uniqueId val="{00000000-1FD9-D04E-91DA-BD0DEE8AE9E5}"/>
            </c:ext>
          </c:extLst>
        </c:ser>
        <c:dLbls>
          <c:showLegendKey val="0"/>
          <c:showVal val="0"/>
          <c:showCatName val="0"/>
          <c:showSerName val="0"/>
          <c:showPercent val="0"/>
          <c:showBubbleSize val="0"/>
        </c:dLbls>
        <c:gapWidth val="219"/>
        <c:overlap val="-27"/>
        <c:axId val="14326416"/>
        <c:axId val="14655408"/>
      </c:barChart>
      <c:catAx>
        <c:axId val="14326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55408"/>
        <c:crosses val="autoZero"/>
        <c:auto val="1"/>
        <c:lblAlgn val="ctr"/>
        <c:lblOffset val="100"/>
        <c:noMultiLvlLbl val="0"/>
      </c:catAx>
      <c:valAx>
        <c:axId val="14655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3264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5A7AE-EB89-D644-9D1C-236FE3CC1147}" type="datetimeFigureOut">
              <a:rPr lang="en-US" smtClean="0"/>
              <a:t>11/28/18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000DE9-6145-2A43-A2BF-F3C4742CF36F}" type="slidenum">
              <a:rPr lang="en-US" smtClean="0"/>
              <a:t>‹#›</a:t>
            </a:fld>
            <a:endParaRPr lang="en-US"/>
          </a:p>
        </p:txBody>
      </p:sp>
    </p:spTree>
    <p:extLst>
      <p:ext uri="{BB962C8B-B14F-4D97-AF65-F5344CB8AC3E}">
        <p14:creationId xmlns:p14="http://schemas.microsoft.com/office/powerpoint/2010/main" val="3658034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Cancer is the second leading cause of death in the United States. In 2018, an estimated 1.7 million people Americans will be diagnosed with cancer and roughly 600,000 Americans will die from this ailment </a:t>
            </a:r>
            <a:r>
              <a:rPr lang="en-US" sz="1200" b="1" i="0" u="sng" kern="1200" baseline="30000" dirty="0">
                <a:solidFill>
                  <a:schemeClr val="tx1"/>
                </a:solidFill>
                <a:effectLst/>
                <a:latin typeface="+mn-lt"/>
                <a:ea typeface="+mn-ea"/>
                <a:cs typeface="+mn-cs"/>
              </a:rPr>
              <a:t>1</a:t>
            </a:r>
            <a:r>
              <a:rPr lang="en-US" sz="1200" b="0" i="0" u="none" strike="noStrike" kern="1200" dirty="0">
                <a:solidFill>
                  <a:schemeClr val="tx1"/>
                </a:solidFill>
                <a:effectLst/>
                <a:latin typeface="+mn-lt"/>
                <a:ea typeface="+mn-ea"/>
                <a:cs typeface="+mn-cs"/>
              </a:rPr>
              <a:t>. It is estimated that 90% of cancer deaths happen when a cancer has metastasized. Metastasis is the process of a tumor spreading from its first site to a secondary site. Metastasis is also commonly known as being at or past stage 3 cancer, where a tumor has spread past the primary site. </a:t>
            </a:r>
            <a:endParaRPr lang="en-US" dirty="0"/>
          </a:p>
        </p:txBody>
      </p:sp>
      <p:sp>
        <p:nvSpPr>
          <p:cNvPr id="4" name="Slide Number Placeholder 3"/>
          <p:cNvSpPr>
            <a:spLocks noGrp="1"/>
          </p:cNvSpPr>
          <p:nvPr>
            <p:ph type="sldNum" sz="quarter" idx="5"/>
          </p:nvPr>
        </p:nvSpPr>
        <p:spPr/>
        <p:txBody>
          <a:bodyPr/>
          <a:lstStyle/>
          <a:p>
            <a:fld id="{1D000DE9-6145-2A43-A2BF-F3C4742CF36F}" type="slidenum">
              <a:rPr lang="en-US" smtClean="0"/>
              <a:t>2</a:t>
            </a:fld>
            <a:endParaRPr lang="en-US"/>
          </a:p>
        </p:txBody>
      </p:sp>
    </p:spTree>
    <p:extLst>
      <p:ext uri="{BB962C8B-B14F-4D97-AF65-F5344CB8AC3E}">
        <p14:creationId xmlns:p14="http://schemas.microsoft.com/office/powerpoint/2010/main" val="182354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creation of microRNA starts when the gene is read by RNA polymerase II. It is then clipped and trimmed by enzymes Drosha and Dicer that leave it at a final length, where it then can attached to the RISC complex where it is then used to attach to its target to regulate the gene. </a:t>
            </a:r>
            <a:endParaRPr lang="en-US" b="0" dirty="0">
              <a:effectLst/>
            </a:endParaRPr>
          </a:p>
        </p:txBody>
      </p:sp>
      <p:sp>
        <p:nvSpPr>
          <p:cNvPr id="4" name="Slide Number Placeholder 3"/>
          <p:cNvSpPr>
            <a:spLocks noGrp="1"/>
          </p:cNvSpPr>
          <p:nvPr>
            <p:ph type="sldNum" sz="quarter" idx="5"/>
          </p:nvPr>
        </p:nvSpPr>
        <p:spPr/>
        <p:txBody>
          <a:bodyPr/>
          <a:lstStyle/>
          <a:p>
            <a:fld id="{1D000DE9-6145-2A43-A2BF-F3C4742CF36F}" type="slidenum">
              <a:rPr lang="en-US" smtClean="0"/>
              <a:t>4</a:t>
            </a:fld>
            <a:endParaRPr lang="en-US"/>
          </a:p>
        </p:txBody>
      </p:sp>
    </p:spTree>
    <p:extLst>
      <p:ext uri="{BB962C8B-B14F-4D97-AF65-F5344CB8AC3E}">
        <p14:creationId xmlns:p14="http://schemas.microsoft.com/office/powerpoint/2010/main" val="164350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en-US"/>
              <a:t>Click to edit Master title style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6540F053-C9AB-084B-BA9F-D281108B2AE1}" type="datetimeFigureOut">
              <a:rPr lang="en-US" smtClean="0"/>
              <a:t>11/26/18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4282006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0F053-C9AB-084B-BA9F-D281108B2AE1}"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986366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6540F053-C9AB-084B-BA9F-D281108B2AE1}" type="datetimeFigureOut">
              <a:rPr lang="en-US" smtClean="0"/>
              <a:t>11/26/18</a:t>
            </a:fld>
            <a:endParaRPr lang="en-US"/>
          </a:p>
        </p:txBody>
      </p:sp>
      <p:sp>
        <p:nvSpPr>
          <p:cNvPr id="5" name="Footer Placeholder 4"/>
          <p:cNvSpPr>
            <a:spLocks noGrp="1"/>
          </p:cNvSpPr>
          <p:nvPr>
            <p:ph type="ftr" sz="quarter" idx="11"/>
          </p:nvPr>
        </p:nvSpPr>
        <p:spPr>
          <a:xfrm>
            <a:off x="804672" y="6227064"/>
            <a:ext cx="10588752" cy="320040"/>
          </a:xfrm>
        </p:spPr>
        <p:txBody>
          <a:body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3988188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40F053-C9AB-084B-BA9F-D281108B2AE1}" type="datetimeFigureOut">
              <a:rPr lang="en-US" smtClean="0"/>
              <a:t>11/26/18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2378712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04672" y="320040"/>
            <a:ext cx="3657600" cy="320040"/>
          </a:xfrm>
        </p:spPr>
        <p:txBody>
          <a:bodyPr/>
          <a:lstStyle/>
          <a:p>
            <a:fld id="{6540F053-C9AB-084B-BA9F-D281108B2AE1}" type="datetimeFigureOut">
              <a:rPr lang="en-US" smtClean="0"/>
              <a:t>11/26/18</a:t>
            </a:fld>
            <a:endParaRPr lang="en-US"/>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a:p>
        </p:txBody>
      </p:sp>
      <p:sp>
        <p:nvSpPr>
          <p:cNvPr id="6" name="Slide Number Placeholder 5"/>
          <p:cNvSpPr>
            <a:spLocks noGrp="1"/>
          </p:cNvSpPr>
          <p:nvPr>
            <p:ph type="sldNum" sz="quarter" idx="12"/>
          </p:nvPr>
        </p:nvSpPr>
        <p:spPr>
          <a:xfrm>
            <a:off x="10469880" y="320040"/>
            <a:ext cx="914400" cy="320040"/>
          </a:xfrm>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3181313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6540F053-C9AB-084B-BA9F-D281108B2AE1}" type="datetimeFigureOut">
              <a:rPr lang="en-US" smtClean="0"/>
              <a:t>11/26/18</a:t>
            </a:fld>
            <a:endParaRPr lang="en-US"/>
          </a:p>
        </p:txBody>
      </p:sp>
      <p:sp>
        <p:nvSpPr>
          <p:cNvPr id="6" name="Footer Placeholder 5"/>
          <p:cNvSpPr>
            <a:spLocks noGrp="1"/>
          </p:cNvSpPr>
          <p:nvPr>
            <p:ph type="ftr" sz="quarter" idx="11"/>
          </p:nvPr>
        </p:nvSpPr>
        <p:spPr>
          <a:xfrm>
            <a:off x="804672" y="6227064"/>
            <a:ext cx="10588752" cy="320040"/>
          </a:xfrm>
        </p:spPr>
        <p:txBody>
          <a:bodyPr/>
          <a:lstStyle/>
          <a:p>
            <a:endParaRPr lang="en-US"/>
          </a:p>
        </p:txBody>
      </p:sp>
      <p:sp>
        <p:nvSpPr>
          <p:cNvPr id="7" name="Slide Number Placeholder 6"/>
          <p:cNvSpPr>
            <a:spLocks noGrp="1"/>
          </p:cNvSpPr>
          <p:nvPr>
            <p:ph type="sldNum" sz="quarter" idx="12"/>
          </p:nvPr>
        </p:nvSpPr>
        <p:spPr>
          <a:xfrm>
            <a:off x="10469880" y="320040"/>
            <a:ext cx="914400" cy="320040"/>
          </a:xfrm>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44241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5305" y="1488985"/>
            <a:ext cx="6264350" cy="16968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118447" y="4351687"/>
            <a:ext cx="6265588" cy="1704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6540F053-C9AB-084B-BA9F-D281108B2AE1}" type="datetimeFigureOut">
              <a:rPr lang="en-US" smtClean="0"/>
              <a:t>11/26/18</a:t>
            </a:fld>
            <a:endParaRPr lang="en-US"/>
          </a:p>
        </p:txBody>
      </p:sp>
      <p:sp>
        <p:nvSpPr>
          <p:cNvPr id="8" name="Footer Placeholder 7"/>
          <p:cNvSpPr>
            <a:spLocks noGrp="1"/>
          </p:cNvSpPr>
          <p:nvPr>
            <p:ph type="ftr" sz="quarter" idx="11"/>
          </p:nvPr>
        </p:nvSpPr>
        <p:spPr>
          <a:xfrm>
            <a:off x="804672" y="6227064"/>
            <a:ext cx="10588752" cy="320040"/>
          </a:xfrm>
        </p:spPr>
        <p:txBody>
          <a:bodyPr/>
          <a:lstStyle/>
          <a:p>
            <a:endParaRPr lang="en-US"/>
          </a:p>
        </p:txBody>
      </p:sp>
      <p:sp>
        <p:nvSpPr>
          <p:cNvPr id="9" name="Slide Number Placeholder 8"/>
          <p:cNvSpPr>
            <a:spLocks noGrp="1"/>
          </p:cNvSpPr>
          <p:nvPr>
            <p:ph type="sldNum" sz="quarter" idx="12"/>
          </p:nvPr>
        </p:nvSpPr>
        <p:spPr>
          <a:xfrm>
            <a:off x="10469880" y="320040"/>
            <a:ext cx="914400" cy="320040"/>
          </a:xfrm>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300644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40F053-C9AB-084B-BA9F-D281108B2AE1}" type="datetimeFigureOut">
              <a:rPr lang="en-US" smtClean="0"/>
              <a:t>11/26/18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1115016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6540F053-C9AB-084B-BA9F-D281108B2AE1}" type="datetimeFigureOut">
              <a:rPr lang="en-US" smtClean="0"/>
              <a:t>11/26/18</a:t>
            </a:fld>
            <a:endParaRPr lang="en-US"/>
          </a:p>
        </p:txBody>
      </p:sp>
      <p:sp>
        <p:nvSpPr>
          <p:cNvPr id="3" name="Footer Placeholder 2"/>
          <p:cNvSpPr>
            <a:spLocks noGrp="1"/>
          </p:cNvSpPr>
          <p:nvPr>
            <p:ph type="ftr" sz="quarter" idx="11"/>
          </p:nvPr>
        </p:nvSpPr>
        <p:spPr>
          <a:xfrm>
            <a:off x="804672" y="6227064"/>
            <a:ext cx="10588752" cy="320040"/>
          </a:xfrm>
        </p:spPr>
        <p:txBody>
          <a:bodyPr/>
          <a:lstStyle/>
          <a:p>
            <a:endParaRPr lang="en-US"/>
          </a:p>
        </p:txBody>
      </p:sp>
      <p:sp>
        <p:nvSpPr>
          <p:cNvPr id="4" name="Slide Number Placeholder 3"/>
          <p:cNvSpPr>
            <a:spLocks noGrp="1"/>
          </p:cNvSpPr>
          <p:nvPr>
            <p:ph type="sldNum" sz="quarter" idx="12"/>
          </p:nvPr>
        </p:nvSpPr>
        <p:spPr>
          <a:xfrm>
            <a:off x="10469880" y="320040"/>
            <a:ext cx="914400" cy="320040"/>
          </a:xfrm>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9318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540F053-C9AB-084B-BA9F-D281108B2AE1}" type="datetimeFigureOut">
              <a:rPr lang="en-US" smtClean="0"/>
              <a:t>11/26/18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427399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04672" y="320040"/>
            <a:ext cx="3657600" cy="320040"/>
          </a:xfrm>
        </p:spPr>
        <p:txBody>
          <a:bodyPr/>
          <a:lstStyle/>
          <a:p>
            <a:fld id="{6540F053-C9AB-084B-BA9F-D281108B2AE1}" type="datetimeFigureOut">
              <a:rPr lang="en-US" smtClean="0"/>
              <a:t>11/26/18</a:t>
            </a:fld>
            <a:endParaRPr lang="en-US"/>
          </a:p>
        </p:txBody>
      </p:sp>
      <p:sp>
        <p:nvSpPr>
          <p:cNvPr id="6" name="Footer Placeholder 5"/>
          <p:cNvSpPr>
            <a:spLocks noGrp="1"/>
          </p:cNvSpPr>
          <p:nvPr>
            <p:ph type="ftr" sz="quarter" idx="11"/>
          </p:nvPr>
        </p:nvSpPr>
        <p:spPr>
          <a:xfrm>
            <a:off x="804672" y="6227064"/>
            <a:ext cx="5942203" cy="320040"/>
          </a:xfrm>
        </p:spPr>
        <p:txBody>
          <a:bodyPr/>
          <a:lstStyle/>
          <a:p>
            <a:endParaRPr lang="en-US"/>
          </a:p>
        </p:txBody>
      </p:sp>
      <p:sp>
        <p:nvSpPr>
          <p:cNvPr id="7" name="Slide Number Placeholder 6"/>
          <p:cNvSpPr>
            <a:spLocks noGrp="1"/>
          </p:cNvSpPr>
          <p:nvPr>
            <p:ph type="sldNum" sz="quarter" idx="12"/>
          </p:nvPr>
        </p:nvSpPr>
        <p:spPr>
          <a:xfrm>
            <a:off x="5828377" y="320040"/>
            <a:ext cx="914400" cy="320040"/>
          </a:xfrm>
        </p:spPr>
        <p:txBody>
          <a:bodyPr/>
          <a:lstStyle/>
          <a:p>
            <a:fld id="{2E902D68-AC31-1744-AF20-7D97BE42313D}" type="slidenum">
              <a:rPr lang="en-US" smtClean="0"/>
              <a:t>‹#›</a:t>
            </a:fld>
            <a:endParaRPr lang="en-US"/>
          </a:p>
        </p:txBody>
      </p:sp>
    </p:spTree>
    <p:extLst>
      <p:ext uri="{BB962C8B-B14F-4D97-AF65-F5344CB8AC3E}">
        <p14:creationId xmlns:p14="http://schemas.microsoft.com/office/powerpoint/2010/main" val="2011606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6540F053-C9AB-084B-BA9F-D281108B2AE1}" type="datetimeFigureOut">
              <a:rPr lang="en-US" smtClean="0"/>
              <a:t>11/26/18</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2E902D68-AC31-1744-AF20-7D97BE42313D}" type="slidenum">
              <a:rPr lang="en-US" smtClean="0"/>
              <a:t>‹#›</a:t>
            </a:fld>
            <a:endParaRPr lang="en-US"/>
          </a:p>
        </p:txBody>
      </p:sp>
    </p:spTree>
    <p:extLst>
      <p:ext uri="{BB962C8B-B14F-4D97-AF65-F5344CB8AC3E}">
        <p14:creationId xmlns:p14="http://schemas.microsoft.com/office/powerpoint/2010/main" val="1524091593"/>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bi.nlm.nih.gov/gene?cmd=Retrieve&amp;dopt=full_report&amp;list_uids=9314" TargetMode="External"/><Relationship Id="rId2" Type="http://schemas.openxmlformats.org/officeDocument/2006/relationships/hyperlink" Target="https://www2.le.ac.uk/projects/vgec/highereducation/topics/cellcycle-mitosis-meiosis" TargetMode="External"/><Relationship Id="rId1" Type="http://schemas.openxmlformats.org/officeDocument/2006/relationships/slideLayout" Target="../slideLayouts/slideLayout2.xml"/><Relationship Id="rId5" Type="http://schemas.openxmlformats.org/officeDocument/2006/relationships/hyperlink" Target="https://www.cancer.gov/about-cancer/understanding/statistics" TargetMode="External"/><Relationship Id="rId4" Type="http://schemas.openxmlformats.org/officeDocument/2006/relationships/hyperlink" Target="https://www.ncbi.nlm.nih.gov/pubmed/17627539"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3C30-B2D0-214B-B75A-DACD7EE5E65C}"/>
              </a:ext>
            </a:extLst>
          </p:cNvPr>
          <p:cNvSpPr>
            <a:spLocks noGrp="1"/>
          </p:cNvSpPr>
          <p:nvPr>
            <p:ph type="ctrTitle"/>
          </p:nvPr>
        </p:nvSpPr>
        <p:spPr>
          <a:xfrm>
            <a:off x="1759237" y="2657395"/>
            <a:ext cx="8679915" cy="1748729"/>
          </a:xfrm>
        </p:spPr>
        <p:txBody>
          <a:bodyPr>
            <a:normAutofit fontScale="90000"/>
          </a:bodyPr>
          <a:lstStyle/>
          <a:p>
            <a:r>
              <a:rPr lang="en-US" b="1" dirty="0"/>
              <a:t>Is the KLF4 gene or </a:t>
            </a:r>
            <a:r>
              <a:rPr lang="en-US" b="1" dirty="0" err="1"/>
              <a:t>Heparanase</a:t>
            </a:r>
            <a:r>
              <a:rPr lang="en-US" b="1" dirty="0"/>
              <a:t> a more productive punitive target in the gene silencing of Breast to Brain metastasis?</a:t>
            </a:r>
            <a:endParaRPr lang="en-US" dirty="0"/>
          </a:p>
        </p:txBody>
      </p:sp>
      <p:sp>
        <p:nvSpPr>
          <p:cNvPr id="3" name="Subtitle 2">
            <a:extLst>
              <a:ext uri="{FF2B5EF4-FFF2-40B4-BE49-F238E27FC236}">
                <a16:creationId xmlns:a16="http://schemas.microsoft.com/office/drawing/2014/main" id="{DA5F747E-4588-134A-9788-CB17981FD871}"/>
              </a:ext>
            </a:extLst>
          </p:cNvPr>
          <p:cNvSpPr>
            <a:spLocks noGrp="1"/>
          </p:cNvSpPr>
          <p:nvPr>
            <p:ph type="subTitle" idx="1"/>
          </p:nvPr>
        </p:nvSpPr>
        <p:spPr>
          <a:xfrm>
            <a:off x="1759237" y="4678162"/>
            <a:ext cx="8673427" cy="1322587"/>
          </a:xfrm>
        </p:spPr>
        <p:txBody>
          <a:bodyPr/>
          <a:lstStyle/>
          <a:p>
            <a:r>
              <a:rPr lang="en-US" dirty="0"/>
              <a:t>Hunter Freeman</a:t>
            </a:r>
          </a:p>
        </p:txBody>
      </p:sp>
    </p:spTree>
    <p:extLst>
      <p:ext uri="{BB962C8B-B14F-4D97-AF65-F5344CB8AC3E}">
        <p14:creationId xmlns:p14="http://schemas.microsoft.com/office/powerpoint/2010/main" val="188920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25808-0A9C-354C-8991-E318F56B36DA}"/>
              </a:ext>
            </a:extLst>
          </p:cNvPr>
          <p:cNvSpPr>
            <a:spLocks noGrp="1"/>
          </p:cNvSpPr>
          <p:nvPr>
            <p:ph type="title"/>
          </p:nvPr>
        </p:nvSpPr>
        <p:spPr/>
        <p:txBody>
          <a:bodyPr/>
          <a:lstStyle/>
          <a:p>
            <a:r>
              <a:rPr lang="en-US" dirty="0"/>
              <a:t>Breakdown of Experiment groups </a:t>
            </a:r>
          </a:p>
        </p:txBody>
      </p:sp>
      <p:sp>
        <p:nvSpPr>
          <p:cNvPr id="3" name="Content Placeholder 2">
            <a:extLst>
              <a:ext uri="{FF2B5EF4-FFF2-40B4-BE49-F238E27FC236}">
                <a16:creationId xmlns:a16="http://schemas.microsoft.com/office/drawing/2014/main" id="{49F8D6D9-6220-3540-87DF-755A1CA5708A}"/>
              </a:ext>
            </a:extLst>
          </p:cNvPr>
          <p:cNvSpPr>
            <a:spLocks noGrp="1"/>
          </p:cNvSpPr>
          <p:nvPr>
            <p:ph idx="1"/>
          </p:nvPr>
        </p:nvSpPr>
        <p:spPr/>
        <p:txBody>
          <a:bodyPr/>
          <a:lstStyle/>
          <a:p>
            <a:r>
              <a:rPr lang="en-US" dirty="0"/>
              <a:t>Control Group- NSG Mice within statistical normalcy of miRNA-7 and miRNA-1258</a:t>
            </a:r>
          </a:p>
          <a:p>
            <a:r>
              <a:rPr lang="en-US" dirty="0"/>
              <a:t>Experiment group 1- NSG Mice with statistically significant amounts of MiRNA-7</a:t>
            </a:r>
          </a:p>
          <a:p>
            <a:r>
              <a:rPr lang="en-US" dirty="0"/>
              <a:t>Experiment group 2- NSG Mice with statistically significant amounts of MiRNA-1258</a:t>
            </a:r>
          </a:p>
          <a:p>
            <a:endParaRPr lang="en-US" dirty="0"/>
          </a:p>
          <a:p>
            <a:endParaRPr lang="en-US" dirty="0"/>
          </a:p>
        </p:txBody>
      </p:sp>
    </p:spTree>
    <p:extLst>
      <p:ext uri="{BB962C8B-B14F-4D97-AF65-F5344CB8AC3E}">
        <p14:creationId xmlns:p14="http://schemas.microsoft.com/office/powerpoint/2010/main" val="267201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E2878-848A-F64E-971A-6B2411C183B4}"/>
              </a:ext>
            </a:extLst>
          </p:cNvPr>
          <p:cNvSpPr>
            <a:spLocks noGrp="1"/>
          </p:cNvSpPr>
          <p:nvPr>
            <p:ph type="title"/>
          </p:nvPr>
        </p:nvSpPr>
        <p:spPr/>
        <p:txBody>
          <a:bodyPr/>
          <a:lstStyle/>
          <a:p>
            <a:r>
              <a:rPr lang="en-US" dirty="0"/>
              <a:t>Injection of Tumor Cells</a:t>
            </a:r>
          </a:p>
        </p:txBody>
      </p:sp>
      <p:pic>
        <p:nvPicPr>
          <p:cNvPr id="3074" name="Picture 2" descr="https://lh4.googleusercontent.com/RBy9JWu8-Kd9TEwW_zqyzVsjWcS0hQbPvQAH7-3EHHoL0zHFl1c3joz7ysHZulfa7gLQwqehjs1MbvyUBczP7WAn_2z_1IJH0MJhcWZ4VLNVewNHx6GlYAqfmPCcXFRtEzHXWTrH">
            <a:extLst>
              <a:ext uri="{FF2B5EF4-FFF2-40B4-BE49-F238E27FC236}">
                <a16:creationId xmlns:a16="http://schemas.microsoft.com/office/drawing/2014/main" id="{BB8BC83C-CD31-8B4A-B69D-2B1C579523C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12705" y="2403032"/>
            <a:ext cx="4690139" cy="2051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931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DDA6-84B6-1E43-A6BB-8F7F52412CD2}"/>
              </a:ext>
            </a:extLst>
          </p:cNvPr>
          <p:cNvSpPr>
            <a:spLocks noGrp="1"/>
          </p:cNvSpPr>
          <p:nvPr>
            <p:ph type="title"/>
          </p:nvPr>
        </p:nvSpPr>
        <p:spPr/>
        <p:txBody>
          <a:bodyPr/>
          <a:lstStyle/>
          <a:p>
            <a:r>
              <a:rPr lang="en-US" dirty="0"/>
              <a:t>Possible results</a:t>
            </a:r>
          </a:p>
        </p:txBody>
      </p:sp>
      <p:graphicFrame>
        <p:nvGraphicFramePr>
          <p:cNvPr id="7" name="Content Placeholder 6">
            <a:extLst>
              <a:ext uri="{FF2B5EF4-FFF2-40B4-BE49-F238E27FC236}">
                <a16:creationId xmlns:a16="http://schemas.microsoft.com/office/drawing/2014/main" id="{737EAEE8-4AAB-BB4E-BCD7-E1EA7570301F}"/>
              </a:ext>
            </a:extLst>
          </p:cNvPr>
          <p:cNvGraphicFramePr>
            <a:graphicFrameLocks noGrp="1"/>
          </p:cNvGraphicFramePr>
          <p:nvPr>
            <p:ph idx="1"/>
          </p:nvPr>
        </p:nvGraphicFramePr>
        <p:xfrm>
          <a:off x="5118100" y="803275"/>
          <a:ext cx="6281738" cy="52482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2798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E11A-5821-6D42-9901-987A9EBCDDC0}"/>
              </a:ext>
            </a:extLst>
          </p:cNvPr>
          <p:cNvSpPr>
            <a:spLocks noGrp="1"/>
          </p:cNvSpPr>
          <p:nvPr>
            <p:ph type="title"/>
          </p:nvPr>
        </p:nvSpPr>
        <p:spPr/>
        <p:txBody>
          <a:bodyPr/>
          <a:lstStyle/>
          <a:p>
            <a:r>
              <a:rPr lang="en-US" dirty="0"/>
              <a:t>Possible Problems/ Limitations</a:t>
            </a:r>
          </a:p>
        </p:txBody>
      </p:sp>
      <p:sp>
        <p:nvSpPr>
          <p:cNvPr id="3" name="Content Placeholder 2">
            <a:extLst>
              <a:ext uri="{FF2B5EF4-FFF2-40B4-BE49-F238E27FC236}">
                <a16:creationId xmlns:a16="http://schemas.microsoft.com/office/drawing/2014/main" id="{E2B0DBE5-78C9-5348-8FA5-334571A392EE}"/>
              </a:ext>
            </a:extLst>
          </p:cNvPr>
          <p:cNvSpPr>
            <a:spLocks noGrp="1"/>
          </p:cNvSpPr>
          <p:nvPr>
            <p:ph idx="1"/>
          </p:nvPr>
        </p:nvSpPr>
        <p:spPr/>
        <p:txBody>
          <a:bodyPr/>
          <a:lstStyle/>
          <a:p>
            <a:r>
              <a:rPr lang="en-US" dirty="0"/>
              <a:t>Tumors not metastasizing enough for a proper study</a:t>
            </a:r>
          </a:p>
          <a:p>
            <a:r>
              <a:rPr lang="en-US" dirty="0"/>
              <a:t>Logistics of mice blood tests</a:t>
            </a:r>
          </a:p>
          <a:p>
            <a:r>
              <a:rPr lang="en-US" dirty="0"/>
              <a:t>No significant difference in the control and the experimental group</a:t>
            </a:r>
          </a:p>
          <a:p>
            <a:r>
              <a:rPr lang="en-US" dirty="0"/>
              <a:t>Sample size is not actually reflective of the population</a:t>
            </a:r>
          </a:p>
        </p:txBody>
      </p:sp>
    </p:spTree>
    <p:extLst>
      <p:ext uri="{BB962C8B-B14F-4D97-AF65-F5344CB8AC3E}">
        <p14:creationId xmlns:p14="http://schemas.microsoft.com/office/powerpoint/2010/main" val="1160193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B0EA-9B93-B549-87B8-862E4B8C3A15}"/>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B95A73C-B542-6445-BA8A-D7C7C504C947}"/>
              </a:ext>
            </a:extLst>
          </p:cNvPr>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61985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9087-25C4-3546-9BAD-2C017493285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245E91E-6C62-3C4A-8FCA-6170FAAC91DB}"/>
              </a:ext>
            </a:extLst>
          </p:cNvPr>
          <p:cNvSpPr>
            <a:spLocks noGrp="1"/>
          </p:cNvSpPr>
          <p:nvPr>
            <p:ph idx="1"/>
          </p:nvPr>
        </p:nvSpPr>
        <p:spPr/>
        <p:txBody>
          <a:bodyPr>
            <a:normAutofit/>
          </a:bodyPr>
          <a:lstStyle/>
          <a:p>
            <a:r>
              <a:rPr lang="en-US" sz="1050" dirty="0"/>
              <a:t>Sng8. (2017, August 17). The Cell Cycle, Mitosis and Meiosis. Retrieved from </a:t>
            </a:r>
            <a:r>
              <a:rPr lang="en-US" sz="1050" dirty="0">
                <a:hlinkClick r:id="rId2"/>
              </a:rPr>
              <a:t>https://www2.le.ac.uk/projects/vgec/highereducation/topics/cellcycle-mitosis-meiosis</a:t>
            </a:r>
            <a:endParaRPr lang="en-US" sz="1050" dirty="0"/>
          </a:p>
          <a:p>
            <a:r>
              <a:rPr lang="en-US" sz="1050" dirty="0"/>
              <a:t>KLF4 </a:t>
            </a:r>
            <a:r>
              <a:rPr lang="en-US" sz="1050" dirty="0" err="1"/>
              <a:t>Kruppel</a:t>
            </a:r>
            <a:r>
              <a:rPr lang="en-US" sz="1050" dirty="0"/>
              <a:t> like factor 4 [Homo sapiens (human)] - Gene - NCBI. (n.d.). Retrieved from </a:t>
            </a:r>
            <a:r>
              <a:rPr lang="en-US" sz="1050" dirty="0">
                <a:hlinkClick r:id="rId3"/>
              </a:rPr>
              <a:t>https://www.ncbi.nlm.nih.gov/gene?cmd=Retrieve&amp;dopt=full_report&amp;list_uids=9314</a:t>
            </a:r>
            <a:endParaRPr lang="en-US" sz="1050" dirty="0"/>
          </a:p>
          <a:p>
            <a:r>
              <a:rPr lang="en-US" sz="1050" dirty="0" err="1"/>
              <a:t>Vlodavsky</a:t>
            </a:r>
            <a:r>
              <a:rPr lang="en-US" sz="1050" dirty="0"/>
              <a:t>, I., </a:t>
            </a:r>
            <a:r>
              <a:rPr lang="en-US" sz="1050" dirty="0" err="1"/>
              <a:t>Ilan</a:t>
            </a:r>
            <a:r>
              <a:rPr lang="en-US" sz="1050" dirty="0"/>
              <a:t>, N., </a:t>
            </a:r>
            <a:r>
              <a:rPr lang="en-US" sz="1050" dirty="0" err="1"/>
              <a:t>Naggi</a:t>
            </a:r>
            <a:r>
              <a:rPr lang="en-US" sz="1050" dirty="0"/>
              <a:t>, A., &amp; </a:t>
            </a:r>
            <a:r>
              <a:rPr lang="en-US" sz="1050" dirty="0" err="1"/>
              <a:t>Casu</a:t>
            </a:r>
            <a:r>
              <a:rPr lang="en-US" sz="1050" dirty="0"/>
              <a:t>, B. (n.d.). </a:t>
            </a:r>
            <a:r>
              <a:rPr lang="en-US" sz="1050" dirty="0" err="1"/>
              <a:t>Heparanase</a:t>
            </a:r>
            <a:r>
              <a:rPr lang="en-US" sz="1050" dirty="0"/>
              <a:t>: Structure, biological functions, and inhibition by heparin-derived mimetics of heparan sulfate. Retrieved from </a:t>
            </a:r>
            <a:r>
              <a:rPr lang="en-US" sz="1050" dirty="0">
                <a:hlinkClick r:id="rId4"/>
              </a:rPr>
              <a:t>https://www.ncbi.nlm.nih.gov/pubmed/17627539</a:t>
            </a:r>
            <a:endParaRPr lang="en-US" sz="1050" dirty="0"/>
          </a:p>
          <a:p>
            <a:r>
              <a:rPr lang="en-US" sz="1050" dirty="0" err="1"/>
              <a:t>Puchalapalli</a:t>
            </a:r>
            <a:r>
              <a:rPr lang="en-US" sz="1050" dirty="0"/>
              <a:t>, M., Zeng, X., Mu, L., Anderson, A., Glickman, L. H., Zhang, M., . . . </a:t>
            </a:r>
            <a:r>
              <a:rPr lang="en-US" sz="1050" dirty="0" err="1"/>
              <a:t>Koblinski</a:t>
            </a:r>
            <a:r>
              <a:rPr lang="en-US" sz="1050" dirty="0"/>
              <a:t>, J. E. (2016). NSG Mice Provide a Better Spontaneous Model of Breast Cancer Metastasis than </a:t>
            </a:r>
            <a:r>
              <a:rPr lang="en-US" sz="1050" dirty="0" err="1"/>
              <a:t>Athymic</a:t>
            </a:r>
            <a:r>
              <a:rPr lang="en-US" sz="1050" dirty="0"/>
              <a:t> (Nude) Mice. </a:t>
            </a:r>
            <a:r>
              <a:rPr lang="en-US" sz="1050" i="1" dirty="0" err="1"/>
              <a:t>Plos</a:t>
            </a:r>
            <a:r>
              <a:rPr lang="en-US" sz="1050" i="1" dirty="0"/>
              <a:t> One,11</a:t>
            </a:r>
            <a:r>
              <a:rPr lang="en-US" sz="1050" dirty="0"/>
              <a:t>(9). doi:10.1371/journal.pone.0163521</a:t>
            </a:r>
          </a:p>
          <a:p>
            <a:r>
              <a:rPr lang="en-US" sz="1050" dirty="0"/>
              <a:t>Cancer Statistics. (n.d.). Retrieved from </a:t>
            </a:r>
            <a:r>
              <a:rPr lang="en-US" sz="1050" u="sng" dirty="0">
                <a:hlinkClick r:id="rId5"/>
              </a:rPr>
              <a:t>https://www.cancer.gov/about-cancer/understanding/statistics</a:t>
            </a:r>
            <a:endParaRPr lang="en-US" sz="1050" dirty="0"/>
          </a:p>
          <a:p>
            <a:r>
              <a:rPr lang="en-US" sz="1050" dirty="0"/>
              <a:t>Products. (n.d.). Retrieved from http://</a:t>
            </a:r>
            <a:r>
              <a:rPr lang="en-US" sz="1050" dirty="0" err="1"/>
              <a:t>dinovapharma.com</a:t>
            </a:r>
            <a:r>
              <a:rPr lang="en-US" sz="1050" dirty="0"/>
              <a:t>/products/</a:t>
            </a:r>
          </a:p>
          <a:p>
            <a:pPr marL="0" indent="0">
              <a:buNone/>
            </a:pPr>
            <a:br>
              <a:rPr lang="en-US" sz="1050" dirty="0"/>
            </a:br>
            <a:br>
              <a:rPr lang="en-US" sz="1050" dirty="0"/>
            </a:br>
            <a:endParaRPr lang="en-US" sz="1050" dirty="0"/>
          </a:p>
        </p:txBody>
      </p:sp>
    </p:spTree>
    <p:extLst>
      <p:ext uri="{BB962C8B-B14F-4D97-AF65-F5344CB8AC3E}">
        <p14:creationId xmlns:p14="http://schemas.microsoft.com/office/powerpoint/2010/main" val="2953514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EC0A7-1ACA-8540-91B9-E97B605AB3E9}"/>
              </a:ext>
            </a:extLst>
          </p:cNvPr>
          <p:cNvSpPr>
            <a:spLocks noGrp="1"/>
          </p:cNvSpPr>
          <p:nvPr>
            <p:ph type="title"/>
          </p:nvPr>
        </p:nvSpPr>
        <p:spPr/>
        <p:txBody>
          <a:bodyPr>
            <a:normAutofit fontScale="90000"/>
          </a:bodyPr>
          <a:lstStyle/>
          <a:p>
            <a:r>
              <a:rPr lang="en-US" dirty="0"/>
              <a:t>Breast cancer is the most frequent diagnosed cancer in America for women</a:t>
            </a:r>
          </a:p>
        </p:txBody>
      </p:sp>
      <p:pic>
        <p:nvPicPr>
          <p:cNvPr id="1026" name="Picture 2" descr="https://lh6.googleusercontent.com/TpWcrFoQ4BBwZcvSxKacuDqSH6PuQ4oDMQLBUkadlsiFD2S1AJbL6gUcQFbSEtXdVqs0gCN7SSLE_uxb5XgGMIPQxrUZBMr6FrA06jYa-a9xunTwdxSrDPJy98wjjORRuxO4KB9G">
            <a:extLst>
              <a:ext uri="{FF2B5EF4-FFF2-40B4-BE49-F238E27FC236}">
                <a16:creationId xmlns:a16="http://schemas.microsoft.com/office/drawing/2014/main" id="{E955614E-742E-FE4A-A965-FA5002F2AD2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 t="1" b="50000"/>
          <a:stretch/>
        </p:blipFill>
        <p:spPr bwMode="auto">
          <a:xfrm>
            <a:off x="5333232" y="1861600"/>
            <a:ext cx="5603942" cy="3134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843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35580-B45D-A44C-8F96-A0C80F473C72}"/>
              </a:ext>
            </a:extLst>
          </p:cNvPr>
          <p:cNvSpPr>
            <a:spLocks noGrp="1"/>
          </p:cNvSpPr>
          <p:nvPr>
            <p:ph type="title"/>
          </p:nvPr>
        </p:nvSpPr>
        <p:spPr/>
        <p:txBody>
          <a:bodyPr/>
          <a:lstStyle/>
          <a:p>
            <a:r>
              <a:rPr lang="en-US" dirty="0"/>
              <a:t>How our body fights cancer</a:t>
            </a:r>
          </a:p>
        </p:txBody>
      </p:sp>
      <p:sp>
        <p:nvSpPr>
          <p:cNvPr id="3" name="Content Placeholder 2">
            <a:extLst>
              <a:ext uri="{FF2B5EF4-FFF2-40B4-BE49-F238E27FC236}">
                <a16:creationId xmlns:a16="http://schemas.microsoft.com/office/drawing/2014/main" id="{F5159BFD-913C-A14C-92CC-3779023802D4}"/>
              </a:ext>
            </a:extLst>
          </p:cNvPr>
          <p:cNvSpPr>
            <a:spLocks noGrp="1"/>
          </p:cNvSpPr>
          <p:nvPr>
            <p:ph idx="1"/>
          </p:nvPr>
        </p:nvSpPr>
        <p:spPr/>
        <p:txBody>
          <a:bodyPr/>
          <a:lstStyle/>
          <a:p>
            <a:r>
              <a:rPr lang="en-US" dirty="0"/>
              <a:t>T cells</a:t>
            </a:r>
          </a:p>
          <a:p>
            <a:r>
              <a:rPr lang="en-US" dirty="0"/>
              <a:t>B cells</a:t>
            </a:r>
          </a:p>
          <a:p>
            <a:r>
              <a:rPr lang="en-US" dirty="0"/>
              <a:t>NK cells</a:t>
            </a:r>
          </a:p>
          <a:p>
            <a:r>
              <a:rPr lang="en-US" dirty="0"/>
              <a:t>Tumor suppressor genes</a:t>
            </a:r>
          </a:p>
          <a:p>
            <a:r>
              <a:rPr lang="en-US" dirty="0"/>
              <a:t>Oncogenes</a:t>
            </a:r>
          </a:p>
          <a:p>
            <a:r>
              <a:rPr lang="en-US" dirty="0"/>
              <a:t>Other small ways!</a:t>
            </a:r>
          </a:p>
          <a:p>
            <a:endParaRPr lang="en-US" dirty="0"/>
          </a:p>
          <a:p>
            <a:endParaRPr lang="en-US" dirty="0"/>
          </a:p>
        </p:txBody>
      </p:sp>
    </p:spTree>
    <p:extLst>
      <p:ext uri="{BB962C8B-B14F-4D97-AF65-F5344CB8AC3E}">
        <p14:creationId xmlns:p14="http://schemas.microsoft.com/office/powerpoint/2010/main" val="699793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2C6E-D43A-7946-B310-2933C55A76B8}"/>
              </a:ext>
            </a:extLst>
          </p:cNvPr>
          <p:cNvSpPr>
            <a:spLocks noGrp="1"/>
          </p:cNvSpPr>
          <p:nvPr>
            <p:ph type="title"/>
          </p:nvPr>
        </p:nvSpPr>
        <p:spPr/>
        <p:txBody>
          <a:bodyPr/>
          <a:lstStyle/>
          <a:p>
            <a:r>
              <a:rPr lang="en-US" dirty="0"/>
              <a:t>How microRNA is produced and used</a:t>
            </a:r>
          </a:p>
        </p:txBody>
      </p:sp>
      <p:pic>
        <p:nvPicPr>
          <p:cNvPr id="2050" name="Picture 2" descr="https://lh6.googleusercontent.com/wIj91oGJXg8hBl0jm4Pki33lz9NIRGop7q2QT3Q1mGt1RQxNEMktSYibTYBXY6FSLptbd9qfptU61TioT9j9o8J3AWbWXknPG_r9QbXxawopqboZDNO0woDb0Y05HlnnnaPfjDE8">
            <a:extLst>
              <a:ext uri="{FF2B5EF4-FFF2-40B4-BE49-F238E27FC236}">
                <a16:creationId xmlns:a16="http://schemas.microsoft.com/office/drawing/2014/main" id="{E5852A02-0908-344A-93D6-059C361706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591969" y="925512"/>
            <a:ext cx="5334000" cy="500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046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2346-FA23-3E44-8B79-AFC5E49AF8EC}"/>
              </a:ext>
            </a:extLst>
          </p:cNvPr>
          <p:cNvSpPr>
            <a:spLocks noGrp="1"/>
          </p:cNvSpPr>
          <p:nvPr>
            <p:ph type="title"/>
          </p:nvPr>
        </p:nvSpPr>
        <p:spPr/>
        <p:txBody>
          <a:bodyPr/>
          <a:lstStyle/>
          <a:p>
            <a:r>
              <a:rPr lang="en-US" dirty="0"/>
              <a:t>Research Question</a:t>
            </a:r>
          </a:p>
        </p:txBody>
      </p:sp>
      <p:sp>
        <p:nvSpPr>
          <p:cNvPr id="3" name="Content Placeholder 2">
            <a:extLst>
              <a:ext uri="{FF2B5EF4-FFF2-40B4-BE49-F238E27FC236}">
                <a16:creationId xmlns:a16="http://schemas.microsoft.com/office/drawing/2014/main" id="{79804DFB-4B5F-DA4C-A93B-09C1FE2C4BD2}"/>
              </a:ext>
            </a:extLst>
          </p:cNvPr>
          <p:cNvSpPr>
            <a:spLocks noGrp="1"/>
          </p:cNvSpPr>
          <p:nvPr>
            <p:ph idx="1"/>
          </p:nvPr>
        </p:nvSpPr>
        <p:spPr/>
        <p:txBody>
          <a:bodyPr/>
          <a:lstStyle/>
          <a:p>
            <a:r>
              <a:rPr lang="en-US" b="1" dirty="0"/>
              <a:t>Is the KLF4 gene or </a:t>
            </a:r>
            <a:r>
              <a:rPr lang="en-US" b="1" dirty="0" err="1"/>
              <a:t>Heparanase</a:t>
            </a:r>
            <a:r>
              <a:rPr lang="en-US" b="1" dirty="0"/>
              <a:t> a more productive punitive target in the gene silencing of Breast to Brain metastasis?</a:t>
            </a:r>
            <a:endParaRPr lang="en-US" dirty="0"/>
          </a:p>
        </p:txBody>
      </p:sp>
    </p:spTree>
    <p:extLst>
      <p:ext uri="{BB962C8B-B14F-4D97-AF65-F5344CB8AC3E}">
        <p14:creationId xmlns:p14="http://schemas.microsoft.com/office/powerpoint/2010/main" val="3391066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25836-5DD8-9949-850E-119ACECD13EF}"/>
              </a:ext>
            </a:extLst>
          </p:cNvPr>
          <p:cNvSpPr>
            <a:spLocks noGrp="1"/>
          </p:cNvSpPr>
          <p:nvPr>
            <p:ph type="title"/>
          </p:nvPr>
        </p:nvSpPr>
        <p:spPr/>
        <p:txBody>
          <a:bodyPr/>
          <a:lstStyle/>
          <a:p>
            <a:r>
              <a:rPr lang="en-US" dirty="0"/>
              <a:t>What is KLF4?</a:t>
            </a:r>
          </a:p>
        </p:txBody>
      </p:sp>
      <p:sp>
        <p:nvSpPr>
          <p:cNvPr id="3" name="Content Placeholder 2">
            <a:extLst>
              <a:ext uri="{FF2B5EF4-FFF2-40B4-BE49-F238E27FC236}">
                <a16:creationId xmlns:a16="http://schemas.microsoft.com/office/drawing/2014/main" id="{1DE7BBF7-15D1-BF45-AC2F-92A72104FF1F}"/>
              </a:ext>
            </a:extLst>
          </p:cNvPr>
          <p:cNvSpPr>
            <a:spLocks noGrp="1"/>
          </p:cNvSpPr>
          <p:nvPr>
            <p:ph idx="1"/>
          </p:nvPr>
        </p:nvSpPr>
        <p:spPr>
          <a:xfrm>
            <a:off x="5154073" y="1782331"/>
            <a:ext cx="6281873" cy="2848322"/>
          </a:xfrm>
        </p:spPr>
        <p:txBody>
          <a:bodyPr/>
          <a:lstStyle/>
          <a:p>
            <a:pPr marL="0" indent="0">
              <a:buNone/>
            </a:pPr>
            <a:r>
              <a:rPr lang="en-US" dirty="0"/>
              <a:t>KLF4 or </a:t>
            </a:r>
            <a:r>
              <a:rPr lang="en-US" dirty="0" err="1"/>
              <a:t>Kruppel</a:t>
            </a:r>
            <a:r>
              <a:rPr lang="en-US" dirty="0"/>
              <a:t> like factor 4,  is a tumor suppression gene known to mediate in conjunction with the p53 gene, which controls the G1 to S phase of the cell cycle.</a:t>
            </a:r>
          </a:p>
          <a:p>
            <a:pPr marL="0" indent="0">
              <a:buNone/>
            </a:pPr>
            <a:endParaRPr lang="en-US" dirty="0"/>
          </a:p>
        </p:txBody>
      </p:sp>
      <p:pic>
        <p:nvPicPr>
          <p:cNvPr id="4" name="Picture 3">
            <a:extLst>
              <a:ext uri="{FF2B5EF4-FFF2-40B4-BE49-F238E27FC236}">
                <a16:creationId xmlns:a16="http://schemas.microsoft.com/office/drawing/2014/main" id="{761BA937-0123-8B4C-9DB0-C139709CA581}"/>
              </a:ext>
            </a:extLst>
          </p:cNvPr>
          <p:cNvPicPr>
            <a:picLocks noChangeAspect="1"/>
          </p:cNvPicPr>
          <p:nvPr/>
        </p:nvPicPr>
        <p:blipFill>
          <a:blip r:embed="rId2"/>
          <a:stretch>
            <a:fillRect/>
          </a:stretch>
        </p:blipFill>
        <p:spPr>
          <a:xfrm>
            <a:off x="8295009" y="3606217"/>
            <a:ext cx="2857500" cy="2400300"/>
          </a:xfrm>
          <a:prstGeom prst="rect">
            <a:avLst/>
          </a:prstGeom>
        </p:spPr>
      </p:pic>
      <p:sp>
        <p:nvSpPr>
          <p:cNvPr id="5" name="TextBox 4">
            <a:extLst>
              <a:ext uri="{FF2B5EF4-FFF2-40B4-BE49-F238E27FC236}">
                <a16:creationId xmlns:a16="http://schemas.microsoft.com/office/drawing/2014/main" id="{02A03846-C64B-B54C-810F-F44E4C009CFE}"/>
              </a:ext>
            </a:extLst>
          </p:cNvPr>
          <p:cNvSpPr txBox="1"/>
          <p:nvPr/>
        </p:nvSpPr>
        <p:spPr>
          <a:xfrm>
            <a:off x="5302609" y="4160036"/>
            <a:ext cx="2992400" cy="646331"/>
          </a:xfrm>
          <a:prstGeom prst="rect">
            <a:avLst/>
          </a:prstGeom>
          <a:noFill/>
        </p:spPr>
        <p:txBody>
          <a:bodyPr wrap="square" rtlCol="0">
            <a:spAutoFit/>
          </a:bodyPr>
          <a:lstStyle/>
          <a:p>
            <a:pPr marL="285750" indent="-285750">
              <a:buFont typeface="Wingdings" pitchFamily="2" charset="2"/>
              <a:buChar char="§"/>
            </a:pPr>
            <a:r>
              <a:rPr lang="en-US" dirty="0"/>
              <a:t>KLF4 is regulated by miRNA-7 </a:t>
            </a:r>
          </a:p>
        </p:txBody>
      </p:sp>
    </p:spTree>
    <p:extLst>
      <p:ext uri="{BB962C8B-B14F-4D97-AF65-F5344CB8AC3E}">
        <p14:creationId xmlns:p14="http://schemas.microsoft.com/office/powerpoint/2010/main" val="1556591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CC1B3-86EB-8743-8BA6-B98424C53771}"/>
              </a:ext>
            </a:extLst>
          </p:cNvPr>
          <p:cNvSpPr>
            <a:spLocks noGrp="1"/>
          </p:cNvSpPr>
          <p:nvPr>
            <p:ph type="title"/>
          </p:nvPr>
        </p:nvSpPr>
        <p:spPr/>
        <p:txBody>
          <a:bodyPr/>
          <a:lstStyle/>
          <a:p>
            <a:r>
              <a:rPr lang="en-US" b="1" dirty="0"/>
              <a:t>What is </a:t>
            </a:r>
            <a:r>
              <a:rPr lang="en-US" b="1" dirty="0" err="1"/>
              <a:t>Heparanase</a:t>
            </a:r>
            <a:r>
              <a:rPr lang="en-US" b="1" dirty="0"/>
              <a:t>?</a:t>
            </a:r>
            <a:endParaRPr lang="en-US" dirty="0"/>
          </a:p>
        </p:txBody>
      </p:sp>
      <p:sp>
        <p:nvSpPr>
          <p:cNvPr id="3" name="Content Placeholder 2">
            <a:extLst>
              <a:ext uri="{FF2B5EF4-FFF2-40B4-BE49-F238E27FC236}">
                <a16:creationId xmlns:a16="http://schemas.microsoft.com/office/drawing/2014/main" id="{F0719084-9BA2-494E-93E5-F3FA84821BA0}"/>
              </a:ext>
            </a:extLst>
          </p:cNvPr>
          <p:cNvSpPr>
            <a:spLocks noGrp="1"/>
          </p:cNvSpPr>
          <p:nvPr>
            <p:ph idx="1"/>
          </p:nvPr>
        </p:nvSpPr>
        <p:spPr/>
        <p:txBody>
          <a:bodyPr/>
          <a:lstStyle/>
          <a:p>
            <a:r>
              <a:rPr lang="en-US" dirty="0" err="1"/>
              <a:t>Heparanase</a:t>
            </a:r>
            <a:r>
              <a:rPr lang="en-US" dirty="0"/>
              <a:t> is a pro-tumorigenic and pro metastatic enzyme in the extracellular matrix. When silenced it has been seen to inhibit cancer metastasis. This has made it a target for anti-cancer treatment. It is regulated by miRNA-1258.</a:t>
            </a:r>
          </a:p>
        </p:txBody>
      </p:sp>
    </p:spTree>
    <p:extLst>
      <p:ext uri="{BB962C8B-B14F-4D97-AF65-F5344CB8AC3E}">
        <p14:creationId xmlns:p14="http://schemas.microsoft.com/office/powerpoint/2010/main" val="125509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15431-5819-D544-A392-AE6D4003FF45}"/>
              </a:ext>
            </a:extLst>
          </p:cNvPr>
          <p:cNvSpPr>
            <a:spLocks noGrp="1"/>
          </p:cNvSpPr>
          <p:nvPr>
            <p:ph type="title"/>
          </p:nvPr>
        </p:nvSpPr>
        <p:spPr/>
        <p:txBody>
          <a:bodyPr/>
          <a:lstStyle/>
          <a:p>
            <a:r>
              <a:rPr lang="en-US" dirty="0"/>
              <a:t>Overview of my experiment</a:t>
            </a:r>
          </a:p>
        </p:txBody>
      </p:sp>
      <p:sp>
        <p:nvSpPr>
          <p:cNvPr id="3" name="Content Placeholder 2">
            <a:extLst>
              <a:ext uri="{FF2B5EF4-FFF2-40B4-BE49-F238E27FC236}">
                <a16:creationId xmlns:a16="http://schemas.microsoft.com/office/drawing/2014/main" id="{FB255D41-8B97-9242-A308-A9C54CF611FE}"/>
              </a:ext>
            </a:extLst>
          </p:cNvPr>
          <p:cNvSpPr>
            <a:spLocks noGrp="1"/>
          </p:cNvSpPr>
          <p:nvPr>
            <p:ph idx="1"/>
          </p:nvPr>
        </p:nvSpPr>
        <p:spPr/>
        <p:txBody>
          <a:bodyPr/>
          <a:lstStyle/>
          <a:p>
            <a:pPr marL="342900" indent="-342900">
              <a:buFont typeface="+mj-lt"/>
              <a:buAutoNum type="arabicPeriod"/>
            </a:pPr>
            <a:r>
              <a:rPr lang="en-US" dirty="0"/>
              <a:t>Injection of tumors into all groups of NSG mice</a:t>
            </a:r>
          </a:p>
          <a:p>
            <a:pPr marL="342900" indent="-342900">
              <a:buFont typeface="+mj-lt"/>
              <a:buAutoNum type="arabicPeriod"/>
            </a:pPr>
            <a:r>
              <a:rPr lang="en-US" dirty="0"/>
              <a:t>20 day study period of growth of cells</a:t>
            </a:r>
          </a:p>
          <a:p>
            <a:pPr marL="342900" indent="-342900">
              <a:buFont typeface="+mj-lt"/>
              <a:buAutoNum type="arabicPeriod"/>
            </a:pPr>
            <a:r>
              <a:rPr lang="en-US" dirty="0"/>
              <a:t>Removal of tumors and statistical analysis</a:t>
            </a:r>
          </a:p>
          <a:p>
            <a:pPr marL="342900" indent="-342900">
              <a:buFont typeface="+mj-lt"/>
              <a:buAutoNum type="arabicPeriod"/>
            </a:pPr>
            <a:endParaRPr lang="en-US" dirty="0"/>
          </a:p>
        </p:txBody>
      </p:sp>
    </p:spTree>
    <p:extLst>
      <p:ext uri="{BB962C8B-B14F-4D97-AF65-F5344CB8AC3E}">
        <p14:creationId xmlns:p14="http://schemas.microsoft.com/office/powerpoint/2010/main" val="253089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9DAFC-A985-A84C-817C-8BF1B9D5F295}"/>
              </a:ext>
            </a:extLst>
          </p:cNvPr>
          <p:cNvSpPr>
            <a:spLocks noGrp="1"/>
          </p:cNvSpPr>
          <p:nvPr>
            <p:ph type="title"/>
          </p:nvPr>
        </p:nvSpPr>
        <p:spPr/>
        <p:txBody>
          <a:bodyPr/>
          <a:lstStyle/>
          <a:p>
            <a:r>
              <a:rPr lang="en-US" dirty="0"/>
              <a:t>Subjects in experiment</a:t>
            </a:r>
          </a:p>
        </p:txBody>
      </p:sp>
      <p:sp>
        <p:nvSpPr>
          <p:cNvPr id="3" name="Content Placeholder 2">
            <a:extLst>
              <a:ext uri="{FF2B5EF4-FFF2-40B4-BE49-F238E27FC236}">
                <a16:creationId xmlns:a16="http://schemas.microsoft.com/office/drawing/2014/main" id="{1CECE07E-2B38-0842-A1C6-D51C0E0EB346}"/>
              </a:ext>
            </a:extLst>
          </p:cNvPr>
          <p:cNvSpPr>
            <a:spLocks noGrp="1"/>
          </p:cNvSpPr>
          <p:nvPr>
            <p:ph idx="1"/>
          </p:nvPr>
        </p:nvSpPr>
        <p:spPr/>
        <p:txBody>
          <a:bodyPr/>
          <a:lstStyle/>
          <a:p>
            <a:r>
              <a:rPr lang="en-US" dirty="0"/>
              <a:t>The NSG mice have the correct amount of genes silenced to be good candidates to promote and study tumor growth and spread. </a:t>
            </a:r>
          </a:p>
          <a:p>
            <a:r>
              <a:rPr lang="en-US" dirty="0"/>
              <a:t>B and T cells are depleted,  </a:t>
            </a:r>
          </a:p>
          <a:p>
            <a:r>
              <a:rPr lang="en-US" dirty="0"/>
              <a:t>Lose their C5 complement(a protein made to fight pathogens) </a:t>
            </a:r>
          </a:p>
          <a:p>
            <a:r>
              <a:rPr lang="en-US" dirty="0"/>
              <a:t>Lower development of NK cells. </a:t>
            </a:r>
          </a:p>
        </p:txBody>
      </p:sp>
    </p:spTree>
    <p:extLst>
      <p:ext uri="{BB962C8B-B14F-4D97-AF65-F5344CB8AC3E}">
        <p14:creationId xmlns:p14="http://schemas.microsoft.com/office/powerpoint/2010/main" val="475022148"/>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{68F66248-6E47-5240-AE07-6AD1AEE97E58}tf16401369</Template>
  <TotalTime>2021</TotalTime>
  <Words>744</Words>
  <Application>Microsoft Macintosh PowerPoint</Application>
  <PresentationFormat>Widescreen</PresentationFormat>
  <Paragraphs>52</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Rockwell</vt:lpstr>
      <vt:lpstr>Wingdings</vt:lpstr>
      <vt:lpstr>Atlas</vt:lpstr>
      <vt:lpstr>Is the KLF4 gene or Heparanase a more productive punitive target in the gene silencing of Breast to Brain metastasis?</vt:lpstr>
      <vt:lpstr>Breast cancer is the most frequent diagnosed cancer in America for women</vt:lpstr>
      <vt:lpstr>How our body fights cancer</vt:lpstr>
      <vt:lpstr>How microRNA is produced and used</vt:lpstr>
      <vt:lpstr>Research Question</vt:lpstr>
      <vt:lpstr>What is KLF4?</vt:lpstr>
      <vt:lpstr>What is Heparanase?</vt:lpstr>
      <vt:lpstr>Overview of my experiment</vt:lpstr>
      <vt:lpstr>Subjects in experiment</vt:lpstr>
      <vt:lpstr>Breakdown of Experiment groups </vt:lpstr>
      <vt:lpstr>Injection of Tumor Cells</vt:lpstr>
      <vt:lpstr>Possible results</vt:lpstr>
      <vt:lpstr>Possible Problems/ Limitations</vt:lpstr>
      <vt:lpstr>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the KLF4 gene or Heparanase a more productive punitive target in the gene silencing of Breast to Brain metastasis?</dc:title>
  <dc:creator>Hunter Freeman</dc:creator>
  <cp:lastModifiedBy>Hunter Freeman</cp:lastModifiedBy>
  <cp:revision>20</cp:revision>
  <dcterms:created xsi:type="dcterms:W3CDTF">2018-11-27T03:02:54Z</dcterms:created>
  <dcterms:modified xsi:type="dcterms:W3CDTF">2018-11-28T12:44:40Z</dcterms:modified>
</cp:coreProperties>
</file>