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GENERAL QUESTION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6105f9ae2_0_12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6105f9ae2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46105f9ae2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46105f9ae2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c6f73a04f_0_1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6f73a04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little more specific on the question and the background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c6f73a04f_0_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6f73a0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alzheimers is a brain cells’ death leading to the incapability of communication. This is partially genetically induced, however, people above a certain age have an increasing risk of getting alzheimers 1/14 for people above 65, ⅙ for people above 80. AN EXAMPLE OF AN AGE RELATED DISEASE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6105f9ae2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6105f9ae2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the authors come in.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4944f9c0d4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944f9c0d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authors question, they wanted to apply it to cardiovascular as well as neurodegenerative diseases. Two mediums, one with serum injected growth factors and feeder, one without. The control had no Stem cells and was just the medium. CM was split into H-CM and L-CM, respective higher activity and lower activity </a:t>
            </a:r>
            <a:r>
              <a:rPr lang="en"/>
              <a:t>anti aging</a:t>
            </a:r>
            <a:r>
              <a:rPr lang="en"/>
              <a:t> effect. As to why these groups resulted, they just mentioned that it occurred and not why??? Cross contamination wanted to be avoided so they proceeded onward after initial staining without cm1.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46105f9ae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46105f9ae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left figure, the enzyme marks for beta galactisodase (staining shows blue for ageing). For figure D, they measure the Ki67 protein activity (a marker for cell proliferation) and then translated that into cell proliferation. One can see that these results from both graphs are significant.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4944f9c0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944f9c0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Principle of experiment. Explain how the wounds treated with the special medium healed faster thus leading to less wound area.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c6f73a04f_0_3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c6f73a04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 conclusions.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483c36b6ba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83c36b6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Direct conclusions, connection back to the general question. Arrowheads indicate direct Ki67 expression in cells. Control(left), CM (right). Start with stem cells usage, relate to grand question, how it doesn’t directly relate,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13"/>
          <p:cNvSpPr txBox="1"/>
          <p:nvPr>
            <p:ph type="ctrTitle"/>
          </p:nvPr>
        </p:nvSpPr>
        <p:spPr>
          <a:xfrm>
            <a:off x="386775" y="1300025"/>
            <a:ext cx="8222100" cy="1650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Are ageing and age-related diseases treatable?</a:t>
            </a:r>
            <a:endParaRPr/>
          </a:p>
        </p:txBody>
      </p:sp>
      <p:sp>
        <p:nvSpPr>
          <p:cNvPr id="68" name="Google Shape;68;p13"/>
          <p:cNvSpPr txBox="1"/>
          <p:nvPr>
            <p:ph idx="1" type="subTitle"/>
          </p:nvPr>
        </p:nvSpPr>
        <p:spPr>
          <a:xfrm>
            <a:off x="386775" y="3033355"/>
            <a:ext cx="8222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Panel Presentation by Daanish Fiaz</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600">
                <a:solidFill>
                  <a:srgbClr val="FFFFFF"/>
                </a:solidFill>
              </a:rPr>
              <a:t>Although human experimentation would be extensive, there is further research that can and will be done to utilize stem cells to treat aspects of ageing and age related diseases like wound healing thanks to the authors of this article and many more to come. </a:t>
            </a:r>
            <a:r>
              <a:rPr lang="en" sz="2400">
                <a:solidFill>
                  <a:srgbClr val="FFFFFF"/>
                </a:solidFill>
              </a:rPr>
              <a:t> </a:t>
            </a:r>
            <a:endParaRPr sz="2400">
              <a:solidFill>
                <a:srgbClr val="FFFFFF"/>
              </a:solidFill>
            </a:endParaRPr>
          </a:p>
          <a:p>
            <a:pPr indent="0" lvl="0" marL="0" rtl="0" algn="l">
              <a:spcBef>
                <a:spcPts val="0"/>
              </a:spcBef>
              <a:spcAft>
                <a:spcPts val="0"/>
              </a:spcAft>
              <a:buNone/>
            </a:pPr>
            <a:r>
              <a:t/>
            </a:r>
            <a:endParaRPr sz="24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33" name="Google Shape;133;p23"/>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3A3A3A"/>
                </a:solidFill>
                <a:latin typeface="Arial"/>
                <a:ea typeface="Arial"/>
                <a:cs typeface="Arial"/>
                <a:sym typeface="Arial"/>
              </a:rPr>
              <a:t>Bae, Y., Choi, J., Nagy, A., Sung, H., &amp; Kim, J. (2016). Antisenescence effect of mouse embryonic stem cell conditioned     medium through a PDGF/FGF pathway. </a:t>
            </a:r>
            <a:r>
              <a:rPr i="1" lang="en" sz="1150">
                <a:solidFill>
                  <a:srgbClr val="3A3A3A"/>
                </a:solidFill>
                <a:latin typeface="Arial"/>
                <a:ea typeface="Arial"/>
                <a:cs typeface="Arial"/>
                <a:sym typeface="Arial"/>
              </a:rPr>
              <a:t>FASEB Journal : Official Publication of the Federation of American Societies for Experimental Biology,</a:t>
            </a:r>
            <a:r>
              <a:rPr lang="en" sz="1150">
                <a:solidFill>
                  <a:srgbClr val="3A3A3A"/>
                </a:solidFill>
                <a:latin typeface="Arial"/>
                <a:ea typeface="Arial"/>
                <a:cs typeface="Arial"/>
                <a:sym typeface="Arial"/>
              </a:rPr>
              <a:t> </a:t>
            </a:r>
            <a:r>
              <a:rPr i="1" lang="en" sz="1150">
                <a:solidFill>
                  <a:srgbClr val="3A3A3A"/>
                </a:solidFill>
                <a:latin typeface="Arial"/>
                <a:ea typeface="Arial"/>
                <a:cs typeface="Arial"/>
                <a:sym typeface="Arial"/>
              </a:rPr>
              <a:t>30</a:t>
            </a:r>
            <a:r>
              <a:rPr lang="en" sz="1150">
                <a:solidFill>
                  <a:srgbClr val="3A3A3A"/>
                </a:solidFill>
                <a:latin typeface="Arial"/>
                <a:ea typeface="Arial"/>
                <a:cs typeface="Arial"/>
                <a:sym typeface="Arial"/>
              </a:rPr>
              <a:t>(3), 1276-86.</a:t>
            </a:r>
            <a:endParaRPr sz="1150">
              <a:solidFill>
                <a:srgbClr val="3A3A3A"/>
              </a:solidFill>
            </a:endParaRPr>
          </a:p>
          <a:p>
            <a:pPr indent="0" lvl="0" marL="0" rtl="0" algn="l">
              <a:spcBef>
                <a:spcPts val="1600"/>
              </a:spcBef>
              <a:spcAft>
                <a:spcPts val="0"/>
              </a:spcAft>
              <a:buNone/>
            </a:pPr>
            <a:r>
              <a:rPr lang="en" sz="1150">
                <a:solidFill>
                  <a:srgbClr val="3A3A3A"/>
                </a:solidFill>
              </a:rPr>
              <a:t>Chun-Chi Liang, Ann Y Park, &amp; Jun-Lin Guan. (2007). In vitro scratch assay: A convenient and inexpensive method for analysis of cell migration in vitro. </a:t>
            </a:r>
            <a:r>
              <a:rPr i="1" lang="en" sz="1150">
                <a:solidFill>
                  <a:srgbClr val="3A3A3A"/>
                </a:solidFill>
              </a:rPr>
              <a:t>Nature Protocols,</a:t>
            </a:r>
            <a:r>
              <a:rPr lang="en" sz="1150">
                <a:solidFill>
                  <a:srgbClr val="3A3A3A"/>
                </a:solidFill>
              </a:rPr>
              <a:t> </a:t>
            </a:r>
            <a:r>
              <a:rPr i="1" lang="en" sz="1150">
                <a:solidFill>
                  <a:srgbClr val="3A3A3A"/>
                </a:solidFill>
              </a:rPr>
              <a:t>2</a:t>
            </a:r>
            <a:r>
              <a:rPr lang="en" sz="1150">
                <a:solidFill>
                  <a:srgbClr val="3A3A3A"/>
                </a:solidFill>
              </a:rPr>
              <a:t>(2), 329-33.</a:t>
            </a:r>
            <a:endParaRPr sz="1150">
              <a:solidFill>
                <a:srgbClr val="3A3A3A"/>
              </a:solidFill>
            </a:endParaRPr>
          </a:p>
          <a:p>
            <a:pPr indent="0" lvl="0" marL="0" rtl="0" algn="l">
              <a:spcBef>
                <a:spcPts val="1600"/>
              </a:spcBef>
              <a:spcAft>
                <a:spcPts val="1600"/>
              </a:spcAft>
              <a:buNone/>
            </a:pPr>
            <a:r>
              <a:rPr lang="en" sz="1150">
                <a:solidFill>
                  <a:srgbClr val="3A3A3A"/>
                </a:solidFill>
              </a:rPr>
              <a:t>López-Otín, Blasco, Partridge, Serrano, &amp; Kroemer. (2013). The Hallmarks of Aging. </a:t>
            </a:r>
            <a:r>
              <a:rPr i="1" lang="en" sz="1150">
                <a:solidFill>
                  <a:srgbClr val="3A3A3A"/>
                </a:solidFill>
              </a:rPr>
              <a:t>Cell,</a:t>
            </a:r>
            <a:r>
              <a:rPr lang="en" sz="1150">
                <a:solidFill>
                  <a:srgbClr val="3A3A3A"/>
                </a:solidFill>
              </a:rPr>
              <a:t> </a:t>
            </a:r>
            <a:r>
              <a:rPr i="1" lang="en" sz="1150">
                <a:solidFill>
                  <a:srgbClr val="3A3A3A"/>
                </a:solidFill>
              </a:rPr>
              <a:t>153</a:t>
            </a:r>
            <a:r>
              <a:rPr lang="en" sz="1150">
                <a:solidFill>
                  <a:srgbClr val="3A3A3A"/>
                </a:solidFill>
              </a:rPr>
              <a:t>(6), 1194-12.</a:t>
            </a:r>
            <a:endParaRPr sz="1150">
              <a:solidFill>
                <a:srgbClr val="3A3A3A"/>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Cellular ageing/</a:t>
            </a:r>
            <a:r>
              <a:rPr lang="en"/>
              <a:t>deterioration background</a:t>
            </a:r>
            <a:endParaRPr/>
          </a:p>
        </p:txBody>
      </p:sp>
      <p:sp>
        <p:nvSpPr>
          <p:cNvPr id="74" name="Google Shape;74;p14"/>
          <p:cNvSpPr txBox="1"/>
          <p:nvPr>
            <p:ph idx="1" type="body"/>
          </p:nvPr>
        </p:nvSpPr>
        <p:spPr>
          <a:xfrm>
            <a:off x="471900" y="1919075"/>
            <a:ext cx="3999900" cy="271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Cells do not retain their same capabilities and strength the more they replicate and the older they grow.</a:t>
            </a:r>
            <a:endParaRPr/>
          </a:p>
          <a:p>
            <a:pPr indent="0" lvl="0" marL="0" rtl="0" algn="l">
              <a:spcBef>
                <a:spcPts val="1600"/>
              </a:spcBef>
              <a:spcAft>
                <a:spcPts val="0"/>
              </a:spcAft>
              <a:buNone/>
            </a:pPr>
            <a:r>
              <a:rPr lang="en"/>
              <a:t>Like how humans generally aren’t as strong or aren’t capable of doing the same tasks as they grow older.</a:t>
            </a:r>
            <a:endParaRPr/>
          </a:p>
          <a:p>
            <a:pPr indent="0" lvl="0" marL="0" rtl="0" algn="l">
              <a:spcBef>
                <a:spcPts val="1600"/>
              </a:spcBef>
              <a:spcAft>
                <a:spcPts val="1600"/>
              </a:spcAft>
              <a:buNone/>
            </a:pPr>
            <a:r>
              <a:rPr lang="en"/>
              <a:t>This leads to dysfunction in humans as we grow older. This dysfunction may take many forms. </a:t>
            </a:r>
            <a:endParaRPr/>
          </a:p>
        </p:txBody>
      </p:sp>
      <p:pic>
        <p:nvPicPr>
          <p:cNvPr id="75" name="Google Shape;75;p14"/>
          <p:cNvPicPr preferRelativeResize="0"/>
          <p:nvPr/>
        </p:nvPicPr>
        <p:blipFill>
          <a:blip r:embed="rId3">
            <a:alphaModFix/>
          </a:blip>
          <a:stretch>
            <a:fillRect/>
          </a:stretch>
        </p:blipFill>
        <p:spPr>
          <a:xfrm>
            <a:off x="5264300" y="1848625"/>
            <a:ext cx="2887799" cy="2851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Ageing comes with higher odds of getting diseases</a:t>
            </a:r>
            <a:endParaRPr/>
          </a:p>
        </p:txBody>
      </p:sp>
      <p:sp>
        <p:nvSpPr>
          <p:cNvPr id="81" name="Google Shape;81;p15"/>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Alzheimer’s Disease</a:t>
            </a:r>
            <a:endParaRPr/>
          </a:p>
          <a:p>
            <a:pPr indent="0" lvl="0" marL="0" rtl="0" algn="l">
              <a:spcBef>
                <a:spcPts val="1600"/>
              </a:spcBef>
              <a:spcAft>
                <a:spcPts val="0"/>
              </a:spcAft>
              <a:buNone/>
            </a:pPr>
            <a:r>
              <a:rPr lang="en"/>
              <a:t>	Chances exponentially increase with age</a:t>
            </a:r>
            <a:endParaRPr/>
          </a:p>
          <a:p>
            <a:pPr indent="0" lvl="0" marL="0" rtl="0" algn="l">
              <a:spcBef>
                <a:spcPts val="1600"/>
              </a:spcBef>
              <a:spcAft>
                <a:spcPts val="0"/>
              </a:spcAft>
              <a:buNone/>
            </a:pPr>
            <a:r>
              <a:rPr lang="en"/>
              <a:t>	What is it?</a:t>
            </a:r>
            <a:endParaRPr/>
          </a:p>
          <a:p>
            <a:pPr indent="0" lvl="0" marL="0" rtl="0" algn="l">
              <a:spcBef>
                <a:spcPts val="1600"/>
              </a:spcBef>
              <a:spcAft>
                <a:spcPts val="0"/>
              </a:spcAft>
              <a:buNone/>
            </a:pPr>
            <a:r>
              <a:rPr lang="en"/>
              <a:t>Can we prevent or alter this?</a:t>
            </a:r>
            <a:endParaRPr/>
          </a:p>
          <a:p>
            <a:pPr indent="0" lvl="0" marL="0" rtl="0" algn="l">
              <a:spcBef>
                <a:spcPts val="1600"/>
              </a:spcBef>
              <a:spcAft>
                <a:spcPts val="0"/>
              </a:spcAft>
              <a:buNone/>
            </a:pPr>
            <a:r>
              <a:rPr lang="en"/>
              <a:t>Plausibly by treating cellular ageing?</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Although senescence is inevitable, there are suggestions in research that ageing and age-related diseases may be treated through secretory factors as well as molecules.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1615575" y="1087100"/>
            <a:ext cx="5946000" cy="3899139"/>
          </a:xfrm>
          <a:prstGeom prst="rect">
            <a:avLst/>
          </a:prstGeom>
          <a:noFill/>
          <a:ln>
            <a:noFill/>
          </a:ln>
          <a:effectLst>
            <a:outerShdw blurRad="57150" rotWithShape="0" algn="bl" dir="5400000" dist="19050">
              <a:srgbClr val="000000">
                <a:alpha val="50000"/>
              </a:srgbClr>
            </a:outerShdw>
          </a:effectLst>
        </p:spPr>
      </p:pic>
      <p:sp>
        <p:nvSpPr>
          <p:cNvPr id="92" name="Google Shape;92;p17"/>
          <p:cNvSpPr txBox="1"/>
          <p:nvPr/>
        </p:nvSpPr>
        <p:spPr>
          <a:xfrm>
            <a:off x="1615575" y="304975"/>
            <a:ext cx="5946000" cy="6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The authors prepared an experiment to see if they could use stem cells to expedite the wound healing process</a:t>
            </a:r>
            <a:endParaRPr sz="1800">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Protein and enzyme activity analysis</a:t>
            </a:r>
            <a:endParaRPr/>
          </a:p>
        </p:txBody>
      </p:sp>
      <p:pic>
        <p:nvPicPr>
          <p:cNvPr id="98" name="Google Shape;98;p18"/>
          <p:cNvPicPr preferRelativeResize="0"/>
          <p:nvPr/>
        </p:nvPicPr>
        <p:blipFill>
          <a:blip r:embed="rId3">
            <a:alphaModFix/>
          </a:blip>
          <a:stretch>
            <a:fillRect/>
          </a:stretch>
        </p:blipFill>
        <p:spPr>
          <a:xfrm>
            <a:off x="622250" y="1960000"/>
            <a:ext cx="2872700" cy="2965150"/>
          </a:xfrm>
          <a:prstGeom prst="rect">
            <a:avLst/>
          </a:prstGeom>
          <a:noFill/>
          <a:ln>
            <a:noFill/>
          </a:ln>
        </p:spPr>
      </p:pic>
      <p:pic>
        <p:nvPicPr>
          <p:cNvPr id="99" name="Google Shape;99;p18"/>
          <p:cNvPicPr preferRelativeResize="0"/>
          <p:nvPr/>
        </p:nvPicPr>
        <p:blipFill>
          <a:blip r:embed="rId4">
            <a:alphaModFix/>
          </a:blip>
          <a:stretch>
            <a:fillRect/>
          </a:stretch>
        </p:blipFill>
        <p:spPr>
          <a:xfrm>
            <a:off x="4718925" y="2223675"/>
            <a:ext cx="3779400" cy="24378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results</a:t>
            </a:r>
            <a:endParaRPr/>
          </a:p>
        </p:txBody>
      </p:sp>
      <p:pic>
        <p:nvPicPr>
          <p:cNvPr id="105" name="Google Shape;105;p19"/>
          <p:cNvPicPr preferRelativeResize="0"/>
          <p:nvPr/>
        </p:nvPicPr>
        <p:blipFill>
          <a:blip r:embed="rId3">
            <a:alphaModFix/>
          </a:blip>
          <a:stretch>
            <a:fillRect/>
          </a:stretch>
        </p:blipFill>
        <p:spPr>
          <a:xfrm>
            <a:off x="665613" y="2356325"/>
            <a:ext cx="3903075" cy="2357562"/>
          </a:xfrm>
          <a:prstGeom prst="rect">
            <a:avLst/>
          </a:prstGeom>
          <a:noFill/>
          <a:ln>
            <a:noFill/>
          </a:ln>
        </p:spPr>
      </p:pic>
      <p:pic>
        <p:nvPicPr>
          <p:cNvPr id="106" name="Google Shape;106;p19"/>
          <p:cNvPicPr preferRelativeResize="0"/>
          <p:nvPr/>
        </p:nvPicPr>
        <p:blipFill>
          <a:blip r:embed="rId4">
            <a:alphaModFix/>
          </a:blip>
          <a:stretch>
            <a:fillRect/>
          </a:stretch>
        </p:blipFill>
        <p:spPr>
          <a:xfrm>
            <a:off x="5691850" y="2244103"/>
            <a:ext cx="2456700" cy="2660997"/>
          </a:xfrm>
          <a:prstGeom prst="rect">
            <a:avLst/>
          </a:prstGeom>
          <a:noFill/>
          <a:ln>
            <a:noFill/>
          </a:ln>
        </p:spPr>
      </p:pic>
      <p:sp>
        <p:nvSpPr>
          <p:cNvPr id="107" name="Google Shape;107;p19"/>
          <p:cNvSpPr txBox="1"/>
          <p:nvPr/>
        </p:nvSpPr>
        <p:spPr>
          <a:xfrm>
            <a:off x="882000" y="1770575"/>
            <a:ext cx="3387900" cy="3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In </a:t>
            </a:r>
            <a:r>
              <a:rPr i="1" lang="en"/>
              <a:t>vivo </a:t>
            </a:r>
            <a:r>
              <a:rPr lang="en"/>
              <a:t>(female mice injection)</a:t>
            </a:r>
            <a:endParaRPr/>
          </a:p>
        </p:txBody>
      </p:sp>
      <p:sp>
        <p:nvSpPr>
          <p:cNvPr id="108" name="Google Shape;108;p19"/>
          <p:cNvSpPr txBox="1"/>
          <p:nvPr/>
        </p:nvSpPr>
        <p:spPr>
          <a:xfrm>
            <a:off x="5832100" y="1719413"/>
            <a:ext cx="2176200" cy="31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In </a:t>
            </a:r>
            <a:r>
              <a:rPr i="1" lang="en"/>
              <a:t>vitro </a:t>
            </a:r>
            <a:r>
              <a:rPr lang="en"/>
              <a:t>scratch assay (glass tube)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all of this means</a:t>
            </a:r>
            <a:endParaRPr/>
          </a:p>
        </p:txBody>
      </p:sp>
      <p:sp>
        <p:nvSpPr>
          <p:cNvPr id="114" name="Google Shape;114;p20"/>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There’s a chance</a:t>
            </a:r>
            <a:endParaRPr sz="1800"/>
          </a:p>
        </p:txBody>
      </p:sp>
      <p:pic>
        <p:nvPicPr>
          <p:cNvPr id="115" name="Google Shape;115;p20"/>
          <p:cNvPicPr preferRelativeResize="0"/>
          <p:nvPr/>
        </p:nvPicPr>
        <p:blipFill>
          <a:blip r:embed="rId3">
            <a:alphaModFix/>
          </a:blip>
          <a:stretch>
            <a:fillRect/>
          </a:stretch>
        </p:blipFill>
        <p:spPr>
          <a:xfrm>
            <a:off x="5336825" y="328600"/>
            <a:ext cx="3114675" cy="4486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71900" y="420375"/>
            <a:ext cx="8222100" cy="1086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chance for further research into regenerative medicine</a:t>
            </a:r>
            <a:endParaRPr/>
          </a:p>
        </p:txBody>
      </p:sp>
      <p:sp>
        <p:nvSpPr>
          <p:cNvPr id="121" name="Google Shape;121;p21"/>
          <p:cNvSpPr txBox="1"/>
          <p:nvPr>
            <p:ph idx="1" type="body"/>
          </p:nvPr>
        </p:nvSpPr>
        <p:spPr>
          <a:xfrm>
            <a:off x="471900" y="1919075"/>
            <a:ext cx="3999900" cy="305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experiment supports that stem cells can be cultured in a manner to promote wound healing.</a:t>
            </a:r>
            <a:endParaRPr/>
          </a:p>
          <a:p>
            <a:pPr indent="0" lvl="0" marL="0" rtl="0" algn="l">
              <a:spcBef>
                <a:spcPts val="1600"/>
              </a:spcBef>
              <a:spcAft>
                <a:spcPts val="0"/>
              </a:spcAft>
              <a:buNone/>
            </a:pPr>
            <a:r>
              <a:rPr lang="en"/>
              <a:t>This takes us back to the grand question, how can we treat ageing and age-related diseases.</a:t>
            </a:r>
            <a:endParaRPr/>
          </a:p>
          <a:p>
            <a:pPr indent="0" lvl="0" marL="0" rtl="0" algn="l">
              <a:spcBef>
                <a:spcPts val="1600"/>
              </a:spcBef>
              <a:spcAft>
                <a:spcPts val="1600"/>
              </a:spcAft>
              <a:buNone/>
            </a:pPr>
            <a:r>
              <a:rPr lang="en"/>
              <a:t>Although this experiment doesn’t directly treat ageing or diseases, it proposes a technique that can be utilized in treatment to heal wounds.</a:t>
            </a:r>
            <a:endParaRPr/>
          </a:p>
        </p:txBody>
      </p:sp>
      <p:pic>
        <p:nvPicPr>
          <p:cNvPr id="122" name="Google Shape;122;p21"/>
          <p:cNvPicPr preferRelativeResize="0"/>
          <p:nvPr/>
        </p:nvPicPr>
        <p:blipFill>
          <a:blip r:embed="rId3">
            <a:alphaModFix/>
          </a:blip>
          <a:stretch>
            <a:fillRect/>
          </a:stretch>
        </p:blipFill>
        <p:spPr>
          <a:xfrm>
            <a:off x="5003350" y="2016625"/>
            <a:ext cx="3284525" cy="2856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