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9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7C41-29C1-4F29-8975-D3ADAA4434E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D7D4-2F40-46BE-AD2D-699CE47D76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85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7C41-29C1-4F29-8975-D3ADAA4434E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D7D4-2F40-46BE-AD2D-699CE47D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3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7C41-29C1-4F29-8975-D3ADAA4434E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D7D4-2F40-46BE-AD2D-699CE47D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7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7C41-29C1-4F29-8975-D3ADAA4434E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D7D4-2F40-46BE-AD2D-699CE47D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8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7C41-29C1-4F29-8975-D3ADAA4434E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D7D4-2F40-46BE-AD2D-699CE47D76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02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7C41-29C1-4F29-8975-D3ADAA4434E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D7D4-2F40-46BE-AD2D-699CE47D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7C41-29C1-4F29-8975-D3ADAA4434E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D7D4-2F40-46BE-AD2D-699CE47D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3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7C41-29C1-4F29-8975-D3ADAA4434E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D7D4-2F40-46BE-AD2D-699CE47D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8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7C41-29C1-4F29-8975-D3ADAA4434E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D7D4-2F40-46BE-AD2D-699CE47D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3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7CD7C41-29C1-4F29-8975-D3ADAA4434E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D2D7D4-2F40-46BE-AD2D-699CE47D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6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7C41-29C1-4F29-8975-D3ADAA4434E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D7D4-2F40-46BE-AD2D-699CE47D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4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CD7C41-29C1-4F29-8975-D3ADAA4434E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FD2D7D4-2F40-46BE-AD2D-699CE47D76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97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Functional analysis of CMYA5 via CRISPR/Cas9 knockout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gRNA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72" y="2356784"/>
            <a:ext cx="3864320" cy="28554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7280" y="2321169"/>
            <a:ext cx="3237914" cy="3567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Sequence I chose for the spacer: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11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knockout mice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05" y="286603"/>
            <a:ext cx="4767639" cy="5565557"/>
          </a:xfrm>
        </p:spPr>
      </p:pic>
      <p:sp>
        <p:nvSpPr>
          <p:cNvPr id="5" name="Rectangle 4"/>
          <p:cNvSpPr/>
          <p:nvPr/>
        </p:nvSpPr>
        <p:spPr>
          <a:xfrm>
            <a:off x="6096000" y="5753686"/>
            <a:ext cx="6096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err="1" smtClean="0">
                <a:latin typeface="+mj-lt"/>
              </a:rPr>
              <a:t>Kherraf</a:t>
            </a:r>
            <a:r>
              <a:rPr lang="en-US" sz="1050" dirty="0" smtClean="0">
                <a:latin typeface="+mj-lt"/>
              </a:rPr>
              <a:t>, Z., </a:t>
            </a:r>
            <a:r>
              <a:rPr lang="en-US" sz="1050" dirty="0" err="1" smtClean="0">
                <a:latin typeface="+mj-lt"/>
              </a:rPr>
              <a:t>Conne</a:t>
            </a:r>
            <a:r>
              <a:rPr lang="en-US" sz="1050" dirty="0" smtClean="0">
                <a:latin typeface="+mj-lt"/>
              </a:rPr>
              <a:t>, B., </a:t>
            </a:r>
            <a:r>
              <a:rPr lang="en-US" sz="1050" dirty="0" err="1" smtClean="0">
                <a:latin typeface="+mj-lt"/>
              </a:rPr>
              <a:t>Amiri-Yekta</a:t>
            </a:r>
            <a:r>
              <a:rPr lang="en-US" sz="1050" dirty="0" smtClean="0">
                <a:latin typeface="+mj-lt"/>
              </a:rPr>
              <a:t>, A., Kent, M. C., </a:t>
            </a:r>
            <a:r>
              <a:rPr lang="en-US" sz="1050" dirty="0" err="1" smtClean="0">
                <a:latin typeface="+mj-lt"/>
              </a:rPr>
              <a:t>Coutton</a:t>
            </a:r>
            <a:r>
              <a:rPr lang="en-US" sz="1050" dirty="0" smtClean="0">
                <a:latin typeface="+mj-lt"/>
              </a:rPr>
              <a:t>, C., Escoffier, J., . . . Ray, P. F. (2018). Creation of knock out and knock in mice by CRISPR/Cas9 to validate candidate genes for human male infertility, interest, difficulties and feasibility. Molecular and Cellular Endocrinology, 468, 70-80. </a:t>
            </a:r>
            <a:endParaRPr lang="en-US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90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oocytes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86603"/>
            <a:ext cx="5804659" cy="4946579"/>
          </a:xfrm>
        </p:spPr>
      </p:pic>
      <p:sp>
        <p:nvSpPr>
          <p:cNvPr id="5" name="Rectangle 4"/>
          <p:cNvSpPr/>
          <p:nvPr/>
        </p:nvSpPr>
        <p:spPr>
          <a:xfrm>
            <a:off x="6126480" y="5261067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err="1" smtClean="0">
                <a:latin typeface="+mj-lt"/>
              </a:rPr>
              <a:t>Modzelewski</a:t>
            </a:r>
            <a:r>
              <a:rPr lang="en-US" sz="1050" dirty="0" smtClean="0">
                <a:latin typeface="+mj-lt"/>
              </a:rPr>
              <a:t>, A. J., Chen, S., Willis, B. J., Lloyd, K. C., Wood, J. A., &amp; He, L. (2018). Efficient mouse genome engineering by CRISPR-EZ technology. Nature Protocols, 13(6), 1253-1274.</a:t>
            </a:r>
            <a:endParaRPr lang="en-US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85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4191" y="509162"/>
            <a:ext cx="5867809" cy="55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Short comings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Limitations to interpretation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Future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38" y="1995488"/>
            <a:ext cx="5734050" cy="37242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Schizophrenia?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68628" y="5889433"/>
            <a:ext cx="4238942" cy="1769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https://www.quora.com/How-do-scientists-research-human-brain-given-that-they-cant-do-everything-they-need-to-with-a-live-person</a:t>
            </a:r>
          </a:p>
        </p:txBody>
      </p:sp>
    </p:spTree>
    <p:extLst>
      <p:ext uri="{BB962C8B-B14F-4D97-AF65-F5344CB8AC3E}">
        <p14:creationId xmlns:p14="http://schemas.microsoft.com/office/powerpoint/2010/main" val="19588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817" y="-1308532"/>
            <a:ext cx="4228699" cy="3188117"/>
          </a:xfrm>
        </p:spPr>
        <p:txBody>
          <a:bodyPr/>
          <a:lstStyle/>
          <a:p>
            <a:r>
              <a:rPr lang="en-US" dirty="0" smtClean="0"/>
              <a:t>CMYA5 (cardiomyopathy associated 5)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35" y="0"/>
            <a:ext cx="5839065" cy="581877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71379" y="202396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52935" y="5874545"/>
            <a:ext cx="6049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+mj-lt"/>
              </a:rPr>
              <a:t>Tsoupri</a:t>
            </a:r>
            <a:r>
              <a:rPr lang="en-US" sz="1200" dirty="0" smtClean="0">
                <a:latin typeface="+mj-lt"/>
              </a:rPr>
              <a:t> E, </a:t>
            </a:r>
            <a:r>
              <a:rPr lang="en-US" sz="1200" dirty="0" err="1" smtClean="0">
                <a:latin typeface="+mj-lt"/>
              </a:rPr>
              <a:t>Capetanaki</a:t>
            </a:r>
            <a:r>
              <a:rPr lang="en-US" sz="1200" dirty="0" smtClean="0">
                <a:latin typeface="+mj-lt"/>
              </a:rPr>
              <a:t> Y. (2013). </a:t>
            </a:r>
            <a:r>
              <a:rPr lang="el-GR" sz="1200" dirty="0" smtClean="0">
                <a:latin typeface="+mj-lt"/>
              </a:rPr>
              <a:t>Μ</a:t>
            </a:r>
            <a:r>
              <a:rPr lang="en-US" sz="1200" dirty="0" err="1" smtClean="0">
                <a:latin typeface="+mj-lt"/>
              </a:rPr>
              <a:t>yospryn</a:t>
            </a:r>
            <a:r>
              <a:rPr lang="en-US" sz="1200" dirty="0" smtClean="0">
                <a:latin typeface="+mj-lt"/>
              </a:rPr>
              <a:t>: a multifunctional </a:t>
            </a:r>
            <a:r>
              <a:rPr lang="en-US" sz="1200" dirty="0" err="1" smtClean="0">
                <a:latin typeface="+mj-lt"/>
              </a:rPr>
              <a:t>desmin</a:t>
            </a:r>
            <a:r>
              <a:rPr lang="en-US" sz="1200" dirty="0" smtClean="0">
                <a:latin typeface="+mj-lt"/>
              </a:rPr>
              <a:t>-associated protein. 	</a:t>
            </a:r>
            <a:r>
              <a:rPr lang="en-US" sz="1200" dirty="0" err="1" smtClean="0">
                <a:latin typeface="+mj-lt"/>
              </a:rPr>
              <a:t>Histochem</a:t>
            </a:r>
            <a:r>
              <a:rPr lang="en-US" sz="1200" dirty="0" smtClean="0">
                <a:latin typeface="+mj-lt"/>
              </a:rPr>
              <a:t> Cell Biol.140(1):55-63.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82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CMYA5 relates to schizophrenia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2" y="1737360"/>
            <a:ext cx="11215061" cy="4157003"/>
          </a:xfrm>
        </p:spPr>
      </p:pic>
      <p:sp>
        <p:nvSpPr>
          <p:cNvPr id="5" name="Rectangle 4"/>
          <p:cNvSpPr/>
          <p:nvPr/>
        </p:nvSpPr>
        <p:spPr>
          <a:xfrm>
            <a:off x="2789150" y="5894363"/>
            <a:ext cx="836652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 M, Luo XJ, Zhang X, Yang ZH, Xiang K, Xiao X, Su B, Zhao YL, Shen Y, Xu Q, Chen , XN, Chen JC, Liu XY, Yin LD, Ma XY, Yang SY, et al. (2011). A common variant of  the cardiomyopathy associated 5 gene (CMYA5) is associated with schizophrenia in 	 Chinese population. </a:t>
            </a:r>
            <a:r>
              <a:rPr lang="en-US" sz="9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Schizophr</a:t>
            </a:r>
            <a:r>
              <a:rPr lang="en-US" sz="9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Res. 29(2-3):217-9.</a:t>
            </a:r>
            <a:endParaRPr lang="en-US" sz="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88" y="1737360"/>
            <a:ext cx="5473095" cy="4022725"/>
          </a:xfrm>
        </p:spPr>
      </p:pic>
      <p:sp>
        <p:nvSpPr>
          <p:cNvPr id="5" name="Rectangle 4"/>
          <p:cNvSpPr/>
          <p:nvPr/>
        </p:nvSpPr>
        <p:spPr>
          <a:xfrm>
            <a:off x="4564410" y="5760085"/>
            <a:ext cx="24176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+mj-lt"/>
              </a:rPr>
              <a:t>https://en.wikipedia.org/wiki/Astrocyte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48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Desmin</a:t>
            </a:r>
            <a:r>
              <a:rPr lang="en-US" dirty="0" smtClean="0"/>
              <a:t> and Dysbindin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2935" y="1796289"/>
            <a:ext cx="5238556" cy="4019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52935" y="5874545"/>
            <a:ext cx="6049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+mj-lt"/>
              </a:rPr>
              <a:t>Tsoupri</a:t>
            </a:r>
            <a:r>
              <a:rPr lang="en-US" sz="1200" dirty="0" smtClean="0">
                <a:latin typeface="+mj-lt"/>
              </a:rPr>
              <a:t> E, </a:t>
            </a:r>
            <a:r>
              <a:rPr lang="en-US" sz="1200" dirty="0" err="1" smtClean="0">
                <a:latin typeface="+mj-lt"/>
              </a:rPr>
              <a:t>Capetanaki</a:t>
            </a:r>
            <a:r>
              <a:rPr lang="en-US" sz="1200" dirty="0" smtClean="0">
                <a:latin typeface="+mj-lt"/>
              </a:rPr>
              <a:t> Y. (2013). </a:t>
            </a:r>
            <a:r>
              <a:rPr lang="el-GR" sz="1200" dirty="0" smtClean="0">
                <a:latin typeface="+mj-lt"/>
              </a:rPr>
              <a:t>Μ</a:t>
            </a:r>
            <a:r>
              <a:rPr lang="en-US" sz="1200" dirty="0" err="1" smtClean="0">
                <a:latin typeface="+mj-lt"/>
              </a:rPr>
              <a:t>yospryn</a:t>
            </a:r>
            <a:r>
              <a:rPr lang="en-US" sz="1200" dirty="0" smtClean="0">
                <a:latin typeface="+mj-lt"/>
              </a:rPr>
              <a:t>: a multifunctional </a:t>
            </a:r>
            <a:r>
              <a:rPr lang="en-US" sz="1200" dirty="0" err="1" smtClean="0">
                <a:latin typeface="+mj-lt"/>
              </a:rPr>
              <a:t>desmin</a:t>
            </a:r>
            <a:r>
              <a:rPr lang="en-US" sz="1200" dirty="0" smtClean="0">
                <a:latin typeface="+mj-lt"/>
              </a:rPr>
              <a:t>-associated protein. 	</a:t>
            </a:r>
            <a:r>
              <a:rPr lang="en-US" sz="1200" dirty="0" err="1" smtClean="0">
                <a:latin typeface="+mj-lt"/>
              </a:rPr>
              <a:t>Histochem</a:t>
            </a:r>
            <a:r>
              <a:rPr lang="en-US" sz="1200" dirty="0" smtClean="0">
                <a:latin typeface="+mj-lt"/>
              </a:rPr>
              <a:t> Cell Biol.140(1):55-63.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26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CRISPR/Cas9?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7157" y="443132"/>
            <a:ext cx="3172417" cy="51868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97103" y="5786502"/>
            <a:ext cx="2036135" cy="240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https://www.addgene.org/crispr/guide</a:t>
            </a:r>
            <a:r>
              <a:rPr lang="en-US" sz="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7280" y="2076716"/>
            <a:ext cx="6255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j-lt"/>
              </a:rPr>
              <a:t>Clustered </a:t>
            </a:r>
            <a:r>
              <a:rPr lang="en-US" sz="2000" dirty="0">
                <a:latin typeface="+mj-lt"/>
              </a:rPr>
              <a:t>R</a:t>
            </a:r>
            <a:r>
              <a:rPr lang="en-US" sz="2000" dirty="0" smtClean="0">
                <a:latin typeface="+mj-lt"/>
              </a:rPr>
              <a:t>egularly </a:t>
            </a:r>
            <a:r>
              <a:rPr lang="en-US" sz="2000" dirty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nterspersed </a:t>
            </a:r>
            <a:r>
              <a:rPr lang="en-US" sz="2000" dirty="0">
                <a:latin typeface="+mj-lt"/>
              </a:rPr>
              <a:t>S</a:t>
            </a:r>
            <a:r>
              <a:rPr lang="en-US" sz="2000" dirty="0" smtClean="0">
                <a:latin typeface="+mj-lt"/>
              </a:rPr>
              <a:t>hort </a:t>
            </a:r>
            <a:r>
              <a:rPr lang="en-US" sz="2000" dirty="0">
                <a:latin typeface="+mj-lt"/>
              </a:rPr>
              <a:t>P</a:t>
            </a:r>
            <a:r>
              <a:rPr lang="en-US" sz="2000" dirty="0" smtClean="0">
                <a:latin typeface="+mj-lt"/>
              </a:rPr>
              <a:t>alindromic </a:t>
            </a:r>
            <a:r>
              <a:rPr lang="en-US" sz="2000" dirty="0">
                <a:latin typeface="+mj-lt"/>
              </a:rPr>
              <a:t>R</a:t>
            </a:r>
            <a:r>
              <a:rPr lang="en-US" sz="2000" dirty="0" smtClean="0">
                <a:latin typeface="+mj-lt"/>
              </a:rPr>
              <a:t>epeats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74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it be used for the experiment?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12" y="1749642"/>
            <a:ext cx="4459458" cy="235812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Left side = Control groups</a:t>
            </a:r>
            <a:br>
              <a:rPr lang="en-US" sz="1800" dirty="0" smtClean="0"/>
            </a:br>
            <a:r>
              <a:rPr lang="en-US" sz="1800" dirty="0" smtClean="0"/>
              <a:t>Right side = Dysbindin knockout groups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6026" y="286603"/>
            <a:ext cx="3719654" cy="54007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31877" y="5687384"/>
            <a:ext cx="6096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Ma, X., </a:t>
            </a:r>
            <a:r>
              <a:rPr lang="en-US" sz="9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Fei</a:t>
            </a:r>
            <a:r>
              <a:rPr lang="en-US" sz="9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E., Fu, C., Ren, H., &amp; Wang, G. (2011). Dysbindin-1, a schizophrenia-related  protein, facilitates neurite outgrowth by promoting the transcriptional activity of p53. Molecular Psychiatry, 16(11), 1105-1116.</a:t>
            </a:r>
            <a:endParaRPr lang="en-US" sz="9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77</TotalTime>
  <Words>360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Retrospect</vt:lpstr>
      <vt:lpstr>Functional analysis of CMYA5 via CRISPR/Cas9 knockout </vt:lpstr>
      <vt:lpstr>What is Schizophrenia?</vt:lpstr>
      <vt:lpstr>CMYA5 (cardiomyopathy associated 5)</vt:lpstr>
      <vt:lpstr>How CMYA5 relates to schizophrenia</vt:lpstr>
      <vt:lpstr>PowerPoint Presentation</vt:lpstr>
      <vt:lpstr>Desmin and Dysbindin</vt:lpstr>
      <vt:lpstr>What is CRISPR/Cas9?</vt:lpstr>
      <vt:lpstr>How can it be used for the experiment?</vt:lpstr>
      <vt:lpstr>Left side = Control groups Right side = Dysbindin knockout groups</vt:lpstr>
      <vt:lpstr>Designing gRNA</vt:lpstr>
      <vt:lpstr>Creating knockout mice</vt:lpstr>
      <vt:lpstr>Extracting oocytes</vt:lpstr>
      <vt:lpstr>Measurements</vt:lpstr>
      <vt:lpstr>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analysis of CMYA5 via CRISPR/Cas9 knockout</dc:title>
  <dc:creator>Ramtin Deljouei</dc:creator>
  <cp:lastModifiedBy>Ramtin Deljouei</cp:lastModifiedBy>
  <cp:revision>11</cp:revision>
  <dcterms:created xsi:type="dcterms:W3CDTF">2018-11-27T14:11:44Z</dcterms:created>
  <dcterms:modified xsi:type="dcterms:W3CDTF">2018-11-27T15:28:50Z</dcterms:modified>
</cp:coreProperties>
</file>