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1" r:id="rId6"/>
    <p:sldId id="264" r:id="rId7"/>
    <p:sldId id="260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9" autoAdjust="0"/>
    <p:restoredTop sz="99202" autoAdjust="0"/>
  </p:normalViewPr>
  <p:slideViewPr>
    <p:cSldViewPr snapToGrid="0" snapToObjects="1">
      <p:cViewPr>
        <p:scale>
          <a:sx n="72" d="100"/>
          <a:sy n="72" d="100"/>
        </p:scale>
        <p:origin x="-2240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11/29/17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b.com/cite/view" TargetMode="External"/><Relationship Id="rId4" Type="http://schemas.openxmlformats.org/officeDocument/2006/relationships/hyperlink" Target="http://www.sigmaaldrich.com/catalog/papers/11503418" TargetMode="External"/><Relationship Id="rId5" Type="http://schemas.openxmlformats.org/officeDocument/2006/relationships/hyperlink" Target="https://www.ncbi.nlm.nih.gov/pmc/articles/PMC4253488/" TargetMode="External"/><Relationship Id="rId6" Type="http://schemas.openxmlformats.org/officeDocument/2006/relationships/hyperlink" Target="https://www.ncbi.nlm.nih.gov/pmc/articles/PMC1247474/" TargetMode="External"/><Relationship Id="rId7" Type="http://schemas.openxmlformats.org/officeDocument/2006/relationships/hyperlink" Target="http://www.jci.org/articles/view/20784" TargetMode="External"/><Relationship Id="rId8" Type="http://schemas.openxmlformats.org/officeDocument/2006/relationships/hyperlink" Target="http://www.ncbi.nlm.nih.gov/pubmed/7827175" TargetMode="External"/><Relationship Id="rId9" Type="http://schemas.openxmlformats.org/officeDocument/2006/relationships/hyperlink" Target="https://www.ncbi.nlm.nih.gov/books/NBK22268/" TargetMode="External"/><Relationship Id="rId10" Type="http://schemas.openxmlformats.org/officeDocument/2006/relationships/hyperlink" Target="https://www.ncbi.nlm.nih.gov/pmc/articles/PMC3756401/" TargetMode="External"/><Relationship Id="rId11" Type="http://schemas.openxmlformats.org/officeDocument/2006/relationships/hyperlink" Target="http://www.ncbi.nlm.nih.gov/pmc/articles/PMC253876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mc/articles/PMC34095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1262" y="3363026"/>
            <a:ext cx="7640191" cy="147218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Kefa"/>
                <a:cs typeface="Kefa"/>
              </a:rPr>
              <a:t>IS P53 MORE LIKELY TO TRIGGER APOPTOSIS OR CELLULAR SENESCENCE AS A RESPONSE TO A TUMOR OR DNA DAMAGE?</a:t>
            </a:r>
            <a:br>
              <a:rPr lang="en-US" sz="3200" dirty="0">
                <a:effectLst/>
                <a:latin typeface="Kefa"/>
                <a:cs typeface="Kefa"/>
              </a:rPr>
            </a:br>
            <a:r>
              <a:rPr lang="en-US" sz="3200" dirty="0" smtClean="0">
                <a:effectLst/>
                <a:latin typeface="Kefa"/>
                <a:cs typeface="Kefa"/>
              </a:rPr>
              <a:t/>
            </a:r>
            <a:br>
              <a:rPr lang="en-US" sz="3200" dirty="0" smtClean="0">
                <a:effectLst/>
                <a:latin typeface="Kefa"/>
                <a:cs typeface="Kefa"/>
              </a:rPr>
            </a:br>
            <a:r>
              <a:rPr lang="en-US" sz="3200" dirty="0" smtClean="0">
                <a:effectLst/>
                <a:latin typeface="Kefa"/>
                <a:cs typeface="Kefa"/>
              </a:rPr>
              <a:t>Mailat Yonas</a:t>
            </a:r>
            <a:br>
              <a:rPr lang="en-US" sz="3200" dirty="0" smtClean="0">
                <a:effectLst/>
                <a:latin typeface="Kefa"/>
                <a:cs typeface="Kefa"/>
              </a:rPr>
            </a:br>
            <a:r>
              <a:rPr lang="en-US" sz="3200" dirty="0" smtClean="0">
                <a:effectLst/>
                <a:latin typeface="Kefa"/>
                <a:cs typeface="Kefa"/>
              </a:rPr>
              <a:t>BNFO 300</a:t>
            </a:r>
            <a:endParaRPr lang="en-US" sz="3200" dirty="0">
              <a:latin typeface="Kefa"/>
              <a:cs typeface="Kefa"/>
            </a:endParaRPr>
          </a:p>
        </p:txBody>
      </p:sp>
    </p:spTree>
    <p:extLst>
      <p:ext uri="{BB962C8B-B14F-4D97-AF65-F5344CB8AC3E}">
        <p14:creationId xmlns:p14="http://schemas.microsoft.com/office/powerpoint/2010/main" val="355587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2081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995" y="1563810"/>
            <a:ext cx="8232145" cy="4800600"/>
          </a:xfrm>
        </p:spPr>
        <p:txBody>
          <a:bodyPr/>
          <a:lstStyle/>
          <a:p>
            <a:r>
              <a:rPr lang="en-US" dirty="0" smtClean="0"/>
              <a:t>We are looking to see that </a:t>
            </a:r>
            <a:r>
              <a:rPr lang="en-US" dirty="0"/>
              <a:t>C</a:t>
            </a:r>
            <a:r>
              <a:rPr lang="en-US" dirty="0" smtClean="0"/>
              <a:t>ellular Senescence is more prevalent.</a:t>
            </a:r>
          </a:p>
          <a:p>
            <a:r>
              <a:rPr lang="en-US" dirty="0" smtClean="0"/>
              <a:t>Senescence is a more protective mechanism </a:t>
            </a:r>
          </a:p>
          <a:p>
            <a:pPr lvl="2"/>
            <a:r>
              <a:rPr lang="en-US" dirty="0" smtClean="0"/>
              <a:t>These cells are still </a:t>
            </a:r>
            <a:r>
              <a:rPr lang="en-US" dirty="0" smtClean="0"/>
              <a:t>stably </a:t>
            </a:r>
            <a:r>
              <a:rPr lang="en-US" dirty="0" smtClean="0"/>
              <a:t>viable </a:t>
            </a:r>
          </a:p>
          <a:p>
            <a:pPr lvl="2"/>
            <a:r>
              <a:rPr lang="en-US" dirty="0" smtClean="0"/>
              <a:t>May have the ability to remodel cells favorably </a:t>
            </a:r>
            <a:endParaRPr lang="en-US" dirty="0" smtClean="0"/>
          </a:p>
          <a:p>
            <a:r>
              <a:rPr lang="en-US" dirty="0" smtClean="0"/>
              <a:t>Could lead to effective breakthroughs in cancer research </a:t>
            </a:r>
          </a:p>
          <a:p>
            <a:pPr lvl="2"/>
            <a:r>
              <a:rPr lang="en-US" dirty="0" smtClean="0"/>
              <a:t>If we are able to manipulate cellular senescence more fitting result for cancer therapies</a:t>
            </a:r>
          </a:p>
        </p:txBody>
      </p:sp>
    </p:spTree>
    <p:extLst>
      <p:ext uri="{BB962C8B-B14F-4D97-AF65-F5344CB8AC3E}">
        <p14:creationId xmlns:p14="http://schemas.microsoft.com/office/powerpoint/2010/main" val="27426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77" y="-312640"/>
            <a:ext cx="749808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r>
              <a:rPr lang="en-US" sz="3600" dirty="0" smtClean="0"/>
              <a:t>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613" y="583383"/>
            <a:ext cx="8149387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900" dirty="0" smtClean="0"/>
              <a:t>1</a:t>
            </a:r>
            <a:r>
              <a:rPr lang="en-US" sz="900" dirty="0"/>
              <a:t>. “Activating p53 in Cancer Cells with Protein Therapy Shows Preclinical Promise.” </a:t>
            </a:r>
            <a:r>
              <a:rPr lang="en-US" sz="900" i="1" dirty="0" err="1"/>
              <a:t>PLoS</a:t>
            </a:r>
            <a:r>
              <a:rPr lang="en-US" sz="900" i="1" dirty="0"/>
              <a:t> Biology</a:t>
            </a:r>
            <a:r>
              <a:rPr lang="en-US" sz="900" dirty="0"/>
              <a:t> 2.2 (2004): e58. </a:t>
            </a:r>
            <a:r>
              <a:rPr lang="en-US" sz="900" i="1" dirty="0"/>
              <a:t>PMC</a:t>
            </a:r>
            <a:r>
              <a:rPr lang="en-US" sz="900" dirty="0"/>
              <a:t>. Web. 26 Nov. 2017. </a:t>
            </a:r>
            <a:r>
              <a:rPr lang="en-US" sz="900" u="sng" dirty="0">
                <a:hlinkClick r:id="rId2"/>
              </a:rPr>
              <a:t>https://www.ncbi.nlm.nih.gov/pmc/articles/PMC340958/</a:t>
            </a:r>
            <a:r>
              <a:rPr lang="en-US" sz="900" dirty="0"/>
              <a:t> </a:t>
            </a:r>
          </a:p>
          <a:p>
            <a:pPr marL="82296" indent="0">
              <a:buNone/>
            </a:pPr>
            <a:r>
              <a:rPr lang="en-US" sz="900" dirty="0"/>
              <a:t>2. A W Abu-</a:t>
            </a:r>
            <a:r>
              <a:rPr lang="en-US" sz="900" dirty="0" err="1"/>
              <a:t>Qare</a:t>
            </a:r>
            <a:r>
              <a:rPr lang="en-US" sz="900" dirty="0"/>
              <a:t>, M B </a:t>
            </a:r>
            <a:r>
              <a:rPr lang="en-US" sz="900" dirty="0" err="1"/>
              <a:t>Abou-Donia</a:t>
            </a:r>
            <a:r>
              <a:rPr lang="en-US" sz="900" dirty="0"/>
              <a:t>. “Biomarkers of Apoptosis: Release of Cytochrome c, Activation of Caspase-3, Induction of 8-Hydroxy-2'-Deoxyguanosine, Increased 3-Nitrotyrosine, and Alteration of p53 Gene.” </a:t>
            </a:r>
            <a:r>
              <a:rPr lang="en-US" sz="900" i="1" dirty="0"/>
              <a:t>Sigma-Aldrich: Analytical, Biology, Chemistry &amp; Materials Science Products and Services.</a:t>
            </a:r>
            <a:r>
              <a:rPr lang="en-US" sz="900" dirty="0"/>
              <a:t>, Journal of Toxicology and Environmental </a:t>
            </a:r>
            <a:r>
              <a:rPr lang="en-US" sz="900" u="sng" dirty="0">
                <a:hlinkClick r:id="rId3"/>
              </a:rPr>
              <a:t>Health</a:t>
            </a:r>
            <a:r>
              <a:rPr lang="en-US" sz="900" dirty="0"/>
              <a:t>. Part B, Critical Reviews, 16 Aug. 2001, </a:t>
            </a:r>
            <a:r>
              <a:rPr lang="en-US" sz="900" u="sng" dirty="0">
                <a:hlinkClick r:id="rId4"/>
              </a:rPr>
              <a:t>www.sigmaaldrich.com/catalog/papers/11503418</a:t>
            </a:r>
            <a:r>
              <a:rPr lang="en-US" sz="900" dirty="0"/>
              <a:t>.</a:t>
            </a:r>
          </a:p>
          <a:p>
            <a:pPr marL="82296" indent="0">
              <a:buNone/>
            </a:pPr>
            <a:r>
              <a:rPr lang="en-US" sz="900" dirty="0"/>
              <a:t>3. Brooks, Christopher L, and Wei </a:t>
            </a:r>
            <a:r>
              <a:rPr lang="en-US" sz="900" dirty="0" err="1"/>
              <a:t>Gu</a:t>
            </a:r>
            <a:r>
              <a:rPr lang="en-US" sz="900" dirty="0"/>
              <a:t>. “New Insights into p53 Activation.” Nature, 20 Apr. 2010, https://</a:t>
            </a:r>
            <a:r>
              <a:rPr lang="en-US" sz="900" dirty="0" err="1"/>
              <a:t>www.nature.com</a:t>
            </a:r>
            <a:r>
              <a:rPr lang="en-US" sz="900" dirty="0"/>
              <a:t>/articles/cr201053</a:t>
            </a:r>
          </a:p>
          <a:p>
            <a:pPr marL="82296" indent="0">
              <a:buNone/>
            </a:pPr>
            <a:r>
              <a:rPr lang="en-US" sz="900" dirty="0"/>
              <a:t>4. Childs, Bennett G et al. “Senescence and Apoptosis: Dueling or Complementary Cell Fates?” </a:t>
            </a:r>
            <a:r>
              <a:rPr lang="en-US" sz="900" i="1" dirty="0"/>
              <a:t>EMBO Reports</a:t>
            </a:r>
            <a:r>
              <a:rPr lang="en-US" sz="900" dirty="0"/>
              <a:t> 15.11 (2014): 1139–1153. </a:t>
            </a:r>
            <a:r>
              <a:rPr lang="en-US" sz="900" i="1" dirty="0"/>
              <a:t>PMC</a:t>
            </a:r>
            <a:r>
              <a:rPr lang="en-US" sz="900" dirty="0"/>
              <a:t>. Web. 26 Nov. 2017. </a:t>
            </a:r>
            <a:r>
              <a:rPr lang="en-US" sz="900" u="sng" dirty="0">
                <a:hlinkClick r:id="rId5"/>
              </a:rPr>
              <a:t>https://www.ncbi.nlm.nih.gov/pmc/articles/PMC4253488/</a:t>
            </a:r>
            <a:r>
              <a:rPr lang="en-US" sz="900" dirty="0"/>
              <a:t> </a:t>
            </a:r>
          </a:p>
          <a:p>
            <a:pPr marL="82296" indent="0">
              <a:buNone/>
            </a:pPr>
            <a:r>
              <a:rPr lang="en-US" sz="900" dirty="0"/>
              <a:t>5. </a:t>
            </a:r>
            <a:r>
              <a:rPr lang="en-US" sz="900" dirty="0" err="1"/>
              <a:t>Demaria</a:t>
            </a:r>
            <a:r>
              <a:rPr lang="en-US" sz="900" dirty="0"/>
              <a:t>, Marco, et al. “Cellular Senescence Promotes Adverse Effects of Chemotherapy and Cancer Relapse.” </a:t>
            </a:r>
            <a:r>
              <a:rPr lang="en-US" sz="900" i="1" dirty="0"/>
              <a:t>Cancer Discovery</a:t>
            </a:r>
            <a:r>
              <a:rPr lang="en-US" sz="900" dirty="0"/>
              <a:t>, American Association for Cancer Research, 1 Feb. 2017, </a:t>
            </a:r>
            <a:r>
              <a:rPr lang="en-US" sz="900" dirty="0" err="1"/>
              <a:t>cancerdiscovery.aacrjournals.org</a:t>
            </a:r>
            <a:r>
              <a:rPr lang="en-US" sz="900" dirty="0"/>
              <a:t>/content/7/2/165.</a:t>
            </a:r>
          </a:p>
          <a:p>
            <a:pPr marL="82296" indent="0">
              <a:buNone/>
            </a:pPr>
            <a:r>
              <a:rPr lang="en-US" sz="900" dirty="0"/>
              <a:t>6. </a:t>
            </a:r>
            <a:r>
              <a:rPr lang="en-US" sz="900" dirty="0" err="1"/>
              <a:t>Dimri</a:t>
            </a:r>
            <a:r>
              <a:rPr lang="en-US" sz="900" dirty="0"/>
              <a:t>, </a:t>
            </a:r>
            <a:r>
              <a:rPr lang="en-US" sz="900" dirty="0" err="1"/>
              <a:t>Goberdhan</a:t>
            </a:r>
            <a:r>
              <a:rPr lang="en-US" sz="900" dirty="0"/>
              <a:t>. “What Has Senescence Got to Do with Cancer?” </a:t>
            </a:r>
            <a:r>
              <a:rPr lang="en-US" sz="900" i="1" dirty="0"/>
              <a:t>Cancer Cell</a:t>
            </a:r>
            <a:r>
              <a:rPr lang="en-US" sz="900" dirty="0"/>
              <a:t>, Cell Press, 13 June 2005, </a:t>
            </a:r>
            <a:r>
              <a:rPr lang="en-US" sz="900" dirty="0" err="1"/>
              <a:t>www.sciencedirect.com</a:t>
            </a:r>
            <a:r>
              <a:rPr lang="en-US" sz="900" dirty="0"/>
              <a:t>/science/article/</a:t>
            </a:r>
            <a:r>
              <a:rPr lang="en-US" sz="900" dirty="0" err="1"/>
              <a:t>pii</a:t>
            </a:r>
            <a:r>
              <a:rPr lang="en-US" sz="900" dirty="0"/>
              <a:t>/S1535610805001662.</a:t>
            </a:r>
          </a:p>
          <a:p>
            <a:pPr marL="82296" indent="0">
              <a:buNone/>
            </a:pPr>
            <a:r>
              <a:rPr lang="en-US" sz="900" dirty="0"/>
              <a:t>7. </a:t>
            </a:r>
            <a:r>
              <a:rPr lang="en-US" sz="900" dirty="0" err="1"/>
              <a:t>Halama</a:t>
            </a:r>
            <a:r>
              <a:rPr lang="en-US" sz="900" dirty="0"/>
              <a:t>, A., et al. “Identification of Biomarkers for Apoptosis in Cancer Cell Lines Using Metabolomics: Tools for Individualized Medicine.” </a:t>
            </a:r>
            <a:r>
              <a:rPr lang="en-US" sz="900" i="1" dirty="0"/>
              <a:t>Journal of Internal Medicine</a:t>
            </a:r>
            <a:r>
              <a:rPr lang="en-US" sz="900" dirty="0"/>
              <a:t>, 16 Oct. 2013, </a:t>
            </a:r>
            <a:r>
              <a:rPr lang="en-US" sz="900" dirty="0" err="1"/>
              <a:t>onlinelibrary.wiley.com</a:t>
            </a:r>
            <a:r>
              <a:rPr lang="en-US" sz="900" dirty="0"/>
              <a:t>/</a:t>
            </a:r>
            <a:r>
              <a:rPr lang="en-US" sz="900" dirty="0" err="1"/>
              <a:t>doi</a:t>
            </a:r>
            <a:r>
              <a:rPr lang="en-US" sz="900" dirty="0"/>
              <a:t>/10.1111/joim.12117/full.</a:t>
            </a:r>
          </a:p>
          <a:p>
            <a:pPr marL="82296" indent="0">
              <a:buNone/>
            </a:pPr>
            <a:r>
              <a:rPr lang="en-US" sz="900" dirty="0"/>
              <a:t>8. </a:t>
            </a:r>
            <a:r>
              <a:rPr lang="en-US" sz="900" dirty="0" err="1"/>
              <a:t>Hattis</a:t>
            </a:r>
            <a:r>
              <a:rPr lang="en-US" sz="900" dirty="0"/>
              <a:t>, Dale et al. “Age-Related Differences in Susceptibility to Carcinogenesis: A Quantitative Analysis of Empirical Animal Bioassay Data.” </a:t>
            </a:r>
            <a:r>
              <a:rPr lang="en-US" sz="900" i="1" dirty="0"/>
              <a:t>Environmental Health Perspectives</a:t>
            </a:r>
            <a:r>
              <a:rPr lang="en-US" sz="900" dirty="0"/>
              <a:t> 112.11 (2004): 1152–1158. </a:t>
            </a:r>
            <a:r>
              <a:rPr lang="en-US" sz="900" i="1" dirty="0"/>
              <a:t>PMC</a:t>
            </a:r>
            <a:r>
              <a:rPr lang="en-US" sz="900" dirty="0"/>
              <a:t>. Web. 26 Nov. 2017. </a:t>
            </a:r>
            <a:r>
              <a:rPr lang="en-US" sz="900" u="sng" dirty="0">
                <a:hlinkClick r:id="rId6"/>
              </a:rPr>
              <a:t>https://www.ncbi.nlm.nih.gov/pmc/articles/PMC1247474/</a:t>
            </a:r>
            <a:r>
              <a:rPr lang="en-US" sz="900" dirty="0"/>
              <a:t> </a:t>
            </a:r>
          </a:p>
          <a:p>
            <a:pPr marL="82296" indent="0">
              <a:buNone/>
            </a:pPr>
            <a:r>
              <a:rPr lang="en-US" sz="900" dirty="0"/>
              <a:t>9. </a:t>
            </a:r>
            <a:r>
              <a:rPr lang="en-US" sz="900" dirty="0" err="1"/>
              <a:t>Hirao</a:t>
            </a:r>
            <a:r>
              <a:rPr lang="en-US" sz="900" dirty="0"/>
              <a:t> A, Kong Y-Y, Matsuoka S, </a:t>
            </a:r>
            <a:r>
              <a:rPr lang="en-US" sz="900" dirty="0" err="1"/>
              <a:t>Wakeham</a:t>
            </a:r>
            <a:r>
              <a:rPr lang="en-US" sz="900" dirty="0"/>
              <a:t> A, </a:t>
            </a:r>
            <a:r>
              <a:rPr lang="en-US" sz="900" dirty="0" err="1"/>
              <a:t>Ruland</a:t>
            </a:r>
            <a:r>
              <a:rPr lang="en-US" sz="900" dirty="0"/>
              <a:t> J, Yoshida H, Liu D, </a:t>
            </a:r>
            <a:r>
              <a:rPr lang="en-US" sz="900" dirty="0" err="1"/>
              <a:t>Elledge</a:t>
            </a:r>
            <a:r>
              <a:rPr lang="en-US" sz="900" dirty="0"/>
              <a:t> SJ, </a:t>
            </a:r>
            <a:r>
              <a:rPr lang="en-US" sz="900" dirty="0" err="1"/>
              <a:t>Mak</a:t>
            </a:r>
            <a:r>
              <a:rPr lang="en-US" sz="900" dirty="0"/>
              <a:t> TW: DNA damage-induced activation of p53 by the checkpoint kinase Chk2. Science 2000, 287:1824-1827.</a:t>
            </a:r>
          </a:p>
          <a:p>
            <a:pPr marL="82296" indent="0">
              <a:buNone/>
            </a:pPr>
            <a:r>
              <a:rPr lang="en-US" sz="900" dirty="0"/>
              <a:t>10. Jiang, Y L, et al. “Ionizing Radiation Induces a p53-Dependent Apoptotic Mechanism in ARPE-19 Cells.” </a:t>
            </a:r>
            <a:r>
              <a:rPr lang="en-US" sz="900" i="1" dirty="0"/>
              <a:t>Japanese Journal of Ophthalmology.</a:t>
            </a:r>
            <a:r>
              <a:rPr lang="en-US" sz="900" dirty="0"/>
              <a:t>, U.S. National Library of Medicine, </a:t>
            </a:r>
            <a:r>
              <a:rPr lang="en-US" sz="900" dirty="0" err="1"/>
              <a:t>www.ncbi.nlm.nih.gov</a:t>
            </a:r>
            <a:r>
              <a:rPr lang="en-US" sz="900" dirty="0"/>
              <a:t>/</a:t>
            </a:r>
            <a:r>
              <a:rPr lang="en-US" sz="900" dirty="0" err="1"/>
              <a:t>pubmed</a:t>
            </a:r>
            <a:r>
              <a:rPr lang="en-US" sz="900" dirty="0"/>
              <a:t>/15064971.</a:t>
            </a:r>
          </a:p>
          <a:p>
            <a:pPr marL="82296" indent="0">
              <a:buNone/>
            </a:pPr>
            <a:r>
              <a:rPr lang="en-US" sz="900" dirty="0"/>
              <a:t>11. </a:t>
            </a:r>
            <a:r>
              <a:rPr lang="en-US" sz="900" dirty="0" err="1"/>
              <a:t>Kahlem</a:t>
            </a:r>
            <a:r>
              <a:rPr lang="en-US" sz="900" dirty="0"/>
              <a:t>, Pascal, et al. “Cellular Senescence in Cancer Treatment: Friend or Foe?” </a:t>
            </a:r>
            <a:r>
              <a:rPr lang="en-US" sz="900" i="1" dirty="0"/>
              <a:t>The Journal of Clinical Investigation</a:t>
            </a:r>
            <a:r>
              <a:rPr lang="en-US" sz="900" dirty="0"/>
              <a:t>, American Society for Clinical Investigation, 15 Jan. 2004, </a:t>
            </a:r>
            <a:r>
              <a:rPr lang="en-US" sz="900" u="sng" dirty="0">
                <a:hlinkClick r:id="rId7"/>
              </a:rPr>
              <a:t>www.jci.org/articles/view/20784</a:t>
            </a:r>
            <a:r>
              <a:rPr lang="en-US" sz="900" dirty="0"/>
              <a:t>.</a:t>
            </a:r>
          </a:p>
          <a:p>
            <a:pPr marL="82296" indent="0">
              <a:buNone/>
            </a:pPr>
            <a:r>
              <a:rPr lang="en-US" sz="900" dirty="0"/>
              <a:t>12. Martin, S J, and D R Green. “Apoptosis as a Goal of </a:t>
            </a:r>
            <a:r>
              <a:rPr lang="en-US" sz="900" u="sng" dirty="0">
                <a:hlinkClick r:id="rId3"/>
              </a:rPr>
              <a:t>Cancer Therapy</a:t>
            </a:r>
            <a:r>
              <a:rPr lang="en-US" sz="900" dirty="0"/>
              <a:t>.” Current Opinion in Oncology., U.S. National Library of Medicine, Nov. 1994, </a:t>
            </a:r>
            <a:r>
              <a:rPr lang="en-US" sz="900" u="sng" dirty="0">
                <a:hlinkClick r:id="rId8"/>
              </a:rPr>
              <a:t>www.ncbi.nlm.nih.gov/pubmed/7827175</a:t>
            </a:r>
            <a:r>
              <a:rPr lang="en-US" sz="900" dirty="0"/>
              <a:t>.</a:t>
            </a:r>
          </a:p>
          <a:p>
            <a:pPr marL="82296" indent="0">
              <a:buNone/>
            </a:pPr>
            <a:r>
              <a:rPr lang="en-US" sz="900" dirty="0"/>
              <a:t>13. National Center for Biotechnology Information (US). Genes and Disease [Internet]. Bethesda (MD): National Center for Biotechnology Information (US); 1998-. The p53 tumor suppressor protein. Available from: </a:t>
            </a:r>
            <a:r>
              <a:rPr lang="en-US" sz="900" u="sng" dirty="0">
                <a:hlinkClick r:id="rId9"/>
              </a:rPr>
              <a:t>https://www.ncbi.nlm.nih.gov/books/NBK22268/</a:t>
            </a:r>
            <a:endParaRPr lang="en-US" sz="900" dirty="0"/>
          </a:p>
          <a:p>
            <a:pPr marL="82296" indent="0">
              <a:buNone/>
            </a:pPr>
            <a:r>
              <a:rPr lang="en-US" sz="900" dirty="0"/>
              <a:t>14. </a:t>
            </a:r>
            <a:r>
              <a:rPr lang="en-US" sz="900" dirty="0" err="1"/>
              <a:t>Nimse</a:t>
            </a:r>
            <a:r>
              <a:rPr lang="en-US" sz="900" dirty="0"/>
              <a:t>, S B, et al. “Biomarker Detection Technologies and Future Directions.” </a:t>
            </a:r>
            <a:r>
              <a:rPr lang="en-US" sz="900" i="1" dirty="0"/>
              <a:t>The Analyst.</a:t>
            </a:r>
            <a:r>
              <a:rPr lang="en-US" sz="900" dirty="0"/>
              <a:t>, U.S. National Library of Medicine, 7 Feb. 2016, </a:t>
            </a:r>
            <a:r>
              <a:rPr lang="en-US" sz="900" dirty="0" err="1"/>
              <a:t>www.ncbi.nlm.nih.gov</a:t>
            </a:r>
            <a:r>
              <a:rPr lang="en-US" sz="900" dirty="0"/>
              <a:t>/</a:t>
            </a:r>
            <a:r>
              <a:rPr lang="en-US" sz="900" dirty="0" err="1"/>
              <a:t>pubmed</a:t>
            </a:r>
            <a:r>
              <a:rPr lang="en-US" sz="900" dirty="0"/>
              <a:t>/26583164.</a:t>
            </a:r>
          </a:p>
          <a:p>
            <a:pPr marL="82296" indent="0">
              <a:buNone/>
            </a:pPr>
            <a:r>
              <a:rPr lang="en-US" sz="900" dirty="0"/>
              <a:t>15. Ozaki, </a:t>
            </a:r>
            <a:r>
              <a:rPr lang="en-US" sz="900" dirty="0" err="1"/>
              <a:t>Toshinori</a:t>
            </a:r>
            <a:r>
              <a:rPr lang="en-US" sz="900" dirty="0"/>
              <a:t>, and Akira </a:t>
            </a:r>
            <a:r>
              <a:rPr lang="en-US" sz="900" dirty="0" err="1"/>
              <a:t>Nakagawara</a:t>
            </a:r>
            <a:r>
              <a:rPr lang="en-US" sz="900" dirty="0"/>
              <a:t>. “Role of p53 in Cell Death and Human Cancers.” </a:t>
            </a:r>
            <a:r>
              <a:rPr lang="en-US" sz="900" i="1" dirty="0"/>
              <a:t>Cancers</a:t>
            </a:r>
            <a:r>
              <a:rPr lang="en-US" sz="900" dirty="0"/>
              <a:t> 3.1 (2011): 994–1013. </a:t>
            </a:r>
            <a:r>
              <a:rPr lang="en-US" sz="900" i="1" dirty="0"/>
              <a:t>PMC</a:t>
            </a:r>
            <a:r>
              <a:rPr lang="en-US" sz="900" dirty="0"/>
              <a:t>. Web. 26 Nov. 2017. </a:t>
            </a:r>
            <a:r>
              <a:rPr lang="en-US" sz="900" u="sng" dirty="0">
                <a:hlinkClick r:id="rId10"/>
              </a:rPr>
              <a:t>https://www.ncbi.nlm.nih.gov/pmc/articles/PMC3756401/</a:t>
            </a:r>
            <a:r>
              <a:rPr lang="en-US" sz="900" dirty="0"/>
              <a:t> </a:t>
            </a:r>
          </a:p>
          <a:p>
            <a:pPr marL="82296" indent="0">
              <a:buNone/>
            </a:pPr>
            <a:r>
              <a:rPr lang="en-US" sz="900" dirty="0"/>
              <a:t>16. </a:t>
            </a:r>
            <a:r>
              <a:rPr lang="en-US" sz="900" dirty="0" err="1"/>
              <a:t>Piechota</a:t>
            </a:r>
            <a:r>
              <a:rPr lang="en-US" sz="900" dirty="0"/>
              <a:t>, </a:t>
            </a:r>
            <a:r>
              <a:rPr lang="en-US" sz="900" dirty="0" err="1"/>
              <a:t>Malgorzata</a:t>
            </a:r>
            <a:r>
              <a:rPr lang="en-US" sz="900" dirty="0"/>
              <a:t> et al. “Is Senescence-Associated </a:t>
            </a:r>
            <a:r>
              <a:rPr lang="en-US" sz="900" dirty="0" err="1"/>
              <a:t>Β-Galactosidase</a:t>
            </a:r>
            <a:r>
              <a:rPr lang="en-US" sz="900" dirty="0"/>
              <a:t> a Marker of Neuronal Senescence?” </a:t>
            </a:r>
            <a:r>
              <a:rPr lang="en-US" sz="900" i="1" dirty="0" err="1"/>
              <a:t>Oncotarget</a:t>
            </a:r>
            <a:r>
              <a:rPr lang="en-US" sz="900" dirty="0"/>
              <a:t> 7.49 (2016): 81099–81109. </a:t>
            </a:r>
            <a:r>
              <a:rPr lang="en-US" sz="900" i="1" dirty="0"/>
              <a:t>PMC</a:t>
            </a:r>
            <a:r>
              <a:rPr lang="en-US" sz="900" dirty="0"/>
              <a:t>. Web. 25 Nov. 2017.</a:t>
            </a:r>
          </a:p>
          <a:p>
            <a:pPr marL="82296" indent="0">
              <a:buNone/>
            </a:pPr>
            <a:r>
              <a:rPr lang="en-US" sz="900" dirty="0"/>
              <a:t>17. </a:t>
            </a:r>
            <a:r>
              <a:rPr lang="en-US" sz="900" dirty="0" err="1"/>
              <a:t>Qian</a:t>
            </a:r>
            <a:r>
              <a:rPr lang="en-US" sz="900" dirty="0"/>
              <a:t>, </a:t>
            </a:r>
            <a:r>
              <a:rPr lang="en-US" sz="900" dirty="0" err="1"/>
              <a:t>Yingjuan</a:t>
            </a:r>
            <a:r>
              <a:rPr lang="en-US" sz="900" dirty="0"/>
              <a:t>, and </a:t>
            </a:r>
            <a:r>
              <a:rPr lang="en-US" sz="900" dirty="0" err="1"/>
              <a:t>Xinbin</a:t>
            </a:r>
            <a:r>
              <a:rPr lang="en-US" sz="900" dirty="0"/>
              <a:t> Chen. “Senescence Regulation by the p53 Protein Family.” </a:t>
            </a:r>
            <a:r>
              <a:rPr lang="en-US" sz="900" i="1" dirty="0" err="1"/>
              <a:t>SpringerLink</a:t>
            </a:r>
            <a:r>
              <a:rPr lang="en-US" sz="900" dirty="0"/>
              <a:t>, </a:t>
            </a:r>
            <a:r>
              <a:rPr lang="en-US" sz="900" u="sng" dirty="0">
                <a:hlinkClick r:id="rId3"/>
              </a:rPr>
              <a:t>Humana</a:t>
            </a:r>
            <a:r>
              <a:rPr lang="en-US" sz="900" dirty="0"/>
              <a:t> Press, Totowa, NJ, 1 Jan. 1970, </a:t>
            </a:r>
            <a:r>
              <a:rPr lang="en-US" sz="900" dirty="0" err="1"/>
              <a:t>link.springer.com</a:t>
            </a:r>
            <a:r>
              <a:rPr lang="en-US" sz="900" dirty="0"/>
              <a:t>/protocol/10.1007/978-1-62703-239-1_3.</a:t>
            </a:r>
          </a:p>
          <a:p>
            <a:pPr marL="82296" indent="0">
              <a:buNone/>
            </a:pPr>
            <a:r>
              <a:rPr lang="en-US" sz="900" dirty="0"/>
              <a:t>18. Ward, T H, et al. “Biomarkers of Apoptosis.” </a:t>
            </a:r>
            <a:r>
              <a:rPr lang="en-US" sz="900" i="1" dirty="0"/>
              <a:t>British Journal of Cancer</a:t>
            </a:r>
            <a:r>
              <a:rPr lang="en-US" sz="900" dirty="0"/>
              <a:t>, Nature Publishing Group, 16 Sept. 2008, </a:t>
            </a:r>
            <a:r>
              <a:rPr lang="en-US" sz="900" u="sng" dirty="0">
                <a:hlinkClick r:id="rId11"/>
              </a:rPr>
              <a:t>www.ncbi.nlm.nih.gov/pmc/articles/PMC2538762/</a:t>
            </a:r>
            <a:r>
              <a:rPr lang="en-US" sz="900" dirty="0"/>
              <a:t>.</a:t>
            </a:r>
          </a:p>
          <a:p>
            <a:pPr marL="82296" indent="0">
              <a:buNone/>
            </a:pPr>
            <a:r>
              <a:rPr lang="en-US" sz="900" dirty="0"/>
              <a:t> </a:t>
            </a:r>
          </a:p>
          <a:p>
            <a:pPr marL="82296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2391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smtClean="0"/>
              <a:t>TP53?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647" y="1409558"/>
            <a:ext cx="7760041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Better known as p53</a:t>
            </a:r>
          </a:p>
          <a:p>
            <a:r>
              <a:rPr lang="en-US" sz="2400" dirty="0" smtClean="0"/>
              <a:t>Codes for </a:t>
            </a:r>
            <a:r>
              <a:rPr lang="en-US" sz="2400" dirty="0"/>
              <a:t>the regulation of the cell </a:t>
            </a:r>
            <a:r>
              <a:rPr lang="en-US" sz="2400" dirty="0" smtClean="0"/>
              <a:t>cycle </a:t>
            </a:r>
            <a:r>
              <a:rPr lang="en-US" sz="2400" dirty="0"/>
              <a:t>preventing the progression of a tumor </a:t>
            </a:r>
            <a:endParaRPr lang="en-US" sz="2400" dirty="0" smtClean="0"/>
          </a:p>
          <a:p>
            <a:r>
              <a:rPr lang="en-US" sz="2400" dirty="0" smtClean="0"/>
              <a:t>P53 </a:t>
            </a:r>
            <a:r>
              <a:rPr lang="en-US" sz="2400" dirty="0"/>
              <a:t>protects the integrity of the cell by regulating several cellular processes when triggered by </a:t>
            </a:r>
            <a:r>
              <a:rPr lang="en-US" sz="2400" dirty="0" smtClean="0"/>
              <a:t>stress signals</a:t>
            </a:r>
            <a:endParaRPr lang="en-US" sz="2400" dirty="0"/>
          </a:p>
        </p:txBody>
      </p:sp>
      <p:pic>
        <p:nvPicPr>
          <p:cNvPr id="4" name="Picture 3" descr="Screen Shot 2017-11-30 at 1.1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01" y="3651720"/>
            <a:ext cx="6113077" cy="29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6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Cellular Senescence?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292" y="1447800"/>
            <a:ext cx="7937708" cy="48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Irreversible </a:t>
            </a:r>
            <a:r>
              <a:rPr lang="en-US" sz="2800" dirty="0"/>
              <a:t>arresting </a:t>
            </a:r>
            <a:r>
              <a:rPr lang="en-US" sz="2800" dirty="0" smtClean="0"/>
              <a:t>of cell </a:t>
            </a:r>
            <a:r>
              <a:rPr lang="en-US" sz="2800" dirty="0" smtClean="0"/>
              <a:t>proliferation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First studied by </a:t>
            </a:r>
            <a:r>
              <a:rPr lang="en-US" sz="2800" dirty="0" err="1" smtClean="0"/>
              <a:t>Hayflick</a:t>
            </a:r>
            <a:r>
              <a:rPr lang="en-US" sz="2800" dirty="0" smtClean="0"/>
              <a:t> and Moorhead in the 1960s, so still not fully understood.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Qualitatively equal to apoptosis in that it prevents the progression of cell proliferation.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Cells that are Pro-senescent are actively anti-apoptotic,</a:t>
            </a:r>
            <a:r>
              <a:rPr lang="en-US" sz="2800" dirty="0"/>
              <a:t> </a:t>
            </a:r>
            <a:r>
              <a:rPr lang="en-US" sz="2800" dirty="0" smtClean="0"/>
              <a:t>and senescent cells are resistant to apoptosis.</a:t>
            </a:r>
            <a:endParaRPr lang="en-US" sz="2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371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pPr algn="ctr"/>
            <a:r>
              <a:rPr lang="en-US" dirty="0" err="1" smtClean="0"/>
              <a:t>Hirao</a:t>
            </a:r>
            <a:r>
              <a:rPr lang="en-US" dirty="0" smtClean="0"/>
              <a:t> </a:t>
            </a:r>
            <a:r>
              <a:rPr lang="en-US" dirty="0"/>
              <a:t>et 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048" y="1077492"/>
            <a:ext cx="8124952" cy="3410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Investigated the activation of p53 using Kinase Chk2.</a:t>
            </a:r>
          </a:p>
          <a:p>
            <a:r>
              <a:rPr lang="en-US" sz="2400" dirty="0" smtClean="0"/>
              <a:t>They concluded that after exposing the cells to radiation there was an increase in levels of p53. </a:t>
            </a:r>
            <a:endParaRPr lang="en-US" sz="2400" dirty="0" smtClean="0"/>
          </a:p>
          <a:p>
            <a:r>
              <a:rPr lang="en-US" sz="2400" dirty="0" smtClean="0"/>
              <a:t>Taking </a:t>
            </a:r>
            <a:r>
              <a:rPr lang="en-US" sz="2400" dirty="0"/>
              <a:t>a step further…</a:t>
            </a:r>
            <a:endParaRPr lang="en-US" sz="2400" dirty="0" smtClean="0"/>
          </a:p>
          <a:p>
            <a:r>
              <a:rPr lang="en-US" sz="2400" dirty="0"/>
              <a:t>Instead of just activating p53 we want to see what mechanism it is more likely </a:t>
            </a:r>
            <a:r>
              <a:rPr lang="en-US" sz="2400" dirty="0" smtClean="0"/>
              <a:t>to be mediated. </a:t>
            </a:r>
            <a:endParaRPr lang="en-US" sz="2400" dirty="0"/>
          </a:p>
          <a:p>
            <a:r>
              <a:rPr lang="en-US" sz="2400" u="sng" dirty="0"/>
              <a:t>Hypothesis</a:t>
            </a:r>
            <a:r>
              <a:rPr lang="en-US" sz="2400" u="sng" dirty="0" smtClean="0"/>
              <a:t>:</a:t>
            </a:r>
            <a:r>
              <a:rPr lang="en-US" sz="2400" dirty="0" smtClean="0"/>
              <a:t>  Apoptosis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06" y="4004543"/>
            <a:ext cx="7598882" cy="2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927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How to begin…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47631" b="-47631"/>
          <a:stretch>
            <a:fillRect/>
          </a:stretch>
        </p:blipFill>
        <p:spPr>
          <a:xfrm>
            <a:off x="1251243" y="2452121"/>
            <a:ext cx="7748335" cy="5160126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4814" y="2071914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2728" y="1620646"/>
            <a:ext cx="7707789" cy="161541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9600" dirty="0" smtClean="0"/>
              <a:t>Obtaining Cancerous cells</a:t>
            </a:r>
          </a:p>
          <a:p>
            <a:r>
              <a:rPr lang="en-US" sz="8000" dirty="0" smtClean="0"/>
              <a:t>	-Can be made artificially or collected from cancer patients</a:t>
            </a:r>
          </a:p>
          <a:p>
            <a:r>
              <a:rPr lang="en-US" sz="8000" dirty="0" smtClean="0"/>
              <a:t> </a:t>
            </a:r>
          </a:p>
          <a:p>
            <a:r>
              <a:rPr lang="en-US" sz="9600" dirty="0" smtClean="0"/>
              <a:t>They must be at similar stages in development in order for the experiment to be comparative.</a:t>
            </a:r>
          </a:p>
          <a:p>
            <a:endParaRPr lang="en-US" sz="9600" dirty="0"/>
          </a:p>
          <a:p>
            <a:r>
              <a:rPr lang="en-US" sz="9600" dirty="0" smtClean="0"/>
              <a:t>Also should be taken from similar patients if not the same patient</a:t>
            </a:r>
          </a:p>
          <a:p>
            <a:pPr marL="571500" indent="-571500">
              <a:buFont typeface="Arial"/>
              <a:buChar char="•"/>
            </a:pPr>
            <a:endParaRPr lang="en-US" sz="11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1243" y="599673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 smtClean="0"/>
              <a:t>Dale et al work with susceptibility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760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15428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Ionizing Radiation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118087" y="1086242"/>
            <a:ext cx="8184670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Damages the DNA using UV light, removing electrons from the atom, disrupting the DNA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Damage is dependent on the dose. </a:t>
            </a:r>
            <a:endParaRPr lang="en-US" sz="20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The dose must be enough to damage the DNA, but too strong that it destroys the nucleus.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3037934"/>
            <a:ext cx="4791220" cy="3820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97139" y="6033276"/>
            <a:ext cx="137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Jiang et 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24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95" y="-67993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Sa-</a:t>
            </a:r>
            <a:r>
              <a:rPr lang="en-US" dirty="0" err="1">
                <a:effectLst/>
              </a:rPr>
              <a:t>ß</a:t>
            </a:r>
            <a:r>
              <a:rPr lang="en-US" dirty="0">
                <a:effectLst/>
              </a:rPr>
              <a:t>-Gal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094" y="951518"/>
            <a:ext cx="832805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Senescence</a:t>
            </a:r>
            <a:r>
              <a:rPr lang="en-US" sz="2400" dirty="0"/>
              <a:t>-associated beta-</a:t>
            </a:r>
            <a:r>
              <a:rPr lang="en-US" sz="2400" dirty="0" err="1"/>
              <a:t>galactosidase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Biomarker for Cellular Senescence</a:t>
            </a:r>
          </a:p>
          <a:p>
            <a:r>
              <a:rPr lang="en-US" sz="2400" dirty="0" smtClean="0"/>
              <a:t>Using Protocols from </a:t>
            </a:r>
            <a:r>
              <a:rPr lang="en-US" sz="2400" dirty="0" err="1" smtClean="0"/>
              <a:t>Chainiaux</a:t>
            </a:r>
            <a:r>
              <a:rPr lang="en-US" sz="2400" dirty="0" smtClean="0"/>
              <a:t> et al</a:t>
            </a:r>
          </a:p>
          <a:p>
            <a:r>
              <a:rPr lang="en-US" sz="2400" dirty="0" smtClean="0"/>
              <a:t>Using a cytochemical assay and substrate X-gal, produces a blue compound, that will enable us to count the number of blue stained cells in the total population.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312" y="3440023"/>
            <a:ext cx="6299502" cy="32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1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45" y="3134462"/>
            <a:ext cx="6890349" cy="3582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Release of Cytochrome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34" y="1143000"/>
            <a:ext cx="7886154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Biomarker for Apoptosis</a:t>
            </a:r>
          </a:p>
          <a:p>
            <a:r>
              <a:rPr lang="en-US" sz="2800" dirty="0" smtClean="0"/>
              <a:t>Is also a trigger for apoptosis but when found in the cytosol is telling that apoptosis has occurred. </a:t>
            </a:r>
          </a:p>
          <a:p>
            <a:r>
              <a:rPr lang="en-US" sz="2800" dirty="0" smtClean="0"/>
              <a:t>Using a Releasing Apoptosis Assay Kit and  					Standard Western 					Blotting techniques 					we will be able to 					understand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872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32462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09" y="1475462"/>
            <a:ext cx="8107491" cy="4800600"/>
          </a:xfrm>
        </p:spPr>
        <p:txBody>
          <a:bodyPr/>
          <a:lstStyle/>
          <a:p>
            <a:r>
              <a:rPr lang="en-US" dirty="0" smtClean="0"/>
              <a:t>Ionizing Radiation may lead to apoptosis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p53 may not activate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p53 may not induce either Cellular Senescence or Apoptosis.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tumor may not be effectively suppressed </a:t>
            </a:r>
          </a:p>
          <a:p>
            <a:pPr marL="82296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13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2291</TotalTime>
  <Words>421</Words>
  <Application>Microsoft Macintosh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IS P53 MORE LIKELY TO TRIGGER APOPTOSIS OR CELLULAR SENESCENCE AS A RESPONSE TO A TUMOR OR DNA DAMAGE?  Mailat Yonas BNFO 300</vt:lpstr>
      <vt:lpstr>What is TP53? </vt:lpstr>
      <vt:lpstr>Cellular Senescence?</vt:lpstr>
      <vt:lpstr>Hirao et al </vt:lpstr>
      <vt:lpstr>How to begin…</vt:lpstr>
      <vt:lpstr>Ionizing Radiation </vt:lpstr>
      <vt:lpstr>Sa-ß-Gal </vt:lpstr>
      <vt:lpstr>Release of Cytochrome C</vt:lpstr>
      <vt:lpstr>Limitations</vt:lpstr>
      <vt:lpstr>Conclusion</vt:lpstr>
      <vt:lpstr>References: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P53 MORE LIKELY TO TRIGGER APOPTOSIS OR CELLULAR SENESCENCE AS A RESPONSE TO A TUMOR OR DNA DAMAGE? By: Mailat Yonas</dc:title>
  <dc:creator>Mailat</dc:creator>
  <cp:lastModifiedBy>Mailat</cp:lastModifiedBy>
  <cp:revision>41</cp:revision>
  <dcterms:created xsi:type="dcterms:W3CDTF">2017-11-28T19:32:09Z</dcterms:created>
  <dcterms:modified xsi:type="dcterms:W3CDTF">2017-12-01T16:47:45Z</dcterms:modified>
</cp:coreProperties>
</file>