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2"/>
  </p:notesMasterIdLst>
  <p:sldIdLst>
    <p:sldId id="256" r:id="rId2"/>
    <p:sldId id="257" r:id="rId3"/>
    <p:sldId id="259" r:id="rId4"/>
    <p:sldId id="260" r:id="rId5"/>
    <p:sldId id="258" r:id="rId6"/>
    <p:sldId id="262" r:id="rId7"/>
    <p:sldId id="261"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11"/>
    <p:restoredTop sz="81326"/>
  </p:normalViewPr>
  <p:slideViewPr>
    <p:cSldViewPr snapToGrid="0" snapToObjects="1">
      <p:cViewPr varScale="1">
        <p:scale>
          <a:sx n="91" d="100"/>
          <a:sy n="91" d="100"/>
        </p:scale>
        <p:origin x="56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204D04-7D56-7944-86D2-2897FFC4E287}" type="datetimeFigureOut">
              <a:rPr lang="en-US" smtClean="0"/>
              <a:t>11/30/17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C6600F-AB03-C444-99C9-296F4C4A49CF}" type="slidenum">
              <a:rPr lang="en-US" smtClean="0"/>
              <a:t>‹#›</a:t>
            </a:fld>
            <a:endParaRPr lang="en-US"/>
          </a:p>
        </p:txBody>
      </p:sp>
    </p:spTree>
    <p:extLst>
      <p:ext uri="{BB962C8B-B14F-4D97-AF65-F5344CB8AC3E}">
        <p14:creationId xmlns:p14="http://schemas.microsoft.com/office/powerpoint/2010/main" val="1176027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Amyotrophic</a:t>
            </a:r>
            <a:r>
              <a:rPr lang="en-US" baseline="0" dirty="0" smtClean="0"/>
              <a:t> Lateral Sclerosis—progressive neurodegenerative disease</a:t>
            </a:r>
            <a:r>
              <a:rPr lang="en-US" baseline="0" dirty="0" smtClean="0"/>
              <a:t>—characterized by aggregation of protein (protein accumulation)—t</a:t>
            </a:r>
            <a:r>
              <a:rPr lang="en-US" baseline="0" dirty="0" smtClean="0"/>
              <a:t>hat affects motor neurons in both brain and brain stem/spinal cord areas. Paralysis (often fatal) and other losses of function often appear as disease progresses. People often diagnosed with ALS die within 3-5 years of diagnosis—average age of onset is around 55 years.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2. Sporadic (90%)—random mutation sparks onset; Familial (10%)—hereditary and often passed down by one parent who was a carrier</a:t>
            </a:r>
          </a:p>
          <a:p>
            <a:r>
              <a:rPr lang="en-US" baseline="0" dirty="0" smtClean="0"/>
              <a:t>3. The mutations are various but they usually cause aggregation of protein in the area in which the protein resides</a:t>
            </a:r>
            <a:endParaRPr lang="en-US" dirty="0"/>
          </a:p>
        </p:txBody>
      </p:sp>
      <p:sp>
        <p:nvSpPr>
          <p:cNvPr id="4" name="Slide Number Placeholder 3"/>
          <p:cNvSpPr>
            <a:spLocks noGrp="1"/>
          </p:cNvSpPr>
          <p:nvPr>
            <p:ph type="sldNum" sz="quarter" idx="10"/>
          </p:nvPr>
        </p:nvSpPr>
        <p:spPr/>
        <p:txBody>
          <a:bodyPr/>
          <a:lstStyle/>
          <a:p>
            <a:fld id="{E6C6600F-AB03-C444-99C9-296F4C4A49CF}" type="slidenum">
              <a:rPr lang="en-US" smtClean="0"/>
              <a:t>2</a:t>
            </a:fld>
            <a:endParaRPr lang="en-US"/>
          </a:p>
        </p:txBody>
      </p:sp>
    </p:spTree>
    <p:extLst>
      <p:ext uri="{BB962C8B-B14F-4D97-AF65-F5344CB8AC3E}">
        <p14:creationId xmlns:p14="http://schemas.microsoft.com/office/powerpoint/2010/main" val="1402367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VAPB protein is an integral membrane protein located in the endoplasmic reticulum (ER). It has many functions including protein folding, lipid transport, vesicle movement between cells, as well as the unfolded protein response (UPR) which detects the unfolded/misfolded proteins, degrades the misfolded proteins</a:t>
            </a:r>
            <a:r>
              <a:rPr lang="en-US" sz="1200" kern="1200" baseline="30000" dirty="0" smtClean="0">
                <a:solidFill>
                  <a:schemeClr val="tx1"/>
                </a:solidFill>
                <a:effectLst/>
                <a:latin typeface="+mn-lt"/>
                <a:ea typeface="+mn-ea"/>
                <a:cs typeface="+mn-cs"/>
              </a:rPr>
              <a:t>[3]</a:t>
            </a:r>
            <a:r>
              <a:rPr lang="en-US" sz="1200" kern="1200" dirty="0" smtClean="0">
                <a:solidFill>
                  <a:schemeClr val="tx1"/>
                </a:solidFill>
                <a:effectLst/>
                <a:latin typeface="+mn-lt"/>
                <a:ea typeface="+mn-ea"/>
                <a:cs typeface="+mn-cs"/>
              </a:rPr>
              <a:t> via the ubiquitination proteasome system (UPS)</a:t>
            </a:r>
            <a:r>
              <a:rPr lang="en-US" sz="1200" kern="1200" baseline="30000" dirty="0" smtClean="0">
                <a:solidFill>
                  <a:schemeClr val="tx1"/>
                </a:solidFill>
                <a:effectLst/>
                <a:latin typeface="+mn-lt"/>
                <a:ea typeface="+mn-ea"/>
                <a:cs typeface="+mn-cs"/>
              </a:rPr>
              <a:t>[11]</a:t>
            </a:r>
            <a:r>
              <a:rPr lang="en-US" sz="1200" kern="1200" dirty="0" smtClean="0">
                <a:solidFill>
                  <a:schemeClr val="tx1"/>
                </a:solidFill>
                <a:effectLst/>
                <a:latin typeface="+mn-lt"/>
                <a:ea typeface="+mn-ea"/>
                <a:cs typeface="+mn-cs"/>
              </a:rPr>
              <a:t>, and attempts to correct the proteins by increasing the production of molecular chaperones which are involved in protein folding</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E6C6600F-AB03-C444-99C9-296F4C4A49CF}" type="slidenum">
              <a:rPr lang="en-US" smtClean="0"/>
              <a:t>3</a:t>
            </a:fld>
            <a:endParaRPr lang="en-US"/>
          </a:p>
        </p:txBody>
      </p:sp>
    </p:spTree>
    <p:extLst>
      <p:ext uri="{BB962C8B-B14F-4D97-AF65-F5344CB8AC3E}">
        <p14:creationId xmlns:p14="http://schemas.microsoft.com/office/powerpoint/2010/main" val="56218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two known mutations</a:t>
            </a:r>
            <a:r>
              <a:rPr lang="en-US" baseline="0" dirty="0" smtClean="0"/>
              <a:t> of VAPB</a:t>
            </a:r>
          </a:p>
          <a:p>
            <a:r>
              <a:rPr lang="en-US" baseline="0" dirty="0" smtClean="0"/>
              <a:t>P56S—forms aggregates in the cytosol of the ER—insoluble; also causes SPAMAD (Spinal Muscular Atrophy, proximal, adult, and autosomal dominant)</a:t>
            </a:r>
          </a:p>
          <a:p>
            <a:r>
              <a:rPr lang="en-US" baseline="0" dirty="0" smtClean="0"/>
              <a:t>T46I—mainly causes protein aggregation and accumulation in the ER</a:t>
            </a:r>
            <a:endParaRPr lang="en-US" dirty="0"/>
          </a:p>
        </p:txBody>
      </p:sp>
      <p:sp>
        <p:nvSpPr>
          <p:cNvPr id="4" name="Slide Number Placeholder 3"/>
          <p:cNvSpPr>
            <a:spLocks noGrp="1"/>
          </p:cNvSpPr>
          <p:nvPr>
            <p:ph type="sldNum" sz="quarter" idx="10"/>
          </p:nvPr>
        </p:nvSpPr>
        <p:spPr/>
        <p:txBody>
          <a:bodyPr/>
          <a:lstStyle/>
          <a:p>
            <a:fld id="{E6C6600F-AB03-C444-99C9-296F4C4A49CF}" type="slidenum">
              <a:rPr lang="en-US" smtClean="0"/>
              <a:t>4</a:t>
            </a:fld>
            <a:endParaRPr lang="en-US"/>
          </a:p>
        </p:txBody>
      </p:sp>
    </p:spTree>
    <p:extLst>
      <p:ext uri="{BB962C8B-B14F-4D97-AF65-F5344CB8AC3E}">
        <p14:creationId xmlns:p14="http://schemas.microsoft.com/office/powerpoint/2010/main" val="1100918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C6600F-AB03-C444-99C9-296F4C4A49CF}" type="slidenum">
              <a:rPr lang="en-US" smtClean="0"/>
              <a:t>5</a:t>
            </a:fld>
            <a:endParaRPr lang="en-US"/>
          </a:p>
        </p:txBody>
      </p:sp>
    </p:spTree>
    <p:extLst>
      <p:ext uri="{BB962C8B-B14F-4D97-AF65-F5344CB8AC3E}">
        <p14:creationId xmlns:p14="http://schemas.microsoft.com/office/powerpoint/2010/main" val="1191759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Scs2 is the yeast homologue of VAPB—it</a:t>
            </a:r>
            <a:r>
              <a:rPr lang="en-US" baseline="0" dirty="0" smtClean="0"/>
              <a:t> regulates intracellular lipid traffic—functions are mostly similar to VAPB (protein which is in humans)</a:t>
            </a:r>
          </a:p>
          <a:p>
            <a:endParaRPr lang="en-US" baseline="0" dirty="0" smtClean="0"/>
          </a:p>
        </p:txBody>
      </p:sp>
      <p:sp>
        <p:nvSpPr>
          <p:cNvPr id="4" name="Slide Number Placeholder 3"/>
          <p:cNvSpPr>
            <a:spLocks noGrp="1"/>
          </p:cNvSpPr>
          <p:nvPr>
            <p:ph type="sldNum" sz="quarter" idx="10"/>
          </p:nvPr>
        </p:nvSpPr>
        <p:spPr/>
        <p:txBody>
          <a:bodyPr/>
          <a:lstStyle/>
          <a:p>
            <a:fld id="{E6C6600F-AB03-C444-99C9-296F4C4A49CF}" type="slidenum">
              <a:rPr lang="en-US" smtClean="0"/>
              <a:t>6</a:t>
            </a:fld>
            <a:endParaRPr lang="en-US"/>
          </a:p>
        </p:txBody>
      </p:sp>
    </p:spTree>
    <p:extLst>
      <p:ext uri="{BB962C8B-B14F-4D97-AF65-F5344CB8AC3E}">
        <p14:creationId xmlns:p14="http://schemas.microsoft.com/office/powerpoint/2010/main" val="2070233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C6600F-AB03-C444-99C9-296F4C4A49CF}" type="slidenum">
              <a:rPr lang="en-US" smtClean="0"/>
              <a:t>7</a:t>
            </a:fld>
            <a:endParaRPr lang="en-US"/>
          </a:p>
        </p:txBody>
      </p:sp>
    </p:spTree>
    <p:extLst>
      <p:ext uri="{BB962C8B-B14F-4D97-AF65-F5344CB8AC3E}">
        <p14:creationId xmlns:p14="http://schemas.microsoft.com/office/powerpoint/2010/main" val="177337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ProteoStat</a:t>
            </a:r>
            <a:r>
              <a:rPr lang="en-US" dirty="0" smtClean="0"/>
              <a:t> allows</a:t>
            </a:r>
            <a:r>
              <a:rPr lang="en-US" baseline="0" dirty="0" smtClean="0"/>
              <a:t> for a homogenous assay—monitoring the aggregation within a solution—related to traditional technique of </a:t>
            </a:r>
            <a:r>
              <a:rPr lang="en-US" baseline="0" dirty="0" err="1" smtClean="0"/>
              <a:t>Thioflavin</a:t>
            </a:r>
            <a:r>
              <a:rPr lang="en-US" baseline="0" dirty="0" smtClean="0"/>
              <a:t> T (</a:t>
            </a:r>
            <a:r>
              <a:rPr lang="en-US" baseline="0" dirty="0" err="1" smtClean="0"/>
              <a:t>ThT</a:t>
            </a:r>
            <a:r>
              <a:rPr lang="en-US" baseline="0" dirty="0" smtClean="0"/>
              <a:t>), which is another type of fluorescent dye (attaches itself to crevices in beta sheets—there aren’t too many beta sheet crevices available in all proteins—readings are less brighter, may miss some of the aggregation level)</a:t>
            </a:r>
          </a:p>
          <a:p>
            <a:endParaRPr lang="en-US" baseline="0" dirty="0" smtClean="0"/>
          </a:p>
          <a:p>
            <a:r>
              <a:rPr lang="en-US" baseline="0" dirty="0" smtClean="0"/>
              <a:t>-</a:t>
            </a:r>
            <a:r>
              <a:rPr lang="en-US" baseline="0" dirty="0" err="1" smtClean="0"/>
              <a:t>ProteoStat</a:t>
            </a:r>
            <a:r>
              <a:rPr lang="en-US" baseline="0" dirty="0" smtClean="0"/>
              <a:t>—has a much broader range of detection as the signal is brighter and can detect much smaller levels of concentration changes in the solution where only a small amount/difference is there.</a:t>
            </a:r>
          </a:p>
          <a:p>
            <a:endParaRPr lang="en-US" dirty="0"/>
          </a:p>
        </p:txBody>
      </p:sp>
      <p:sp>
        <p:nvSpPr>
          <p:cNvPr id="4" name="Slide Number Placeholder 3"/>
          <p:cNvSpPr>
            <a:spLocks noGrp="1"/>
          </p:cNvSpPr>
          <p:nvPr>
            <p:ph type="sldNum" sz="quarter" idx="10"/>
          </p:nvPr>
        </p:nvSpPr>
        <p:spPr/>
        <p:txBody>
          <a:bodyPr/>
          <a:lstStyle/>
          <a:p>
            <a:fld id="{E6C6600F-AB03-C444-99C9-296F4C4A49CF}" type="slidenum">
              <a:rPr lang="en-US" smtClean="0"/>
              <a:t>8</a:t>
            </a:fld>
            <a:endParaRPr lang="en-US"/>
          </a:p>
        </p:txBody>
      </p:sp>
    </p:spTree>
    <p:extLst>
      <p:ext uri="{BB962C8B-B14F-4D97-AF65-F5344CB8AC3E}">
        <p14:creationId xmlns:p14="http://schemas.microsoft.com/office/powerpoint/2010/main" val="1453933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kern="1200" dirty="0" smtClean="0">
                <a:solidFill>
                  <a:schemeClr val="tx1"/>
                </a:solidFill>
                <a:effectLst/>
                <a:latin typeface="+mn-lt"/>
                <a:ea typeface="+mn-ea"/>
                <a:cs typeface="+mn-cs"/>
              </a:rPr>
              <a:t>This would confirm that an interference has occurred and the UPS of the UPR is not properly degrading the proteins that are accumulating. Using these results, I could potentially state that due to the interference of the protein aggregates in the UPS of the UPR system of the mutant scs2 gene, the onset of ALS8 would occur.</a:t>
            </a:r>
            <a:endParaRPr lang="en-US" sz="1200" kern="1200" baseline="0" dirty="0" smtClean="0">
              <a:solidFill>
                <a:schemeClr val="tx1"/>
              </a:solidFill>
              <a:effectLst/>
              <a:latin typeface="+mn-lt"/>
              <a:ea typeface="+mn-ea"/>
              <a:cs typeface="+mn-cs"/>
            </a:endParaRPr>
          </a:p>
          <a:p>
            <a:pPr marL="0" indent="0">
              <a:buNone/>
            </a:pPr>
            <a:endParaRPr lang="en-US" baseline="0" dirty="0" smtClean="0"/>
          </a:p>
          <a:p>
            <a:pPr marL="228600" indent="-228600">
              <a:buAutoNum type="arabicPeriod"/>
            </a:pPr>
            <a:r>
              <a:rPr lang="en-US" baseline="0" dirty="0" smtClean="0"/>
              <a:t>Although proteins are primarily conserved and functions are essentially the same, they are still two different proteins and could have slightly different properties/characteristics that skew results. Also, I would never get to see how this would contribute to the development of motor neuron dysfunction or survival in ALS8 patients—gene is in yeast and VAPB is in humans.</a:t>
            </a:r>
          </a:p>
          <a:p>
            <a:pPr marL="228600" indent="-228600">
              <a:buAutoNum type="arabicPeriod"/>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E6C6600F-AB03-C444-99C9-296F4C4A49CF}" type="slidenum">
              <a:rPr lang="en-US" smtClean="0"/>
              <a:t>9</a:t>
            </a:fld>
            <a:endParaRPr lang="en-US"/>
          </a:p>
        </p:txBody>
      </p:sp>
    </p:spTree>
    <p:extLst>
      <p:ext uri="{BB962C8B-B14F-4D97-AF65-F5344CB8AC3E}">
        <p14:creationId xmlns:p14="http://schemas.microsoft.com/office/powerpoint/2010/main" val="776505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A246157-D5BB-034F-8825-C235824B29EA}" type="datetimeFigureOut">
              <a:rPr lang="en-US" smtClean="0"/>
              <a:t>11/30/17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5CDBA0B-F71D-3C41-826A-D85F1C3637E9}"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46157-D5BB-034F-8825-C235824B29EA}" type="datetimeFigureOut">
              <a:rPr lang="en-US" smtClean="0"/>
              <a:t>11/30/17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DBA0B-F71D-3C41-826A-D85F1C3637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46157-D5BB-034F-8825-C235824B29EA}" type="datetimeFigureOut">
              <a:rPr lang="en-US" smtClean="0"/>
              <a:t>11/30/17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DBA0B-F71D-3C41-826A-D85F1C3637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46157-D5BB-034F-8825-C235824B29EA}" type="datetimeFigureOut">
              <a:rPr lang="en-US" smtClean="0"/>
              <a:t>11/30/17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DBA0B-F71D-3C41-826A-D85F1C3637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A246157-D5BB-034F-8825-C235824B29EA}" type="datetimeFigureOut">
              <a:rPr lang="en-US" smtClean="0"/>
              <a:t>11/30/17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5CDBA0B-F71D-3C41-826A-D85F1C3637E9}"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246157-D5BB-034F-8825-C235824B29EA}" type="datetimeFigureOut">
              <a:rPr lang="en-US" smtClean="0"/>
              <a:t>11/30/17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DBA0B-F71D-3C41-826A-D85F1C3637E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246157-D5BB-034F-8825-C235824B29EA}" type="datetimeFigureOut">
              <a:rPr lang="en-US" smtClean="0"/>
              <a:t>11/30/17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CDBA0B-F71D-3C41-826A-D85F1C3637E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246157-D5BB-034F-8825-C235824B29EA}" type="datetimeFigureOut">
              <a:rPr lang="en-US" smtClean="0"/>
              <a:t>11/30/17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CDBA0B-F71D-3C41-826A-D85F1C3637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46157-D5BB-034F-8825-C235824B29EA}" type="datetimeFigureOut">
              <a:rPr lang="en-US" smtClean="0"/>
              <a:t>11/30/17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CDBA0B-F71D-3C41-826A-D85F1C3637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A246157-D5BB-034F-8825-C235824B29EA}" type="datetimeFigureOut">
              <a:rPr lang="en-US" smtClean="0"/>
              <a:t>11/30/17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5CDBA0B-F71D-3C41-826A-D85F1C3637E9}"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A246157-D5BB-034F-8825-C235824B29EA}" type="datetimeFigureOut">
              <a:rPr lang="en-US" smtClean="0"/>
              <a:t>11/30/17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5CDBA0B-F71D-3C41-826A-D85F1C3637E9}"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A246157-D5BB-034F-8825-C235824B29EA}" type="datetimeFigureOut">
              <a:rPr lang="en-US" smtClean="0"/>
              <a:t>11/30/17</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5CDBA0B-F71D-3C41-826A-D85F1C3637E9}"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620287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1" Type="http://schemas.openxmlformats.org/officeDocument/2006/relationships/hyperlink" Target="http://www.ncbi.nlm.nih.gov/pmc/articles/PMC3538568/" TargetMode="External"/><Relationship Id="rId12" Type="http://schemas.openxmlformats.org/officeDocument/2006/relationships/hyperlink" Target="http://www.ncbi.nlm.nih.gov/pmc/articles/PMC1934546/" TargetMode="External"/><Relationship Id="rId13" Type="http://schemas.openxmlformats.org/officeDocument/2006/relationships/hyperlink" Target="http://www.ncbi.nlm.nih.gov/pmc/articles/PMC4237408/" TargetMode="External"/><Relationship Id="rId14" Type="http://schemas.openxmlformats.org/officeDocument/2006/relationships/hyperlink" Target="http://www.enzolifesciences.com/ENZ-51023/proteostat-protein-aggregation-assay/" TargetMode="External"/><Relationship Id="rId15" Type="http://schemas.openxmlformats.org/officeDocument/2006/relationships/hyperlink" Target="https://molecularneurodegeneration.biomedcentral.com/articles/10.1186/1750-1326-8-1" TargetMode="External"/><Relationship Id="rId16" Type="http://schemas.openxmlformats.org/officeDocument/2006/relationships/hyperlink" Target="http://www.idtdna.com/pages/decoded/decoded-articles/core-concepts/decoded/2012/01/10/methods-for-site-directed-mutagenesis" TargetMode="External"/><Relationship Id="rId1" Type="http://schemas.openxmlformats.org/officeDocument/2006/relationships/slideLayout" Target="../slideLayouts/slideLayout2.xml"/><Relationship Id="rId2" Type="http://schemas.openxmlformats.org/officeDocument/2006/relationships/hyperlink" Target="https://www.ncbi.nlm.nih.gov/pmc/articles/PMC3766231/" TargetMode="External"/><Relationship Id="rId3" Type="http://schemas.openxmlformats.org/officeDocument/2006/relationships/hyperlink" Target="https://ghr.nlm.nih.gov/condition/amyotrophic-lateral-sclerosis#statistics" TargetMode="External"/><Relationship Id="rId4" Type="http://schemas.openxmlformats.org/officeDocument/2006/relationships/hyperlink" Target="https://ghr.nlm.nih.gov/gene/VAPB" TargetMode="External"/><Relationship Id="rId5" Type="http://schemas.openxmlformats.org/officeDocument/2006/relationships/hyperlink" Target="https://link.springer.com/article/10.1007%2Fs00439-005-0031-y" TargetMode="External"/><Relationship Id="rId6" Type="http://schemas.openxmlformats.org/officeDocument/2006/relationships/hyperlink" Target="http://www.ncbi.nlm.nih.gov/pubmed/19183264/" TargetMode="External"/><Relationship Id="rId7" Type="http://schemas.openxmlformats.org/officeDocument/2006/relationships/hyperlink" Target="http://www.ncbi.nlm.nih.gov/pubmed/26362257/" TargetMode="External"/><Relationship Id="rId8" Type="http://schemas.openxmlformats.org/officeDocument/2006/relationships/hyperlink" Target="http://www.yeastgenome.org/locus/SCS2" TargetMode="External"/><Relationship Id="rId9" Type="http://schemas.openxmlformats.org/officeDocument/2006/relationships/hyperlink" Target="http://www.ncbi.nlm.nih.gov/pmc/articles/PMC3661910/" TargetMode="External"/><Relationship Id="rId10" Type="http://schemas.openxmlformats.org/officeDocument/2006/relationships/hyperlink" Target="http://www.ncbi.nlm.nih.gov/pmc/articles/PMC361525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s://openi.nlm.nih.gov/imgs/512/245/3869494/PMC3869494_f1000research-2-1260-g0002.png?keywords=amyotrophic+lateral+sclerosis" TargetMode="External"/><Relationship Id="rId6" Type="http://schemas.openxmlformats.org/officeDocument/2006/relationships/hyperlink" Target="https://ghr.nlm.nih.gov/gene/VAPB/location.png"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hyperlink" Target="http://www.cell.com/cms/attachment/2021787539/2041707744/fx1.jpg"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hyperlink" Target="http://www.idtdna.com/pages/decoded/decoded-articles/core-concepts/decoded/2012/01/10/methods-for-site-directed-mutagenesis" TargetMode="External"/><Relationship Id="rId5" Type="http://schemas.openxmlformats.org/officeDocument/2006/relationships/image" Target="../media/image5.gif"/><Relationship Id="rId6" Type="http://schemas.openxmlformats.org/officeDocument/2006/relationships/hyperlink" Target="http://www.enzolifesciences.com/ENZ-51023/proteostat-protein-aggregation-assay/"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742" y="1097280"/>
            <a:ext cx="9144000" cy="2637766"/>
          </a:xfrm>
        </p:spPr>
        <p:txBody>
          <a:bodyPr>
            <a:noAutofit/>
          </a:bodyPr>
          <a:lstStyle/>
          <a:p>
            <a:r>
              <a:rPr lang="en-US" sz="3600" dirty="0" smtClean="0"/>
              <a:t>Measurement </a:t>
            </a:r>
            <a:r>
              <a:rPr lang="en-US" sz="3600" smtClean="0"/>
              <a:t>of Protein </a:t>
            </a:r>
            <a:r>
              <a:rPr lang="en-US" sz="3600"/>
              <a:t>A</a:t>
            </a:r>
            <a:r>
              <a:rPr lang="en-US" sz="3600" smtClean="0"/>
              <a:t>ggregation </a:t>
            </a:r>
            <a:r>
              <a:rPr lang="en-US" sz="3600" dirty="0" smtClean="0"/>
              <a:t>L</a:t>
            </a:r>
            <a:r>
              <a:rPr lang="en-US" sz="3600" smtClean="0"/>
              <a:t>evels in Mutant scs2 Gene of Yeast to Determine </a:t>
            </a:r>
            <a:r>
              <a:rPr lang="en-US" sz="3600" dirty="0" smtClean="0"/>
              <a:t>w</a:t>
            </a:r>
            <a:r>
              <a:rPr lang="en-US" sz="3600" smtClean="0"/>
              <a:t>hether the Ubiquitination </a:t>
            </a:r>
            <a:r>
              <a:rPr lang="en-US" sz="3600"/>
              <a:t>P</a:t>
            </a:r>
            <a:r>
              <a:rPr lang="en-US" sz="3600" smtClean="0"/>
              <a:t>roteasome </a:t>
            </a:r>
            <a:r>
              <a:rPr lang="en-US" sz="3600" dirty="0"/>
              <a:t>S</a:t>
            </a:r>
            <a:r>
              <a:rPr lang="en-US" sz="3600" smtClean="0"/>
              <a:t>ystem </a:t>
            </a:r>
            <a:r>
              <a:rPr lang="en-US" sz="3600" dirty="0" smtClean="0"/>
              <a:t>of </a:t>
            </a:r>
            <a:r>
              <a:rPr lang="en-US" sz="3600" smtClean="0"/>
              <a:t>the Unfolded </a:t>
            </a:r>
            <a:r>
              <a:rPr lang="en-US" sz="3600"/>
              <a:t>P</a:t>
            </a:r>
            <a:r>
              <a:rPr lang="en-US" sz="3600" smtClean="0"/>
              <a:t>rotein </a:t>
            </a:r>
            <a:r>
              <a:rPr lang="en-US" sz="3600" dirty="0"/>
              <a:t>R</a:t>
            </a:r>
            <a:r>
              <a:rPr lang="en-US" sz="3600" smtClean="0"/>
              <a:t>esponse </a:t>
            </a:r>
            <a:r>
              <a:rPr lang="en-US" sz="3600" dirty="0" smtClean="0"/>
              <a:t>can </a:t>
            </a:r>
            <a:r>
              <a:rPr lang="en-US" sz="3600" smtClean="0"/>
              <a:t>be Inhibited</a:t>
            </a:r>
            <a:endParaRPr lang="en-US" sz="3600" dirty="0"/>
          </a:p>
        </p:txBody>
      </p:sp>
      <p:sp>
        <p:nvSpPr>
          <p:cNvPr id="3" name="Subtitle 2"/>
          <p:cNvSpPr>
            <a:spLocks noGrp="1"/>
          </p:cNvSpPr>
          <p:nvPr>
            <p:ph type="subTitle" idx="1"/>
          </p:nvPr>
        </p:nvSpPr>
        <p:spPr/>
        <p:txBody>
          <a:bodyPr/>
          <a:lstStyle/>
          <a:p>
            <a:r>
              <a:rPr lang="en-US" dirty="0" smtClean="0"/>
              <a:t>Keerthana Vishwanath</a:t>
            </a:r>
            <a:endParaRPr lang="en-US" dirty="0"/>
          </a:p>
        </p:txBody>
      </p:sp>
    </p:spTree>
    <p:extLst>
      <p:ext uri="{BB962C8B-B14F-4D97-AF65-F5344CB8AC3E}">
        <p14:creationId xmlns:p14="http://schemas.microsoft.com/office/powerpoint/2010/main" val="2141396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542"/>
            <a:ext cx="10515600" cy="661181"/>
          </a:xfrm>
        </p:spPr>
        <p:txBody>
          <a:bodyPr>
            <a:normAutofit/>
          </a:bodyPr>
          <a:lstStyle/>
          <a:p>
            <a:r>
              <a:rPr lang="en-US" sz="3600" dirty="0" smtClean="0"/>
              <a:t>References</a:t>
            </a:r>
            <a:endParaRPr lang="en-US" sz="3600" dirty="0"/>
          </a:p>
        </p:txBody>
      </p:sp>
      <p:sp>
        <p:nvSpPr>
          <p:cNvPr id="3" name="Content Placeholder 2"/>
          <p:cNvSpPr>
            <a:spLocks noGrp="1"/>
          </p:cNvSpPr>
          <p:nvPr>
            <p:ph idx="1"/>
          </p:nvPr>
        </p:nvSpPr>
        <p:spPr>
          <a:xfrm>
            <a:off x="838200" y="604910"/>
            <a:ext cx="10515600" cy="5542672"/>
          </a:xfrm>
        </p:spPr>
        <p:txBody>
          <a:bodyPr>
            <a:normAutofit fontScale="25000" lnSpcReduction="20000"/>
          </a:bodyPr>
          <a:lstStyle/>
          <a:p>
            <a:pPr marL="0" indent="0">
              <a:buNone/>
            </a:pPr>
            <a:r>
              <a:rPr lang="en-US" sz="4800" dirty="0"/>
              <a:t>1. Chen, S., </a:t>
            </a:r>
            <a:r>
              <a:rPr lang="en-US" sz="4800" dirty="0" err="1"/>
              <a:t>Sayana</a:t>
            </a:r>
            <a:r>
              <a:rPr lang="en-US" sz="4800" dirty="0"/>
              <a:t>, P., Zhang, X., &amp; Le, W. (2013). Genetics of amyotrophic lateral sclerosis: an update. Retrieved from </a:t>
            </a:r>
            <a:r>
              <a:rPr lang="en-US" sz="4800" u="sng" dirty="0">
                <a:hlinkClick r:id="rId2"/>
              </a:rPr>
              <a:t>https://www.ncbi.nlm.nih.gov/pmc/articles/PMC3766231/</a:t>
            </a:r>
            <a:endParaRPr lang="en-US" sz="4800" dirty="0"/>
          </a:p>
          <a:p>
            <a:pPr marL="0" indent="0">
              <a:buNone/>
            </a:pPr>
            <a:r>
              <a:rPr lang="en-US" sz="4800" dirty="0"/>
              <a:t>2. Amyotrophic lateral sclerosis - Genetics Home Reference. (2016). Retrieved from </a:t>
            </a:r>
            <a:r>
              <a:rPr lang="en-US" sz="4800" u="sng" dirty="0">
                <a:hlinkClick r:id="rId3"/>
              </a:rPr>
              <a:t>https://ghr.nlm.nih.gov/condition/amyotrophic-lateral-sclerosis#statistics</a:t>
            </a:r>
            <a:endParaRPr lang="en-US" sz="4800" dirty="0"/>
          </a:p>
          <a:p>
            <a:pPr marL="0" indent="0">
              <a:buNone/>
            </a:pPr>
            <a:r>
              <a:rPr lang="en-US" sz="4800" dirty="0"/>
              <a:t>3. VAPB gene - Genetics Home Reference. (2016). Retrieved November, from </a:t>
            </a:r>
            <a:r>
              <a:rPr lang="en-US" sz="4800" u="sng" dirty="0">
                <a:hlinkClick r:id="rId4"/>
              </a:rPr>
              <a:t>https://ghr.nlm.nih.gov/gene/VAPB</a:t>
            </a:r>
            <a:endParaRPr lang="en-US" sz="4800" dirty="0"/>
          </a:p>
          <a:p>
            <a:pPr marL="0" indent="0">
              <a:buNone/>
            </a:pPr>
            <a:r>
              <a:rPr lang="es-ES" sz="4800" dirty="0"/>
              <a:t>4. </a:t>
            </a:r>
            <a:r>
              <a:rPr lang="es-ES" sz="4800" dirty="0" err="1"/>
              <a:t>Nishimura</a:t>
            </a:r>
            <a:r>
              <a:rPr lang="es-ES" sz="4800" dirty="0"/>
              <a:t>, </a:t>
            </a:r>
            <a:r>
              <a:rPr lang="es-ES" sz="4800" dirty="0" err="1"/>
              <a:t>Agnes</a:t>
            </a:r>
            <a:r>
              <a:rPr lang="es-ES" sz="4800" dirty="0"/>
              <a:t> L., et al. </a:t>
            </a:r>
            <a:r>
              <a:rPr lang="en-US" sz="4800" dirty="0"/>
              <a:t>“A common founder for amyotrophic lateral sclerosis type 8 (ALS8) in the Brazilian population.” </a:t>
            </a:r>
            <a:r>
              <a:rPr lang="en-US" sz="4800" i="1" dirty="0" err="1"/>
              <a:t>SpringerLink</a:t>
            </a:r>
            <a:r>
              <a:rPr lang="en-US" sz="4800" dirty="0"/>
              <a:t>, Springer-</a:t>
            </a:r>
            <a:r>
              <a:rPr lang="en-US" sz="4800" dirty="0" err="1"/>
              <a:t>Verlag</a:t>
            </a:r>
            <a:r>
              <a:rPr lang="en-US" sz="4800" dirty="0"/>
              <a:t>, 27 Sept. 2005, </a:t>
            </a:r>
            <a:r>
              <a:rPr lang="en-US" sz="4800" u="sng" dirty="0">
                <a:hlinkClick r:id="rId5"/>
              </a:rPr>
              <a:t>https://link.springer.com/article/10.1007%2Fs00439-005-0031-y</a:t>
            </a:r>
            <a:r>
              <a:rPr lang="en-US" sz="4800" dirty="0"/>
              <a:t>.</a:t>
            </a:r>
          </a:p>
          <a:p>
            <a:pPr marL="0" indent="0">
              <a:buNone/>
            </a:pPr>
            <a:r>
              <a:rPr lang="en-US" sz="4800" dirty="0"/>
              <a:t>5. Suzuki, H, et al. “ALS-Linked P56S-VAPB, an aggregated loss-of-Function mutant of VAPB, predisposes motor neurons to ER stress-Related death by inducing aggregation of co-Expressed wild-Type VAPB.” </a:t>
            </a:r>
            <a:r>
              <a:rPr lang="en-US" sz="4800" i="1" dirty="0"/>
              <a:t>Journal of neurochemistry.</a:t>
            </a:r>
            <a:r>
              <a:rPr lang="en-US" sz="4800" dirty="0"/>
              <a:t>, U.S. National Library of Medicine, Feb. 2009, </a:t>
            </a:r>
            <a:r>
              <a:rPr lang="en-US" sz="4800" u="sng" dirty="0">
                <a:hlinkClick r:id="rId6"/>
              </a:rPr>
              <a:t>www.ncbi.nlm.nih.gov/pubmed/19183264/</a:t>
            </a:r>
            <a:r>
              <a:rPr lang="en-US" sz="4800" dirty="0"/>
              <a:t>.</a:t>
            </a:r>
          </a:p>
          <a:p>
            <a:pPr marL="0" indent="0">
              <a:buNone/>
            </a:pPr>
            <a:r>
              <a:rPr lang="en-US" sz="4800" dirty="0"/>
              <a:t>6. </a:t>
            </a:r>
            <a:r>
              <a:rPr lang="en-US" sz="4800" dirty="0" err="1"/>
              <a:t>Larroquette</a:t>
            </a:r>
            <a:r>
              <a:rPr lang="en-US" sz="4800" dirty="0"/>
              <a:t>, F, et al. “</a:t>
            </a:r>
            <a:r>
              <a:rPr lang="en-US" sz="4800" dirty="0" err="1"/>
              <a:t>Vapb</a:t>
            </a:r>
            <a:r>
              <a:rPr lang="en-US" sz="4800" dirty="0"/>
              <a:t>/Amyotrophic lateral sclerosis 8 knock-in mice display slowly progressive motor behavior defects accompanying ER stress and </a:t>
            </a:r>
            <a:r>
              <a:rPr lang="en-US" sz="4800" dirty="0" err="1"/>
              <a:t>autophagic</a:t>
            </a:r>
            <a:r>
              <a:rPr lang="en-US" sz="4800" dirty="0"/>
              <a:t> response.” </a:t>
            </a:r>
            <a:r>
              <a:rPr lang="en-US" sz="4800" i="1" dirty="0"/>
              <a:t>Human molecular genetics.</a:t>
            </a:r>
            <a:r>
              <a:rPr lang="en-US" sz="4800" dirty="0"/>
              <a:t>, U.S. National Library of Medicine, 15 Nov. 2015, </a:t>
            </a:r>
            <a:r>
              <a:rPr lang="en-US" sz="4800" u="sng" dirty="0">
                <a:hlinkClick r:id="rId7"/>
              </a:rPr>
              <a:t>www.ncbi.nlm.nih.gov/pubmed/26362257/</a:t>
            </a:r>
            <a:r>
              <a:rPr lang="en-US" sz="4800" dirty="0"/>
              <a:t>.</a:t>
            </a:r>
          </a:p>
          <a:p>
            <a:pPr marL="0" indent="0">
              <a:buNone/>
            </a:pPr>
            <a:r>
              <a:rPr lang="en-US" sz="4800" dirty="0"/>
              <a:t>7. “SCS2.” </a:t>
            </a:r>
            <a:r>
              <a:rPr lang="en-US" sz="4800" i="1" dirty="0"/>
              <a:t>SCS2 | SGD</a:t>
            </a:r>
            <a:r>
              <a:rPr lang="en-US" sz="4800" dirty="0"/>
              <a:t>, 2000, </a:t>
            </a:r>
            <a:r>
              <a:rPr lang="en-US" sz="4800" u="sng" dirty="0">
                <a:hlinkClick r:id="rId8"/>
              </a:rPr>
              <a:t>www.yeastgenome.org/locus/SCS2</a:t>
            </a:r>
            <a:r>
              <a:rPr lang="en-US" sz="4800" dirty="0"/>
              <a:t>.</a:t>
            </a:r>
          </a:p>
          <a:p>
            <a:pPr marL="0" indent="0">
              <a:buNone/>
            </a:pPr>
            <a:r>
              <a:rPr lang="es-ES" sz="4800" dirty="0"/>
              <a:t>8. </a:t>
            </a:r>
            <a:r>
              <a:rPr lang="es-ES" sz="4800" dirty="0" err="1"/>
              <a:t>Blokhuis</a:t>
            </a:r>
            <a:r>
              <a:rPr lang="es-ES" sz="4800" dirty="0"/>
              <a:t>, Anna M., et al. </a:t>
            </a:r>
            <a:r>
              <a:rPr lang="en-US" sz="4800" dirty="0"/>
              <a:t>“Protein aggregation in amyotrophic lateral sclerosis.” </a:t>
            </a:r>
            <a:r>
              <a:rPr lang="en-US" sz="4800" i="1" dirty="0" err="1"/>
              <a:t>Acta</a:t>
            </a:r>
            <a:r>
              <a:rPr lang="en-US" sz="4800" i="1" dirty="0"/>
              <a:t> </a:t>
            </a:r>
            <a:r>
              <a:rPr lang="en-US" sz="4800" i="1" dirty="0" err="1"/>
              <a:t>Neuropathologica</a:t>
            </a:r>
            <a:r>
              <a:rPr lang="en-US" sz="4800" dirty="0"/>
              <a:t>, Springer-</a:t>
            </a:r>
            <a:r>
              <a:rPr lang="en-US" sz="4800" dirty="0" err="1"/>
              <a:t>Verlag</a:t>
            </a:r>
            <a:r>
              <a:rPr lang="en-US" sz="4800" dirty="0"/>
              <a:t>, June 2013, </a:t>
            </a:r>
            <a:r>
              <a:rPr lang="en-US" sz="4800" u="sng" dirty="0">
                <a:hlinkClick r:id="rId9"/>
              </a:rPr>
              <a:t>www.ncbi.nlm.nih.gov/pmc/articles/PMC3661910/</a:t>
            </a:r>
            <a:r>
              <a:rPr lang="en-US" sz="4800" dirty="0"/>
              <a:t>.</a:t>
            </a:r>
          </a:p>
          <a:p>
            <a:pPr marL="0" indent="0">
              <a:buNone/>
            </a:pPr>
            <a:r>
              <a:rPr lang="en-US" sz="4800" dirty="0"/>
              <a:t>9. </a:t>
            </a:r>
            <a:r>
              <a:rPr lang="en-US" sz="4800" dirty="0" err="1"/>
              <a:t>Gregoire</a:t>
            </a:r>
            <a:r>
              <a:rPr lang="en-US" sz="4800" dirty="0"/>
              <a:t>, Simpson, et al. “Techniques for Monitoring Protein </a:t>
            </a:r>
            <a:r>
              <a:rPr lang="en-US" sz="4800" dirty="0" err="1"/>
              <a:t>Misfolding</a:t>
            </a:r>
            <a:r>
              <a:rPr lang="en-US" sz="4800" dirty="0"/>
              <a:t> and Aggregation in Vitro and in Living Cells.” </a:t>
            </a:r>
            <a:r>
              <a:rPr lang="en-US" sz="4800" i="1" dirty="0"/>
              <a:t>The Korean journal of chemical engineering</a:t>
            </a:r>
            <a:r>
              <a:rPr lang="en-US" sz="4800" dirty="0"/>
              <a:t>, U.S. National Library of Medicine, June 2012, </a:t>
            </a:r>
            <a:r>
              <a:rPr lang="en-US" sz="4800" u="sng" dirty="0">
                <a:hlinkClick r:id="rId10"/>
              </a:rPr>
              <a:t>www.ncbi.nlm.nih.gov/pmc/articles/PMC3615250/</a:t>
            </a:r>
            <a:r>
              <a:rPr lang="en-US" sz="4800" dirty="0"/>
              <a:t>.</a:t>
            </a:r>
          </a:p>
          <a:p>
            <a:pPr marL="0" indent="0">
              <a:buNone/>
            </a:pPr>
            <a:r>
              <a:rPr lang="en-US" sz="4800" dirty="0"/>
              <a:t>10. </a:t>
            </a:r>
            <a:r>
              <a:rPr lang="en-US" sz="4800" dirty="0" err="1"/>
              <a:t>Qiu</a:t>
            </a:r>
            <a:r>
              <a:rPr lang="en-US" sz="4800" dirty="0"/>
              <a:t>, </a:t>
            </a:r>
            <a:r>
              <a:rPr lang="en-US" sz="4800" dirty="0" err="1"/>
              <a:t>Linghua</a:t>
            </a:r>
            <a:r>
              <a:rPr lang="en-US" sz="4800" dirty="0"/>
              <a:t>, et al. “Widespread aggregation of mutant VAPB associated with ALS does not cause motor neuron degeneration or modulate mutant SOD1 aggregation and toxicity in mice.” </a:t>
            </a:r>
            <a:r>
              <a:rPr lang="en-US" sz="4800" i="1" dirty="0"/>
              <a:t>Molecular Neurodegeneration</a:t>
            </a:r>
            <a:r>
              <a:rPr lang="en-US" sz="4800" dirty="0"/>
              <a:t>, </a:t>
            </a:r>
            <a:r>
              <a:rPr lang="en-US" sz="4800" dirty="0" err="1"/>
              <a:t>BioMed</a:t>
            </a:r>
            <a:r>
              <a:rPr lang="en-US" sz="4800" dirty="0"/>
              <a:t> Central, 2013, </a:t>
            </a:r>
            <a:r>
              <a:rPr lang="en-US" sz="4800" u="sng" dirty="0">
                <a:hlinkClick r:id="rId11"/>
              </a:rPr>
              <a:t>www.ncbi.nlm.nih.gov/pmc/articles/PMC3538568/</a:t>
            </a:r>
            <a:r>
              <a:rPr lang="en-US" sz="4800" dirty="0"/>
              <a:t>.</a:t>
            </a:r>
          </a:p>
          <a:p>
            <a:pPr marL="0" indent="0">
              <a:buNone/>
            </a:pPr>
            <a:r>
              <a:rPr lang="en-US" sz="4800" dirty="0"/>
              <a:t>11. Ding, Wen-Xing, et al. “Linking of Autophagy to Ubiquitin-Proteasome System Is Important for the Regulation of Endoplasmic Reticulum Stress and Cell Viability.” </a:t>
            </a:r>
            <a:r>
              <a:rPr lang="en-US" sz="4800" i="1" dirty="0"/>
              <a:t>The American Journal of Pathology</a:t>
            </a:r>
            <a:r>
              <a:rPr lang="en-US" sz="4800" dirty="0"/>
              <a:t>, American Society for Investigative Pathology, Aug. 2007, </a:t>
            </a:r>
            <a:r>
              <a:rPr lang="en-US" sz="4800" u="sng" dirty="0">
                <a:hlinkClick r:id="rId12"/>
              </a:rPr>
              <a:t>www.ncbi.nlm.nih.gov/pmc/articles/PMC1934546/</a:t>
            </a:r>
            <a:r>
              <a:rPr lang="en-US" sz="4800" dirty="0"/>
              <a:t>.</a:t>
            </a:r>
          </a:p>
          <a:p>
            <a:pPr marL="0" indent="0">
              <a:buNone/>
            </a:pPr>
            <a:r>
              <a:rPr lang="en-US" sz="4800" dirty="0"/>
              <a:t>12. </a:t>
            </a:r>
            <a:r>
              <a:rPr lang="en-US" sz="4800" dirty="0" err="1"/>
              <a:t>Genevini</a:t>
            </a:r>
            <a:r>
              <a:rPr lang="en-US" sz="4800" dirty="0"/>
              <a:t>, Paola, et al. “Amyotrophic Lateral Sclerosis-Linked Mutant VAPB Inclusions Do Not Interfere with Protein Degradation Pathways or Intracellular Transport in a Cultured Cell Model.” </a:t>
            </a:r>
            <a:r>
              <a:rPr lang="en-US" sz="4800" i="1" dirty="0" err="1"/>
              <a:t>PLoS</a:t>
            </a:r>
            <a:r>
              <a:rPr lang="en-US" sz="4800" i="1" dirty="0"/>
              <a:t> ONE</a:t>
            </a:r>
            <a:r>
              <a:rPr lang="en-US" sz="4800" dirty="0"/>
              <a:t>, Public Library of Science, 2014, </a:t>
            </a:r>
            <a:r>
              <a:rPr lang="en-US" sz="4800" u="sng" dirty="0">
                <a:hlinkClick r:id="rId13"/>
              </a:rPr>
              <a:t>www.ncbi.nlm.nih.gov/pmc/articles/PMC4237408/</a:t>
            </a:r>
            <a:r>
              <a:rPr lang="en-US" sz="4800" dirty="0"/>
              <a:t>.</a:t>
            </a:r>
          </a:p>
          <a:p>
            <a:pPr marL="0" indent="0">
              <a:buNone/>
            </a:pPr>
            <a:r>
              <a:rPr lang="en-US" sz="4800" dirty="0"/>
              <a:t>13. “PROTEOSTAT® Protein aggregation assay.” </a:t>
            </a:r>
            <a:r>
              <a:rPr lang="en-US" sz="4800" i="1" dirty="0"/>
              <a:t>PROTEOSTAT® Protein aggregation assay - ENZ-51023 - Enzo Life Sciences</a:t>
            </a:r>
            <a:r>
              <a:rPr lang="en-US" sz="4800" dirty="0"/>
              <a:t>, 14 Nov. 2016, </a:t>
            </a:r>
            <a:r>
              <a:rPr lang="en-US" sz="4800" u="sng" dirty="0">
                <a:hlinkClick r:id="rId14"/>
              </a:rPr>
              <a:t>www.enzolifesciences.com/ENZ-51023/proteostat-protein-aggregation-assay/</a:t>
            </a:r>
            <a:r>
              <a:rPr lang="en-US" sz="4800" dirty="0"/>
              <a:t>.</a:t>
            </a:r>
          </a:p>
          <a:p>
            <a:pPr marL="0" indent="0">
              <a:buNone/>
            </a:pPr>
            <a:r>
              <a:rPr lang="en-US" sz="4800" dirty="0"/>
              <a:t>14. Yang, Bin, et al. “Widespread aggregation of mutant VAPB associated with ALS does not cause motor neuron degeneration or modulate mutant SOD1 aggregation and toxicity in mice.” </a:t>
            </a:r>
            <a:r>
              <a:rPr lang="en-US" sz="4800" i="1" dirty="0"/>
              <a:t>Molecular Neurodegeneration</a:t>
            </a:r>
            <a:r>
              <a:rPr lang="en-US" sz="4800" dirty="0"/>
              <a:t>, </a:t>
            </a:r>
            <a:r>
              <a:rPr lang="en-US" sz="4800" dirty="0" err="1"/>
              <a:t>BioMed</a:t>
            </a:r>
            <a:r>
              <a:rPr lang="en-US" sz="4800" dirty="0"/>
              <a:t> Central, 3 Jan. 2013, </a:t>
            </a:r>
            <a:r>
              <a:rPr lang="en-US" sz="4800" u="sng" dirty="0">
                <a:hlinkClick r:id="rId15"/>
              </a:rPr>
              <a:t>https://molecularneurodegeneration.biomedcentral.com/articles/10.1186/1750-1326-8-1</a:t>
            </a:r>
            <a:r>
              <a:rPr lang="en-US" sz="4800" dirty="0"/>
              <a:t>.</a:t>
            </a:r>
          </a:p>
          <a:p>
            <a:pPr marL="0" indent="0">
              <a:buNone/>
            </a:pPr>
            <a:r>
              <a:rPr lang="en-US" sz="4800" dirty="0"/>
              <a:t>15. </a:t>
            </a:r>
            <a:r>
              <a:rPr lang="en-US" sz="4800" dirty="0" err="1"/>
              <a:t>Sabel</a:t>
            </a:r>
            <a:r>
              <a:rPr lang="en-US" sz="4800" dirty="0"/>
              <a:t>, Jaime, and Nicola Brookman-</a:t>
            </a:r>
            <a:r>
              <a:rPr lang="en-US" sz="4800" dirty="0" err="1"/>
              <a:t>Amissah</a:t>
            </a:r>
            <a:r>
              <a:rPr lang="en-US" sz="4800" dirty="0"/>
              <a:t>. “Integrated DNA Technologies.” </a:t>
            </a:r>
            <a:r>
              <a:rPr lang="en-US" sz="4800" i="1" dirty="0"/>
              <a:t>Methods for site-Directed mutagenesis</a:t>
            </a:r>
            <a:r>
              <a:rPr lang="en-US" sz="4800" dirty="0"/>
              <a:t>, IDT, </a:t>
            </a:r>
            <a:r>
              <a:rPr lang="en-US" sz="4800" u="sng" dirty="0">
                <a:hlinkClick r:id="rId16"/>
              </a:rPr>
              <a:t>www.idtdna.com/pages/decoded/decoded-articles/core-concepts/decoded/2012/01/10/methods-for-site-directed-mutagenesis</a:t>
            </a:r>
            <a:r>
              <a:rPr lang="en-US" sz="4800" dirty="0"/>
              <a:t>.</a:t>
            </a:r>
          </a:p>
          <a:p>
            <a:endParaRPr lang="en-US" dirty="0"/>
          </a:p>
        </p:txBody>
      </p:sp>
    </p:spTree>
    <p:extLst>
      <p:ext uri="{BB962C8B-B14F-4D97-AF65-F5344CB8AC3E}">
        <p14:creationId xmlns:p14="http://schemas.microsoft.com/office/powerpoint/2010/main" val="2001396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Amyotrophic Lateral Sclerosis (ALS)</a:t>
            </a:r>
            <a:endParaRPr lang="en-US" dirty="0"/>
          </a:p>
        </p:txBody>
      </p:sp>
      <p:sp>
        <p:nvSpPr>
          <p:cNvPr id="3" name="Content Placeholder 2"/>
          <p:cNvSpPr>
            <a:spLocks noGrp="1"/>
          </p:cNvSpPr>
          <p:nvPr>
            <p:ph idx="1"/>
          </p:nvPr>
        </p:nvSpPr>
        <p:spPr/>
        <p:txBody>
          <a:bodyPr/>
          <a:lstStyle/>
          <a:p>
            <a:r>
              <a:rPr lang="en-US" dirty="0" smtClean="0"/>
              <a:t>What is ALS?</a:t>
            </a:r>
          </a:p>
          <a:p>
            <a:r>
              <a:rPr lang="en-US" dirty="0" smtClean="0"/>
              <a:t>What are the two types of ALS?</a:t>
            </a:r>
          </a:p>
          <a:p>
            <a:r>
              <a:rPr lang="en-US" dirty="0" smtClean="0"/>
              <a:t>ALS is typically caused by mutation</a:t>
            </a:r>
          </a:p>
          <a:p>
            <a:endParaRPr lang="en-US" dirty="0"/>
          </a:p>
        </p:txBody>
      </p:sp>
    </p:spTree>
    <p:extLst>
      <p:ext uri="{BB962C8B-B14F-4D97-AF65-F5344CB8AC3E}">
        <p14:creationId xmlns:p14="http://schemas.microsoft.com/office/powerpoint/2010/main" val="776888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Vesicle Associated Membrane Protein Associated Protein B (VAPB)</a:t>
            </a:r>
            <a:endParaRPr lang="en-US" dirty="0"/>
          </a:p>
        </p:txBody>
      </p:sp>
      <p:sp>
        <p:nvSpPr>
          <p:cNvPr id="3" name="Content Placeholder 2"/>
          <p:cNvSpPr>
            <a:spLocks noGrp="1"/>
          </p:cNvSpPr>
          <p:nvPr>
            <p:ph idx="1"/>
          </p:nvPr>
        </p:nvSpPr>
        <p:spPr/>
        <p:txBody>
          <a:bodyPr/>
          <a:lstStyle/>
          <a:p>
            <a:r>
              <a:rPr lang="en-US" dirty="0" smtClean="0"/>
              <a:t>Integral Protein in Endoplasmic Reticulum (ER)</a:t>
            </a:r>
          </a:p>
          <a:p>
            <a:r>
              <a:rPr lang="en-US" dirty="0" smtClean="0"/>
              <a:t>Functions</a:t>
            </a:r>
          </a:p>
          <a:p>
            <a:pPr lvl="1"/>
            <a:r>
              <a:rPr lang="en-US" dirty="0" smtClean="0"/>
              <a:t>Unfolded Protein Response (UPR)</a:t>
            </a:r>
          </a:p>
          <a:p>
            <a:pPr lvl="2"/>
            <a:r>
              <a:rPr lang="en-US" dirty="0" smtClean="0"/>
              <a:t>Detection of misfolded/unfolded proteins</a:t>
            </a:r>
          </a:p>
          <a:p>
            <a:pPr lvl="2"/>
            <a:r>
              <a:rPr lang="en-US" dirty="0" smtClean="0"/>
              <a:t>Degrades via ubiquitination proteasome system (UPS)</a:t>
            </a:r>
          </a:p>
          <a:p>
            <a:pPr lvl="2"/>
            <a:r>
              <a:rPr lang="en-US" dirty="0" smtClean="0"/>
              <a:t>Correction via increased production of molecular chaperones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56711" y="1428750"/>
            <a:ext cx="2916164" cy="2147254"/>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4844" y="4433094"/>
            <a:ext cx="7874000" cy="2540000"/>
          </a:xfrm>
          <a:prstGeom prst="rect">
            <a:avLst/>
          </a:prstGeom>
        </p:spPr>
      </p:pic>
      <p:sp>
        <p:nvSpPr>
          <p:cNvPr id="6" name="TextBox 5"/>
          <p:cNvSpPr txBox="1"/>
          <p:nvPr/>
        </p:nvSpPr>
        <p:spPr>
          <a:xfrm>
            <a:off x="8886825" y="4001294"/>
            <a:ext cx="2686050" cy="2031325"/>
          </a:xfrm>
          <a:prstGeom prst="rect">
            <a:avLst/>
          </a:prstGeom>
          <a:noFill/>
        </p:spPr>
        <p:txBody>
          <a:bodyPr wrap="square" rtlCol="0">
            <a:spAutoFit/>
          </a:bodyPr>
          <a:lstStyle/>
          <a:p>
            <a:r>
              <a:rPr lang="en-US" dirty="0" smtClean="0">
                <a:hlinkClick r:id="rId5"/>
              </a:rPr>
              <a:t>https://openi.nlm.nih.gov/imgs/512/245/3869494/PMC3869494_f1000research-2-1260-g0002.png?keywords=amyotrophic+lateral+sclerosis</a:t>
            </a:r>
            <a:endParaRPr lang="en-US" dirty="0" smtClean="0"/>
          </a:p>
          <a:p>
            <a:endParaRPr lang="en-US" dirty="0"/>
          </a:p>
        </p:txBody>
      </p:sp>
      <p:sp>
        <p:nvSpPr>
          <p:cNvPr id="7" name="TextBox 6"/>
          <p:cNvSpPr txBox="1"/>
          <p:nvPr/>
        </p:nvSpPr>
        <p:spPr>
          <a:xfrm>
            <a:off x="1514475" y="6032619"/>
            <a:ext cx="6154738" cy="646331"/>
          </a:xfrm>
          <a:prstGeom prst="rect">
            <a:avLst/>
          </a:prstGeom>
          <a:noFill/>
        </p:spPr>
        <p:txBody>
          <a:bodyPr wrap="square" rtlCol="0">
            <a:spAutoFit/>
          </a:bodyPr>
          <a:lstStyle/>
          <a:p>
            <a:r>
              <a:rPr lang="en-US" dirty="0" smtClean="0">
                <a:hlinkClick r:id="rId6"/>
              </a:rPr>
              <a:t>https://ghr.nlm.nih.gov/gene/VAPB/location.png</a:t>
            </a:r>
            <a:endParaRPr lang="en-US" dirty="0" smtClean="0"/>
          </a:p>
          <a:p>
            <a:endParaRPr lang="en-US" dirty="0"/>
          </a:p>
        </p:txBody>
      </p:sp>
    </p:spTree>
    <p:extLst>
      <p:ext uri="{BB962C8B-B14F-4D97-AF65-F5344CB8AC3E}">
        <p14:creationId xmlns:p14="http://schemas.microsoft.com/office/powerpoint/2010/main" val="961335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Known Mutations of VAPB</a:t>
            </a:r>
            <a:endParaRPr lang="en-US" dirty="0"/>
          </a:p>
        </p:txBody>
      </p:sp>
      <p:sp>
        <p:nvSpPr>
          <p:cNvPr id="3" name="Content Placeholder 2"/>
          <p:cNvSpPr>
            <a:spLocks noGrp="1"/>
          </p:cNvSpPr>
          <p:nvPr>
            <p:ph idx="1"/>
          </p:nvPr>
        </p:nvSpPr>
        <p:spPr/>
        <p:txBody>
          <a:bodyPr/>
          <a:lstStyle/>
          <a:p>
            <a:r>
              <a:rPr lang="en-US" dirty="0" smtClean="0"/>
              <a:t>P56S-</a:t>
            </a:r>
            <a:r>
              <a:rPr lang="mr-IN" dirty="0" smtClean="0"/>
              <a:t>–</a:t>
            </a:r>
            <a:r>
              <a:rPr lang="en-US" dirty="0" smtClean="0"/>
              <a:t>Proline at codon 56 to Serine</a:t>
            </a:r>
          </a:p>
          <a:p>
            <a:r>
              <a:rPr lang="en-US" dirty="0" smtClean="0"/>
              <a:t>T46I—Threonine at codon 46 to Isoleucine</a:t>
            </a:r>
          </a:p>
          <a:p>
            <a:r>
              <a:rPr lang="en-US" dirty="0" smtClean="0"/>
              <a:t>Both cause UPR pathway to not be activated</a:t>
            </a:r>
          </a:p>
          <a:p>
            <a:pPr lvl="1"/>
            <a:r>
              <a:rPr lang="en-US" dirty="0"/>
              <a:t>A</a:t>
            </a:r>
            <a:r>
              <a:rPr lang="en-US" dirty="0" smtClean="0"/>
              <a:t>ggregates accumulate</a:t>
            </a:r>
          </a:p>
          <a:p>
            <a:pPr lvl="1"/>
            <a:r>
              <a:rPr lang="en-US" dirty="0" smtClean="0"/>
              <a:t>Results in cell death</a:t>
            </a:r>
          </a:p>
        </p:txBody>
      </p:sp>
    </p:spTree>
    <p:extLst>
      <p:ext uri="{BB962C8B-B14F-4D97-AF65-F5344CB8AC3E}">
        <p14:creationId xmlns:p14="http://schemas.microsoft.com/office/powerpoint/2010/main" val="571462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Familial ALS8</a:t>
            </a:r>
            <a:endParaRPr lang="en-US" dirty="0"/>
          </a:p>
        </p:txBody>
      </p:sp>
      <p:sp>
        <p:nvSpPr>
          <p:cNvPr id="3" name="Content Placeholder 2"/>
          <p:cNvSpPr>
            <a:spLocks noGrp="1"/>
          </p:cNvSpPr>
          <p:nvPr>
            <p:ph idx="1"/>
          </p:nvPr>
        </p:nvSpPr>
        <p:spPr>
          <a:xfrm>
            <a:off x="838200" y="1825625"/>
            <a:ext cx="6905625" cy="4351338"/>
          </a:xfrm>
        </p:spPr>
        <p:txBody>
          <a:bodyPr/>
          <a:lstStyle/>
          <a:p>
            <a:pPr>
              <a:lnSpc>
                <a:spcPct val="100000"/>
              </a:lnSpc>
              <a:spcBef>
                <a:spcPts val="0"/>
              </a:spcBef>
            </a:pPr>
            <a:r>
              <a:rPr lang="en-US" dirty="0" smtClean="0"/>
              <a:t>ALS8 is a type of </a:t>
            </a:r>
            <a:r>
              <a:rPr lang="en-US" dirty="0" err="1" smtClean="0"/>
              <a:t>fALS</a:t>
            </a:r>
            <a:endParaRPr lang="en-US" dirty="0" smtClean="0"/>
          </a:p>
          <a:p>
            <a:pPr>
              <a:lnSpc>
                <a:spcPct val="100000"/>
              </a:lnSpc>
              <a:spcBef>
                <a:spcPts val="0"/>
              </a:spcBef>
            </a:pPr>
            <a:r>
              <a:rPr lang="en-US" dirty="0" smtClean="0"/>
              <a:t>Caused by mutation in vesicle associated membrane protein associated protein B (VAPB)</a:t>
            </a:r>
            <a:endParaRPr lang="en-US" dirty="0" smtClean="0"/>
          </a:p>
          <a:p>
            <a:pPr>
              <a:lnSpc>
                <a:spcPct val="100000"/>
              </a:lnSpc>
              <a:spcBef>
                <a:spcPts val="0"/>
              </a:spcBef>
            </a:pPr>
            <a:r>
              <a:rPr lang="en-US" dirty="0" smtClean="0"/>
              <a:t>It is hereditary—first discovery made by Nishimura et al (2004)</a:t>
            </a:r>
          </a:p>
          <a:p>
            <a:pPr lvl="1">
              <a:lnSpc>
                <a:spcPct val="100000"/>
              </a:lnSpc>
              <a:spcBef>
                <a:spcPts val="0"/>
              </a:spcBef>
            </a:pPr>
            <a:r>
              <a:rPr lang="en-US" dirty="0" smtClean="0"/>
              <a:t>Large Brazilian family (both males and females) had ALS8 all caused by one of the two mutations known in VAPB—P56S</a:t>
            </a:r>
          </a:p>
          <a:p>
            <a:pPr>
              <a:lnSpc>
                <a:spcPct val="100000"/>
              </a:lnSpc>
              <a:spcBef>
                <a:spcPts val="0"/>
              </a:spcBef>
            </a:pPr>
            <a:endParaRPr lang="en-US" dirty="0" smtClean="0"/>
          </a:p>
          <a:p>
            <a:pPr>
              <a:lnSpc>
                <a:spcPct val="100000"/>
              </a:lnSpc>
              <a:spcBef>
                <a:spcPts val="0"/>
              </a:spcBef>
            </a:pPr>
            <a:endParaRPr lang="en-US" dirty="0" smtClean="0"/>
          </a:p>
          <a:p>
            <a:pPr>
              <a:lnSpc>
                <a:spcPct val="100000"/>
              </a:lnSpc>
              <a:spcBef>
                <a:spcPts val="0"/>
              </a:spcBef>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9287" y="1690688"/>
            <a:ext cx="3034513" cy="2540899"/>
          </a:xfrm>
          <a:prstGeom prst="rect">
            <a:avLst/>
          </a:prstGeom>
        </p:spPr>
      </p:pic>
      <p:sp>
        <p:nvSpPr>
          <p:cNvPr id="5" name="TextBox 4"/>
          <p:cNvSpPr txBox="1"/>
          <p:nvPr/>
        </p:nvSpPr>
        <p:spPr>
          <a:xfrm>
            <a:off x="8319287" y="4600575"/>
            <a:ext cx="3034513" cy="1200329"/>
          </a:xfrm>
          <a:prstGeom prst="rect">
            <a:avLst/>
          </a:prstGeom>
          <a:noFill/>
        </p:spPr>
        <p:txBody>
          <a:bodyPr wrap="square" rtlCol="0">
            <a:spAutoFit/>
          </a:bodyPr>
          <a:lstStyle/>
          <a:p>
            <a:r>
              <a:rPr lang="en-US" dirty="0" smtClean="0">
                <a:hlinkClick r:id="rId4"/>
              </a:rPr>
              <a:t>http://www.cell.com/cms/attachment/2021787539/2041707744/fx1.jpg</a:t>
            </a:r>
            <a:endParaRPr lang="en-US" dirty="0" smtClean="0"/>
          </a:p>
          <a:p>
            <a:endParaRPr lang="en-US" dirty="0"/>
          </a:p>
        </p:txBody>
      </p:sp>
    </p:spTree>
    <p:extLst>
      <p:ext uri="{BB962C8B-B14F-4D97-AF65-F5344CB8AC3E}">
        <p14:creationId xmlns:p14="http://schemas.microsoft.com/office/powerpoint/2010/main" val="391855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Yeast Homologue of VAPB—scs2</a:t>
            </a:r>
            <a:endParaRPr lang="en-US" dirty="0"/>
          </a:p>
        </p:txBody>
      </p:sp>
      <p:sp>
        <p:nvSpPr>
          <p:cNvPr id="3" name="Content Placeholder 2"/>
          <p:cNvSpPr>
            <a:spLocks noGrp="1"/>
          </p:cNvSpPr>
          <p:nvPr>
            <p:ph idx="1"/>
          </p:nvPr>
        </p:nvSpPr>
        <p:spPr/>
        <p:txBody>
          <a:bodyPr/>
          <a:lstStyle/>
          <a:p>
            <a:r>
              <a:rPr lang="en-US" dirty="0" smtClean="0"/>
              <a:t>What is scs2?</a:t>
            </a:r>
          </a:p>
          <a:p>
            <a:r>
              <a:rPr lang="en-US" dirty="0" smtClean="0"/>
              <a:t>Why use scs2?</a:t>
            </a:r>
          </a:p>
          <a:p>
            <a:pPr lvl="1"/>
            <a:r>
              <a:rPr lang="en-US" dirty="0" smtClean="0"/>
              <a:t>The function is essentially the same</a:t>
            </a:r>
          </a:p>
          <a:p>
            <a:pPr lvl="1"/>
            <a:r>
              <a:rPr lang="en-US" dirty="0" smtClean="0"/>
              <a:t>Mutations in this gene produces the same/similar results as mutations in the VAPB gene</a:t>
            </a:r>
          </a:p>
        </p:txBody>
      </p:sp>
    </p:spTree>
    <p:extLst>
      <p:ext uri="{BB962C8B-B14F-4D97-AF65-F5344CB8AC3E}">
        <p14:creationId xmlns:p14="http://schemas.microsoft.com/office/powerpoint/2010/main" val="1296324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Question</a:t>
            </a:r>
            <a:endParaRPr lang="en-US" dirty="0"/>
          </a:p>
        </p:txBody>
      </p:sp>
      <p:sp>
        <p:nvSpPr>
          <p:cNvPr id="3" name="Content Placeholder 2"/>
          <p:cNvSpPr>
            <a:spLocks noGrp="1"/>
          </p:cNvSpPr>
          <p:nvPr>
            <p:ph idx="1"/>
          </p:nvPr>
        </p:nvSpPr>
        <p:spPr/>
        <p:txBody>
          <a:bodyPr/>
          <a:lstStyle/>
          <a:p>
            <a:r>
              <a:rPr lang="en-US" dirty="0" smtClean="0"/>
              <a:t>Does the level of protein aggregation caused by different mutations in scs2 (the homologue to VAPB in humans) affect the UPS of the UPR in the protein?</a:t>
            </a:r>
          </a:p>
          <a:p>
            <a:pPr lvl="1"/>
            <a:r>
              <a:rPr lang="en-US" dirty="0" smtClean="0"/>
              <a:t>Can the UPS be inhibited to interfere with the function of the UPR of the protein? If so, what is the level at which the protein aggregation accomplishes this?</a:t>
            </a:r>
            <a:endParaRPr lang="en-US" dirty="0"/>
          </a:p>
          <a:p>
            <a:r>
              <a:rPr lang="en-US" dirty="0" smtClean="0"/>
              <a:t>According to </a:t>
            </a:r>
            <a:r>
              <a:rPr lang="en-US" dirty="0" err="1" smtClean="0"/>
              <a:t>Qiu</a:t>
            </a:r>
            <a:r>
              <a:rPr lang="en-US" dirty="0" smtClean="0"/>
              <a:t> et al (2012), the levels of aggregation do not affect the overall function of the UPR/UPS system in P56S.</a:t>
            </a:r>
          </a:p>
          <a:p>
            <a:pPr lvl="1"/>
            <a:r>
              <a:rPr lang="en-US" dirty="0" smtClean="0"/>
              <a:t>Overcome this by testing aggregation levels in new mutations that would be created.</a:t>
            </a:r>
          </a:p>
        </p:txBody>
      </p:sp>
    </p:spTree>
    <p:extLst>
      <p:ext uri="{BB962C8B-B14F-4D97-AF65-F5344CB8AC3E}">
        <p14:creationId xmlns:p14="http://schemas.microsoft.com/office/powerpoint/2010/main" val="1984207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Experiment</a:t>
            </a:r>
            <a:endParaRPr lang="en-US" dirty="0"/>
          </a:p>
        </p:txBody>
      </p:sp>
      <p:sp>
        <p:nvSpPr>
          <p:cNvPr id="3" name="Content Placeholder 2"/>
          <p:cNvSpPr>
            <a:spLocks noGrp="1"/>
          </p:cNvSpPr>
          <p:nvPr>
            <p:ph idx="1"/>
          </p:nvPr>
        </p:nvSpPr>
        <p:spPr/>
        <p:txBody>
          <a:bodyPr/>
          <a:lstStyle/>
          <a:p>
            <a:r>
              <a:rPr lang="en-US" sz="2000" dirty="0" smtClean="0"/>
              <a:t>Create a library of scs2 mutants</a:t>
            </a:r>
          </a:p>
          <a:p>
            <a:pPr lvl="1"/>
            <a:r>
              <a:rPr lang="en-US" sz="2000" dirty="0" smtClean="0"/>
              <a:t>Using Polymerase Chain Reaction (PCR)</a:t>
            </a:r>
          </a:p>
          <a:p>
            <a:pPr lvl="1"/>
            <a:endParaRPr lang="en-US" dirty="0" smtClean="0"/>
          </a:p>
          <a:p>
            <a:endParaRPr lang="en-US" sz="2000" dirty="0" smtClean="0"/>
          </a:p>
          <a:p>
            <a:r>
              <a:rPr lang="en-US" sz="2000" dirty="0" smtClean="0"/>
              <a:t>Measure the protein aggregation caused by each mutation</a:t>
            </a:r>
          </a:p>
          <a:p>
            <a:pPr lvl="1"/>
            <a:r>
              <a:rPr lang="en-US" sz="2000" dirty="0" smtClean="0"/>
              <a:t>Fluorescent dye </a:t>
            </a:r>
            <a:r>
              <a:rPr lang="en-US" sz="2000" dirty="0" err="1" smtClean="0"/>
              <a:t>ProteoStat</a:t>
            </a:r>
            <a:r>
              <a:rPr lang="en-US" sz="2000" dirty="0" smtClean="0"/>
              <a:t> (or just </a:t>
            </a:r>
            <a:r>
              <a:rPr lang="en-US" sz="2000" dirty="0" err="1" smtClean="0"/>
              <a:t>ProteoStat</a:t>
            </a:r>
            <a:r>
              <a:rPr lang="en-US" sz="2000" dirty="0"/>
              <a:t>)</a:t>
            </a:r>
            <a:endParaRPr lang="en-US" sz="2000" dirty="0" smtClean="0"/>
          </a:p>
        </p:txBody>
      </p:sp>
      <p:pic>
        <p:nvPicPr>
          <p:cNvPr id="4" name="Picture 3" descr="Depiction of Site-Directed Mutagenesis that can be done using Polymerase Chain Reaction (PCR). Substitution" title="Creating a Substitution Using PCR"/>
          <p:cNvPicPr/>
          <p:nvPr/>
        </p:nvPicPr>
        <p:blipFill>
          <a:blip r:embed="rId3">
            <a:extLst>
              <a:ext uri="{28A0092B-C50C-407E-A947-70E740481C1C}">
                <a14:useLocalDpi xmlns:a14="http://schemas.microsoft.com/office/drawing/2010/main" val="0"/>
              </a:ext>
            </a:extLst>
          </a:blip>
          <a:srcRect/>
          <a:stretch>
            <a:fillRect/>
          </a:stretch>
        </p:blipFill>
        <p:spPr bwMode="auto">
          <a:xfrm>
            <a:off x="6282814" y="1690689"/>
            <a:ext cx="3061212" cy="1568706"/>
          </a:xfrm>
          <a:prstGeom prst="rect">
            <a:avLst/>
          </a:prstGeom>
          <a:noFill/>
          <a:ln>
            <a:noFill/>
          </a:ln>
        </p:spPr>
      </p:pic>
      <p:sp>
        <p:nvSpPr>
          <p:cNvPr id="5" name="TextBox 4"/>
          <p:cNvSpPr txBox="1"/>
          <p:nvPr/>
        </p:nvSpPr>
        <p:spPr>
          <a:xfrm>
            <a:off x="9344025" y="1825625"/>
            <a:ext cx="2600325" cy="1754326"/>
          </a:xfrm>
          <a:prstGeom prst="rect">
            <a:avLst/>
          </a:prstGeom>
          <a:noFill/>
        </p:spPr>
        <p:txBody>
          <a:bodyPr wrap="square" rtlCol="0">
            <a:spAutoFit/>
          </a:bodyPr>
          <a:lstStyle/>
          <a:p>
            <a:r>
              <a:rPr lang="en-US" u="sng" dirty="0">
                <a:hlinkClick r:id="rId4"/>
              </a:rPr>
              <a:t>www.idtdna.com/pages/decoded/decoded-articles/core-concepts/decoded/2012/01/10/methods-for-site-directed-mutagenesis</a:t>
            </a:r>
            <a:r>
              <a:rPr lang="en-US" dirty="0"/>
              <a:t>.</a:t>
            </a:r>
            <a:r>
              <a:rPr lang="en-US" dirty="0" smtClean="0">
                <a:effectLst/>
              </a:rPr>
              <a:t> </a:t>
            </a:r>
            <a:endParaRPr lang="en-US" dirty="0"/>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91484" y="4684542"/>
            <a:ext cx="3384898" cy="2036640"/>
          </a:xfrm>
          <a:prstGeom prst="rect">
            <a:avLst/>
          </a:prstGeom>
        </p:spPr>
      </p:pic>
      <p:sp>
        <p:nvSpPr>
          <p:cNvPr id="7" name="TextBox 6"/>
          <p:cNvSpPr txBox="1"/>
          <p:nvPr/>
        </p:nvSpPr>
        <p:spPr>
          <a:xfrm>
            <a:off x="2359742" y="4900946"/>
            <a:ext cx="2757948" cy="646331"/>
          </a:xfrm>
          <a:prstGeom prst="rect">
            <a:avLst/>
          </a:prstGeom>
          <a:noFill/>
        </p:spPr>
        <p:txBody>
          <a:bodyPr wrap="square" rtlCol="0">
            <a:spAutoFit/>
          </a:bodyPr>
          <a:lstStyle/>
          <a:p>
            <a:r>
              <a:rPr lang="en-US" dirty="0" smtClean="0"/>
              <a:t>Examples of how </a:t>
            </a:r>
            <a:r>
              <a:rPr lang="en-US" dirty="0" err="1" smtClean="0"/>
              <a:t>ProteoStat</a:t>
            </a:r>
            <a:r>
              <a:rPr lang="en-US" dirty="0" smtClean="0"/>
              <a:t> works:</a:t>
            </a:r>
            <a:endParaRPr lang="en-US" dirty="0"/>
          </a:p>
        </p:txBody>
      </p:sp>
      <p:sp>
        <p:nvSpPr>
          <p:cNvPr id="8" name="TextBox 7"/>
          <p:cNvSpPr txBox="1"/>
          <p:nvPr/>
        </p:nvSpPr>
        <p:spPr>
          <a:xfrm>
            <a:off x="8421329" y="4395019"/>
            <a:ext cx="3141406" cy="1200329"/>
          </a:xfrm>
          <a:prstGeom prst="rect">
            <a:avLst/>
          </a:prstGeom>
          <a:noFill/>
        </p:spPr>
        <p:txBody>
          <a:bodyPr wrap="square" rtlCol="0">
            <a:spAutoFit/>
          </a:bodyPr>
          <a:lstStyle/>
          <a:p>
            <a:r>
              <a:rPr lang="en-US" dirty="0" smtClean="0">
                <a:hlinkClick r:id="rId6"/>
              </a:rPr>
              <a:t>http://www.enzolifesciences.com/ENZ-51023/proteostat-protein-aggregation-assay/</a:t>
            </a:r>
            <a:endParaRPr lang="en-US" dirty="0" smtClean="0"/>
          </a:p>
          <a:p>
            <a:endParaRPr lang="en-US" dirty="0"/>
          </a:p>
        </p:txBody>
      </p:sp>
    </p:spTree>
    <p:extLst>
      <p:ext uri="{BB962C8B-B14F-4D97-AF65-F5344CB8AC3E}">
        <p14:creationId xmlns:p14="http://schemas.microsoft.com/office/powerpoint/2010/main" val="669342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and Possible Issue(s)</a:t>
            </a:r>
            <a:endParaRPr lang="en-US" dirty="0"/>
          </a:p>
        </p:txBody>
      </p:sp>
      <p:sp>
        <p:nvSpPr>
          <p:cNvPr id="3" name="Content Placeholder 2"/>
          <p:cNvSpPr>
            <a:spLocks noGrp="1"/>
          </p:cNvSpPr>
          <p:nvPr>
            <p:ph idx="1"/>
          </p:nvPr>
        </p:nvSpPr>
        <p:spPr/>
        <p:txBody>
          <a:bodyPr/>
          <a:lstStyle/>
          <a:p>
            <a:r>
              <a:rPr lang="en-US" dirty="0" smtClean="0"/>
              <a:t>Result—Protein aggregation levels of mutant scs2 gene strains will be higher than those of the original scs2 gene</a:t>
            </a:r>
          </a:p>
          <a:p>
            <a:pPr lvl="1"/>
            <a:r>
              <a:rPr lang="en-US" dirty="0" smtClean="0"/>
              <a:t>Why is this important?</a:t>
            </a:r>
          </a:p>
          <a:p>
            <a:r>
              <a:rPr lang="en-US" dirty="0" smtClean="0"/>
              <a:t>Possible Issue(s)—</a:t>
            </a:r>
          </a:p>
          <a:p>
            <a:pPr lvl="1"/>
            <a:r>
              <a:rPr lang="en-US" dirty="0" smtClean="0"/>
              <a:t>1. scs2 is a </a:t>
            </a:r>
            <a:r>
              <a:rPr lang="en-US" i="1" dirty="0" smtClean="0"/>
              <a:t>yeast</a:t>
            </a:r>
            <a:r>
              <a:rPr lang="en-US" dirty="0" smtClean="0"/>
              <a:t> homologue of VAPB</a:t>
            </a:r>
          </a:p>
          <a:p>
            <a:pPr lvl="2"/>
            <a:r>
              <a:rPr lang="en-US" dirty="0" smtClean="0"/>
              <a:t>Why is this an issue?</a:t>
            </a:r>
          </a:p>
        </p:txBody>
      </p:sp>
    </p:spTree>
    <p:extLst>
      <p:ext uri="{BB962C8B-B14F-4D97-AF65-F5344CB8AC3E}">
        <p14:creationId xmlns:p14="http://schemas.microsoft.com/office/powerpoint/2010/main" val="27615078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171</TotalTime>
  <Words>999</Words>
  <Application>Microsoft Macintosh PowerPoint</Application>
  <PresentationFormat>Widescreen</PresentationFormat>
  <Paragraphs>93</Paragraphs>
  <Slides>10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Franklin Gothic Book</vt:lpstr>
      <vt:lpstr>Crop</vt:lpstr>
      <vt:lpstr>Measurement of Protein Aggregation Levels in Mutant scs2 Gene of Yeast to Determine whether the Ubiquitination Proteasome System of the Unfolded Protein Response can be Inhibited</vt:lpstr>
      <vt:lpstr>Amyotrophic Lateral Sclerosis (ALS)</vt:lpstr>
      <vt:lpstr>Vesicle Associated Membrane Protein Associated Protein B (VAPB)</vt:lpstr>
      <vt:lpstr>Known Mutations of VAPB</vt:lpstr>
      <vt:lpstr>Familial ALS8</vt:lpstr>
      <vt:lpstr>Yeast Homologue of VAPB—scs2</vt:lpstr>
      <vt:lpstr>Central Question</vt:lpstr>
      <vt:lpstr>Goals of the Experiment</vt:lpstr>
      <vt:lpstr>Results and Possible Issue(s)</vt:lpstr>
      <vt:lpstr>References</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Vishwanath</dc:creator>
  <cp:lastModifiedBy>Katie Vishwanath</cp:lastModifiedBy>
  <cp:revision>18</cp:revision>
  <dcterms:created xsi:type="dcterms:W3CDTF">2017-11-30T11:13:20Z</dcterms:created>
  <dcterms:modified xsi:type="dcterms:W3CDTF">2017-11-30T14:04:50Z</dcterms:modified>
</cp:coreProperties>
</file>