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 id="2147483678" r:id="rId2"/>
    <p:sldMasterId id="2147483668" r:id="rId3"/>
    <p:sldMasterId id="2147483688" r:id="rId4"/>
  </p:sldMasterIdLst>
  <p:notesMasterIdLst>
    <p:notesMasterId r:id="rId18"/>
  </p:notesMasterIdLst>
  <p:sldIdLst>
    <p:sldId id="256" r:id="rId5"/>
    <p:sldId id="258" r:id="rId6"/>
    <p:sldId id="259" r:id="rId7"/>
    <p:sldId id="260" r:id="rId8"/>
    <p:sldId id="263" r:id="rId9"/>
    <p:sldId id="264" r:id="rId10"/>
    <p:sldId id="265" r:id="rId11"/>
    <p:sldId id="266" r:id="rId12"/>
    <p:sldId id="261" r:id="rId13"/>
    <p:sldId id="267" r:id="rId14"/>
    <p:sldId id="269" r:id="rId15"/>
    <p:sldId id="268" r:id="rId16"/>
    <p:sldId id="26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5C5C5"/>
    <a:srgbClr val="CCCCCC"/>
    <a:srgbClr val="FFBA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429" autoAdjust="0"/>
  </p:normalViewPr>
  <p:slideViewPr>
    <p:cSldViewPr snapToGrid="0" snapToObjects="1">
      <p:cViewPr varScale="1">
        <p:scale>
          <a:sx n="79" d="100"/>
          <a:sy n="79" d="100"/>
        </p:scale>
        <p:origin x="108" y="1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FC92B-6934-4FCB-ACDF-BFC3F296FEB3}" type="datetimeFigureOut">
              <a:rPr lang="en-US" smtClean="0"/>
              <a:t>11/30/2017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315280-27FC-4AC8-8639-658800E410D7}" type="slidenum">
              <a:rPr lang="en-US" smtClean="0"/>
              <a:t>‹#›</a:t>
            </a:fld>
            <a:endParaRPr lang="en-US"/>
          </a:p>
        </p:txBody>
      </p:sp>
    </p:spTree>
    <p:extLst>
      <p:ext uri="{BB962C8B-B14F-4D97-AF65-F5344CB8AC3E}">
        <p14:creationId xmlns:p14="http://schemas.microsoft.com/office/powerpoint/2010/main" val="1300059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Psoriasis is a chronic autoimmune inflammatory disease that affects more than 100 million people worldwide. It occurs when skin cells are prematurely replaced with new ones, which cause buildup on the surface of the skin. This build up forms scale-like rashes which can cause itching, irritation, and pain. </a:t>
            </a:r>
          </a:p>
        </p:txBody>
      </p:sp>
      <p:sp>
        <p:nvSpPr>
          <p:cNvPr id="4" name="Slide Number Placeholder 3"/>
          <p:cNvSpPr>
            <a:spLocks noGrp="1"/>
          </p:cNvSpPr>
          <p:nvPr>
            <p:ph type="sldNum" sz="quarter" idx="10"/>
          </p:nvPr>
        </p:nvSpPr>
        <p:spPr/>
        <p:txBody>
          <a:bodyPr/>
          <a:lstStyle/>
          <a:p>
            <a:fld id="{A5315280-27FC-4AC8-8639-658800E410D7}" type="slidenum">
              <a:rPr lang="en-US" smtClean="0"/>
              <a:t>2</a:t>
            </a:fld>
            <a:endParaRPr lang="en-US"/>
          </a:p>
        </p:txBody>
      </p:sp>
    </p:spTree>
    <p:extLst>
      <p:ext uri="{BB962C8B-B14F-4D97-AF65-F5344CB8AC3E}">
        <p14:creationId xmlns:p14="http://schemas.microsoft.com/office/powerpoint/2010/main" val="228517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Genes are transcribed and spliced to produce mature mRNA transcripts. mRNA is extracted and reverse transcriptase is used to copy the mRNA into stable double stranded cDNA.</a:t>
            </a:r>
          </a:p>
          <a:p>
            <a:pPr marL="228600" indent="-228600">
              <a:buAutoNum type="arabicPeriod"/>
            </a:pPr>
            <a:r>
              <a:rPr lang="en-US" dirty="0"/>
              <a:t>The double stranded cDNA is digested by restriction enzymes to produce fragments which are concatenated and sequenced using Sanger Sequencing. </a:t>
            </a:r>
          </a:p>
          <a:p>
            <a:pPr marL="228600" indent="-228600">
              <a:buAutoNum type="arabicPeriod"/>
            </a:pPr>
            <a:r>
              <a:rPr lang="en-US" dirty="0"/>
              <a:t>The sequences are then ordered to find frequencies of each sequence</a:t>
            </a:r>
          </a:p>
          <a:p>
            <a:pPr marL="228600" indent="-228600">
              <a:buAutoNum type="arabicPeriod"/>
            </a:pPr>
            <a:r>
              <a:rPr lang="en-US" dirty="0"/>
              <a:t>The frequencies can be used to see the expression levels of each gene that produces those sequence fragments. </a:t>
            </a:r>
          </a:p>
        </p:txBody>
      </p:sp>
      <p:sp>
        <p:nvSpPr>
          <p:cNvPr id="4" name="Slide Number Placeholder 3"/>
          <p:cNvSpPr>
            <a:spLocks noGrp="1"/>
          </p:cNvSpPr>
          <p:nvPr>
            <p:ph type="sldNum" sz="quarter" idx="10"/>
          </p:nvPr>
        </p:nvSpPr>
        <p:spPr/>
        <p:txBody>
          <a:bodyPr/>
          <a:lstStyle/>
          <a:p>
            <a:fld id="{A5315280-27FC-4AC8-8639-658800E410D7}" type="slidenum">
              <a:rPr lang="en-US" smtClean="0"/>
              <a:t>11</a:t>
            </a:fld>
            <a:endParaRPr lang="en-US"/>
          </a:p>
        </p:txBody>
      </p:sp>
    </p:spTree>
    <p:extLst>
      <p:ext uri="{BB962C8B-B14F-4D97-AF65-F5344CB8AC3E}">
        <p14:creationId xmlns:p14="http://schemas.microsoft.com/office/powerpoint/2010/main" val="2147459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Upregulating CerS3 may result in unwanted side effects in human testis, as this is another site of highly expressed CerS3. It might bring about changes in testicular maturation. </a:t>
            </a:r>
          </a:p>
          <a:p>
            <a:endParaRPr lang="en-US" dirty="0"/>
          </a:p>
          <a:p>
            <a:r>
              <a:rPr lang="en-US" dirty="0"/>
              <a:t>Another limitation is that PPAR</a:t>
            </a:r>
            <a:r>
              <a:rPr lang="el-GR" sz="1200" b="0" i="0" kern="1200" dirty="0">
                <a:solidFill>
                  <a:schemeClr val="tx1"/>
                </a:solidFill>
                <a:effectLst/>
                <a:latin typeface="+mn-lt"/>
                <a:ea typeface="+mn-ea"/>
                <a:cs typeface="+mn-cs"/>
              </a:rPr>
              <a:t>γ</a:t>
            </a:r>
            <a:r>
              <a:rPr lang="en-US" sz="1200" b="0" i="0" kern="1200" dirty="0">
                <a:solidFill>
                  <a:schemeClr val="tx1"/>
                </a:solidFill>
                <a:effectLst/>
                <a:latin typeface="+mn-lt"/>
                <a:ea typeface="+mn-ea"/>
                <a:cs typeface="+mn-cs"/>
              </a:rPr>
              <a:t> agonists are all still in preclinical or phase I of clinical trials, so their side effects are not too well known. Some of them already cause minor fluid retention/edema.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Above all of this, administration of agonists may not even increase CerS3 expression, which would be a major downfall in this experiment.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However, many previous studies have shown that the activation of the PPAR</a:t>
            </a:r>
            <a:r>
              <a:rPr lang="el-GR" sz="1200" b="0" i="0" kern="1200" dirty="0">
                <a:solidFill>
                  <a:schemeClr val="tx1"/>
                </a:solidFill>
                <a:effectLst/>
                <a:latin typeface="+mn-lt"/>
                <a:ea typeface="+mn-ea"/>
                <a:cs typeface="+mn-cs"/>
              </a:rPr>
              <a:t>γ</a:t>
            </a:r>
            <a:r>
              <a:rPr lang="en-US" sz="1200" b="0" i="0" kern="1200" dirty="0">
                <a:solidFill>
                  <a:schemeClr val="tx1"/>
                </a:solidFill>
                <a:effectLst/>
                <a:latin typeface="+mn-lt"/>
                <a:ea typeface="+mn-ea"/>
                <a:cs typeface="+mn-cs"/>
              </a:rPr>
              <a:t> receptor increases ceramide levels, and other studies have consistently claimed that these three ligands are all full agonists at the receptor. </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5315280-27FC-4AC8-8639-658800E410D7}" type="slidenum">
              <a:rPr lang="en-US" smtClean="0"/>
              <a:t>12</a:t>
            </a:fld>
            <a:endParaRPr lang="en-US"/>
          </a:p>
        </p:txBody>
      </p:sp>
    </p:spTree>
    <p:extLst>
      <p:ext uri="{BB962C8B-B14F-4D97-AF65-F5344CB8AC3E}">
        <p14:creationId xmlns:p14="http://schemas.microsoft.com/office/powerpoint/2010/main" val="933668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treatments for psoriasis are centered on topical corticosteroids which treat psoriasis symptomatically. They help alleviate any burning, itching, or soreness. Anthralin is a vitamin D analogue which helps slow skin cell growth. However, both of these treatments only help with mild to moderate forms of psoriasis. Phototherapy exposes skin to artificial UV light to help slow the growth of skin cells, but exposing skin to UV radiation can cause skin cancer in the long term. Biologics alter the immune system, and can help treat moderate to severe psoriasis. However, these drugs slow down the immune system, making patients prone to other diseases and infections. </a:t>
            </a:r>
          </a:p>
        </p:txBody>
      </p:sp>
      <p:sp>
        <p:nvSpPr>
          <p:cNvPr id="4" name="Slide Number Placeholder 3"/>
          <p:cNvSpPr>
            <a:spLocks noGrp="1"/>
          </p:cNvSpPr>
          <p:nvPr>
            <p:ph type="sldNum" sz="quarter" idx="10"/>
          </p:nvPr>
        </p:nvSpPr>
        <p:spPr/>
        <p:txBody>
          <a:bodyPr/>
          <a:lstStyle/>
          <a:p>
            <a:fld id="{A5315280-27FC-4AC8-8639-658800E410D7}" type="slidenum">
              <a:rPr lang="en-US" smtClean="0"/>
              <a:t>3</a:t>
            </a:fld>
            <a:endParaRPr lang="en-US"/>
          </a:p>
        </p:txBody>
      </p:sp>
    </p:spTree>
    <p:extLst>
      <p:ext uri="{BB962C8B-B14F-4D97-AF65-F5344CB8AC3E}">
        <p14:creationId xmlns:p14="http://schemas.microsoft.com/office/powerpoint/2010/main" val="1620960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Ceramides are lipid molecules that consist of a sphingosine and fatty acid that varies in length. Their functions include cell signaling, differentiation, and PCD. One of the most studied functions of ceramide molecules is its role as a proapoptotic molecule and its function as a chemotherapeutic agent. However, ceramides also make up 50% of the stratum </a:t>
            </a:r>
            <a:r>
              <a:rPr lang="en-US" dirty="0" err="1"/>
              <a:t>corneum</a:t>
            </a:r>
            <a:r>
              <a:rPr lang="en-US" dirty="0"/>
              <a:t> layer of the human epidermis and help with barrier function and water impermeability. They act as a protective layer against the epidermis. </a:t>
            </a:r>
          </a:p>
        </p:txBody>
      </p:sp>
      <p:sp>
        <p:nvSpPr>
          <p:cNvPr id="4" name="Slide Number Placeholder 3"/>
          <p:cNvSpPr>
            <a:spLocks noGrp="1"/>
          </p:cNvSpPr>
          <p:nvPr>
            <p:ph type="sldNum" sz="quarter" idx="10"/>
          </p:nvPr>
        </p:nvSpPr>
        <p:spPr/>
        <p:txBody>
          <a:bodyPr/>
          <a:lstStyle/>
          <a:p>
            <a:fld id="{A5315280-27FC-4AC8-8639-658800E410D7}" type="slidenum">
              <a:rPr lang="en-US" smtClean="0"/>
              <a:t>4</a:t>
            </a:fld>
            <a:endParaRPr lang="en-US"/>
          </a:p>
        </p:txBody>
      </p:sp>
    </p:spTree>
    <p:extLst>
      <p:ext uri="{BB962C8B-B14F-4D97-AF65-F5344CB8AC3E}">
        <p14:creationId xmlns:p14="http://schemas.microsoft.com/office/powerpoint/2010/main" val="1050347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Mammalian ceramides are synthesized by 6 known ceramide synthases. Of the six, ceramide synthase 3 synthesizes ceramides that have long carbon chains, known as ultra long chain ceramides. This ceramide synthase is found mostly epidermal keratinocytes and assist with differentiation. They are also found in the testis. The gene for ceramide synthase 3 is found on chromosome 15 in humans. </a:t>
            </a:r>
          </a:p>
        </p:txBody>
      </p:sp>
      <p:sp>
        <p:nvSpPr>
          <p:cNvPr id="4" name="Slide Number Placeholder 3"/>
          <p:cNvSpPr>
            <a:spLocks noGrp="1"/>
          </p:cNvSpPr>
          <p:nvPr>
            <p:ph type="sldNum" sz="quarter" idx="10"/>
          </p:nvPr>
        </p:nvSpPr>
        <p:spPr/>
        <p:txBody>
          <a:bodyPr/>
          <a:lstStyle/>
          <a:p>
            <a:fld id="{A5315280-27FC-4AC8-8639-658800E410D7}" type="slidenum">
              <a:rPr lang="en-US" smtClean="0"/>
              <a:t>5</a:t>
            </a:fld>
            <a:endParaRPr lang="en-US"/>
          </a:p>
        </p:txBody>
      </p:sp>
    </p:spTree>
    <p:extLst>
      <p:ext uri="{BB962C8B-B14F-4D97-AF65-F5344CB8AC3E}">
        <p14:creationId xmlns:p14="http://schemas.microsoft.com/office/powerpoint/2010/main" val="1941445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Interferon gamma is a cytokine which is produced by immune cells which results in decreased production of ceramide synthase. Psoriatic models were found to have increased IFN</a:t>
            </a:r>
            <a:r>
              <a:rPr lang="el-GR" sz="1200" b="0" i="0" kern="1200" dirty="0">
                <a:solidFill>
                  <a:schemeClr val="tx1"/>
                </a:solidFill>
                <a:effectLst/>
                <a:latin typeface="+mn-lt"/>
                <a:ea typeface="+mn-ea"/>
                <a:cs typeface="+mn-cs"/>
              </a:rPr>
              <a:t>γ</a:t>
            </a:r>
            <a:r>
              <a:rPr lang="en-US" sz="1200" b="0" i="0" kern="1200" dirty="0">
                <a:solidFill>
                  <a:schemeClr val="tx1"/>
                </a:solidFill>
                <a:effectLst/>
                <a:latin typeface="+mn-lt"/>
                <a:ea typeface="+mn-ea"/>
                <a:cs typeface="+mn-cs"/>
              </a:rPr>
              <a:t> levels, which decreased expression of Ceramide Synthase 3. A </a:t>
            </a:r>
            <a:r>
              <a:rPr lang="en-US" sz="1200" b="0" i="0" kern="1200" dirty="0" err="1">
                <a:solidFill>
                  <a:schemeClr val="tx1"/>
                </a:solidFill>
                <a:effectLst/>
                <a:latin typeface="+mn-lt"/>
                <a:ea typeface="+mn-ea"/>
                <a:cs typeface="+mn-cs"/>
              </a:rPr>
              <a:t>Chisato</a:t>
            </a:r>
            <a:r>
              <a:rPr lang="en-US" sz="1200" b="0" i="0" kern="1200" dirty="0">
                <a:solidFill>
                  <a:schemeClr val="tx1"/>
                </a:solidFill>
                <a:effectLst/>
                <a:latin typeface="+mn-lt"/>
                <a:ea typeface="+mn-ea"/>
                <a:cs typeface="+mn-cs"/>
              </a:rPr>
              <a:t> et al study showed that in psoriatic skin cell models, there were increased levels of IFN</a:t>
            </a:r>
            <a:r>
              <a:rPr lang="el-GR" sz="1200" b="0" i="0" kern="1200" dirty="0">
                <a:solidFill>
                  <a:schemeClr val="tx1"/>
                </a:solidFill>
                <a:effectLst/>
                <a:latin typeface="+mn-lt"/>
                <a:ea typeface="+mn-ea"/>
                <a:cs typeface="+mn-cs"/>
              </a:rPr>
              <a:t>γ</a:t>
            </a:r>
            <a:r>
              <a:rPr lang="en-US" sz="1200" b="0" i="0" kern="1200" dirty="0">
                <a:solidFill>
                  <a:schemeClr val="tx1"/>
                </a:solidFill>
                <a:effectLst/>
                <a:latin typeface="+mn-lt"/>
                <a:ea typeface="+mn-ea"/>
                <a:cs typeface="+mn-cs"/>
              </a:rPr>
              <a:t> which resulted in a decrease of CerS3 levels by almost 52%. The study also showed that psoriatic skin cell models had ceramides, but not the ultra long chain ceramides. Healthy skin cells had normal ceramide levels. </a:t>
            </a:r>
            <a:endParaRPr lang="en-US" dirty="0"/>
          </a:p>
        </p:txBody>
      </p:sp>
      <p:sp>
        <p:nvSpPr>
          <p:cNvPr id="4" name="Slide Number Placeholder 3"/>
          <p:cNvSpPr>
            <a:spLocks noGrp="1"/>
          </p:cNvSpPr>
          <p:nvPr>
            <p:ph type="sldNum" sz="quarter" idx="10"/>
          </p:nvPr>
        </p:nvSpPr>
        <p:spPr/>
        <p:txBody>
          <a:bodyPr/>
          <a:lstStyle/>
          <a:p>
            <a:fld id="{A5315280-27FC-4AC8-8639-658800E410D7}" type="slidenum">
              <a:rPr lang="en-US" smtClean="0"/>
              <a:t>6</a:t>
            </a:fld>
            <a:endParaRPr lang="en-US"/>
          </a:p>
        </p:txBody>
      </p:sp>
    </p:spTree>
    <p:extLst>
      <p:ext uri="{BB962C8B-B14F-4D97-AF65-F5344CB8AC3E}">
        <p14:creationId xmlns:p14="http://schemas.microsoft.com/office/powerpoint/2010/main" val="2276515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IFN</a:t>
            </a:r>
            <a:r>
              <a:rPr lang="el-GR" sz="1200" b="0" i="0" kern="1200" dirty="0">
                <a:solidFill>
                  <a:schemeClr val="tx1"/>
                </a:solidFill>
                <a:effectLst/>
                <a:latin typeface="+mn-lt"/>
                <a:ea typeface="+mn-ea"/>
                <a:cs typeface="+mn-cs"/>
              </a:rPr>
              <a:t>γ</a:t>
            </a:r>
            <a:r>
              <a:rPr lang="en-US" sz="1200" b="0" i="0" kern="1200" dirty="0">
                <a:solidFill>
                  <a:schemeClr val="tx1"/>
                </a:solidFill>
                <a:effectLst/>
                <a:latin typeface="+mn-lt"/>
                <a:ea typeface="+mn-ea"/>
                <a:cs typeface="+mn-cs"/>
              </a:rPr>
              <a:t> has a very sensitive homeostatic nature, and increasing or decreasing the expression of the encoding gene can result in multiple unwanted effects on the immune system. So instead of manipulating IFN</a:t>
            </a:r>
            <a:r>
              <a:rPr lang="el-GR" sz="1200" b="0" i="0" kern="1200" dirty="0">
                <a:solidFill>
                  <a:schemeClr val="tx1"/>
                </a:solidFill>
                <a:effectLst/>
                <a:latin typeface="+mn-lt"/>
                <a:ea typeface="+mn-ea"/>
                <a:cs typeface="+mn-cs"/>
              </a:rPr>
              <a:t>γ</a:t>
            </a:r>
            <a:r>
              <a:rPr lang="en-US" sz="1200" b="0" i="0" kern="1200" dirty="0">
                <a:solidFill>
                  <a:schemeClr val="tx1"/>
                </a:solidFill>
                <a:effectLst/>
                <a:latin typeface="+mn-lt"/>
                <a:ea typeface="+mn-ea"/>
                <a:cs typeface="+mn-cs"/>
              </a:rPr>
              <a:t>, we can manipulate the expression of ceramide synthases. </a:t>
            </a:r>
            <a:endParaRPr lang="en-US" dirty="0"/>
          </a:p>
        </p:txBody>
      </p:sp>
      <p:sp>
        <p:nvSpPr>
          <p:cNvPr id="4" name="Slide Number Placeholder 3"/>
          <p:cNvSpPr>
            <a:spLocks noGrp="1"/>
          </p:cNvSpPr>
          <p:nvPr>
            <p:ph type="sldNum" sz="quarter" idx="10"/>
          </p:nvPr>
        </p:nvSpPr>
        <p:spPr/>
        <p:txBody>
          <a:bodyPr/>
          <a:lstStyle/>
          <a:p>
            <a:fld id="{A5315280-27FC-4AC8-8639-658800E410D7}" type="slidenum">
              <a:rPr lang="en-US" smtClean="0"/>
              <a:t>7</a:t>
            </a:fld>
            <a:endParaRPr lang="en-US"/>
          </a:p>
        </p:txBody>
      </p:sp>
    </p:spTree>
    <p:extLst>
      <p:ext uri="{BB962C8B-B14F-4D97-AF65-F5344CB8AC3E}">
        <p14:creationId xmlns:p14="http://schemas.microsoft.com/office/powerpoint/2010/main" val="3151377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study by </a:t>
            </a:r>
            <a:r>
              <a:rPr lang="en-US" dirty="0" err="1"/>
              <a:t>Mizutani</a:t>
            </a:r>
            <a:r>
              <a:rPr lang="en-US" dirty="0"/>
              <a:t> et al, eight different nuclear receptors were tested to determine which one would increase the regulation of CerS3. Of the 8, PPAR</a:t>
            </a:r>
            <a:r>
              <a:rPr lang="el-GR" sz="1200" b="0" i="0" kern="1200" dirty="0">
                <a:solidFill>
                  <a:schemeClr val="tx1"/>
                </a:solidFill>
                <a:effectLst/>
                <a:latin typeface="+mn-lt"/>
                <a:ea typeface="+mn-ea"/>
                <a:cs typeface="+mn-cs"/>
              </a:rPr>
              <a:t>γ</a:t>
            </a:r>
            <a:r>
              <a:rPr lang="en-US" sz="1200" b="0" i="0" kern="1200" dirty="0">
                <a:solidFill>
                  <a:schemeClr val="tx1"/>
                </a:solidFill>
                <a:effectLst/>
                <a:latin typeface="+mn-lt"/>
                <a:ea typeface="+mn-ea"/>
                <a:cs typeface="+mn-cs"/>
              </a:rPr>
              <a:t> upregulated CerS3 the most by inducing the highest expression levels of the CerS3 mRNA. The agonist used in the study was Troglitazone, which was an anti-diabetic drug. However, it was withdrawn from markets after it was found to cause hepatotoxicity as well as CHF and fluid retention. The agonists that will be used in this experiment are Pioglitazone, INT131, and S26948, which are all currently in preclinical or Phase I of clinical trials, but have so far not caused any hepatotoxicity and have had decreased levels of fluid retention and edema. </a:t>
            </a:r>
            <a:endParaRPr lang="en-US" dirty="0"/>
          </a:p>
        </p:txBody>
      </p:sp>
      <p:sp>
        <p:nvSpPr>
          <p:cNvPr id="4" name="Slide Number Placeholder 3"/>
          <p:cNvSpPr>
            <a:spLocks noGrp="1"/>
          </p:cNvSpPr>
          <p:nvPr>
            <p:ph type="sldNum" sz="quarter" idx="10"/>
          </p:nvPr>
        </p:nvSpPr>
        <p:spPr/>
        <p:txBody>
          <a:bodyPr/>
          <a:lstStyle/>
          <a:p>
            <a:fld id="{A5315280-27FC-4AC8-8639-658800E410D7}" type="slidenum">
              <a:rPr lang="en-US" smtClean="0"/>
              <a:t>8</a:t>
            </a:fld>
            <a:endParaRPr lang="en-US"/>
          </a:p>
        </p:txBody>
      </p:sp>
    </p:spTree>
    <p:extLst>
      <p:ext uri="{BB962C8B-B14F-4D97-AF65-F5344CB8AC3E}">
        <p14:creationId xmlns:p14="http://schemas.microsoft.com/office/powerpoint/2010/main" val="412415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primary goal of the experiment is to evaluate the efficacy of 3 agonists at the PPAR</a:t>
            </a:r>
            <a:r>
              <a:rPr lang="el-GR" sz="1200" b="0" i="0" kern="1200" dirty="0">
                <a:solidFill>
                  <a:schemeClr val="tx1"/>
                </a:solidFill>
                <a:effectLst/>
                <a:latin typeface="+mn-lt"/>
                <a:ea typeface="+mn-ea"/>
                <a:cs typeface="+mn-cs"/>
              </a:rPr>
              <a:t>γ</a:t>
            </a:r>
            <a:r>
              <a:rPr lang="en-US" sz="1200" b="0" i="0" kern="1200" dirty="0">
                <a:solidFill>
                  <a:schemeClr val="tx1"/>
                </a:solidFill>
                <a:effectLst/>
                <a:latin typeface="+mn-lt"/>
                <a:ea typeface="+mn-ea"/>
                <a:cs typeface="+mn-cs"/>
              </a:rPr>
              <a:t> receptor in decreasing the inflammatory effects of psoriasis. The three agonists which are pioglitazone, INT131, and S26948, will be used at a control dose in psoriatic epidermal keratinocytes of mice. Then, a serial analysis of gene expression (SAGE) will be run to analyze the levels of the CerS3 mRNA. SAGE will also be run prior to administration of the three agonists so as to determine the pre-administration levels of the CerS3 mRNA. If the CerS3 mRNA levels are increased, then the agonist with the highest increase in CerS3 mRNA levels can be used in a mouse xenograft model of psoriasis. This will help determine whether or not increasing CerS3 expression reduces the effects of psoriasis, thereby presenting a potential new treatment to the disease. </a:t>
            </a:r>
            <a:endParaRPr lang="en-US" dirty="0"/>
          </a:p>
        </p:txBody>
      </p:sp>
      <p:sp>
        <p:nvSpPr>
          <p:cNvPr id="4" name="Slide Number Placeholder 3"/>
          <p:cNvSpPr>
            <a:spLocks noGrp="1"/>
          </p:cNvSpPr>
          <p:nvPr>
            <p:ph type="sldNum" sz="quarter" idx="10"/>
          </p:nvPr>
        </p:nvSpPr>
        <p:spPr/>
        <p:txBody>
          <a:bodyPr/>
          <a:lstStyle/>
          <a:p>
            <a:fld id="{A5315280-27FC-4AC8-8639-658800E410D7}" type="slidenum">
              <a:rPr lang="en-US" smtClean="0"/>
              <a:t>9</a:t>
            </a:fld>
            <a:endParaRPr lang="en-US"/>
          </a:p>
        </p:txBody>
      </p:sp>
    </p:spTree>
    <p:extLst>
      <p:ext uri="{BB962C8B-B14F-4D97-AF65-F5344CB8AC3E}">
        <p14:creationId xmlns:p14="http://schemas.microsoft.com/office/powerpoint/2010/main" val="3567154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primary goal of the experiment is to evaluate the efficacy of 3 agonists at the PPAR</a:t>
            </a:r>
            <a:r>
              <a:rPr lang="el-GR" sz="1200" b="0" i="0" kern="1200" dirty="0">
                <a:solidFill>
                  <a:schemeClr val="tx1"/>
                </a:solidFill>
                <a:effectLst/>
                <a:latin typeface="+mn-lt"/>
                <a:ea typeface="+mn-ea"/>
                <a:cs typeface="+mn-cs"/>
              </a:rPr>
              <a:t>γ</a:t>
            </a:r>
            <a:r>
              <a:rPr lang="en-US" sz="1200" b="0" i="0" kern="1200" dirty="0">
                <a:solidFill>
                  <a:schemeClr val="tx1"/>
                </a:solidFill>
                <a:effectLst/>
                <a:latin typeface="+mn-lt"/>
                <a:ea typeface="+mn-ea"/>
                <a:cs typeface="+mn-cs"/>
              </a:rPr>
              <a:t> receptor in decreasing the inflammatory effects of psoriasis. The three agonists which are pioglitazone, INT131, and S26948, will be used at a control dose in psoriatic epidermal keratinocytes of mice. Then, a serial analysis of gene expression (SAGE) will be run to analyze the levels of the CerS3 mRNA. SAGE will also be run prior to administration of the three agonists so as to determine the pre-administration levels of the CerS3 mRNA. If the CerS3 mRNA levels are increased, then the agonist with the highest increase in CerS3 mRNA levels can be used in a mouse xenograft model of psoriasis. This will help determine whether or not increasing CerS3 expression reduces the effects of psoriasis, thereby presenting a potential new treatment to the disease. </a:t>
            </a:r>
            <a:endParaRPr lang="en-US" dirty="0"/>
          </a:p>
          <a:p>
            <a:endParaRPr lang="en-US" dirty="0"/>
          </a:p>
        </p:txBody>
      </p:sp>
      <p:sp>
        <p:nvSpPr>
          <p:cNvPr id="4" name="Slide Number Placeholder 3"/>
          <p:cNvSpPr>
            <a:spLocks noGrp="1"/>
          </p:cNvSpPr>
          <p:nvPr>
            <p:ph type="sldNum" sz="quarter" idx="10"/>
          </p:nvPr>
        </p:nvSpPr>
        <p:spPr/>
        <p:txBody>
          <a:bodyPr/>
          <a:lstStyle/>
          <a:p>
            <a:fld id="{A5315280-27FC-4AC8-8639-658800E410D7}" type="slidenum">
              <a:rPr lang="en-US" smtClean="0"/>
              <a:t>10</a:t>
            </a:fld>
            <a:endParaRPr lang="en-US"/>
          </a:p>
        </p:txBody>
      </p:sp>
    </p:spTree>
    <p:extLst>
      <p:ext uri="{BB962C8B-B14F-4D97-AF65-F5344CB8AC3E}">
        <p14:creationId xmlns:p14="http://schemas.microsoft.com/office/powerpoint/2010/main" val="40489419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Goldtop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0" name="Picture 9" descr="PPT_BG_new.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1804416"/>
          </a:xfrm>
          <a:prstGeom prst="rect">
            <a:avLst/>
          </a:prstGeom>
        </p:spPr>
      </p:pic>
      <p:pic>
        <p:nvPicPr>
          <p:cNvPr id="11" name="Picture 10" descr="bm_UnivRelations_RF_st_rgb.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7400" y="803796"/>
            <a:ext cx="2590800" cy="792708"/>
          </a:xfrm>
          <a:prstGeom prst="rect">
            <a:avLst/>
          </a:prstGeom>
        </p:spPr>
      </p:pic>
    </p:spTree>
    <p:extLst>
      <p:ext uri="{BB962C8B-B14F-4D97-AF65-F5344CB8AC3E}">
        <p14:creationId xmlns:p14="http://schemas.microsoft.com/office/powerpoint/2010/main" val="925747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Side Angle Title Slide">
    <p:bg>
      <p:bgPr>
        <a:solidFill>
          <a:srgbClr val="FFBA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83612" y="1635315"/>
            <a:ext cx="7772400" cy="1470025"/>
          </a:xfrm>
        </p:spPr>
        <p:txBody>
          <a:bodyPr/>
          <a:lstStyle/>
          <a:p>
            <a:r>
              <a:rPr lang="en-US"/>
              <a:t>Click to edit Master title style</a:t>
            </a:r>
          </a:p>
        </p:txBody>
      </p:sp>
      <p:sp>
        <p:nvSpPr>
          <p:cNvPr id="3" name="Subtitle 2"/>
          <p:cNvSpPr>
            <a:spLocks noGrp="1"/>
          </p:cNvSpPr>
          <p:nvPr>
            <p:ph type="subTitle" idx="1"/>
          </p:nvPr>
        </p:nvSpPr>
        <p:spPr>
          <a:xfrm>
            <a:off x="2569871" y="3706813"/>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Rectangle 3"/>
          <p:cNvSpPr/>
          <p:nvPr userDrawn="1"/>
        </p:nvSpPr>
        <p:spPr>
          <a:xfrm>
            <a:off x="289278" y="6173611"/>
            <a:ext cx="7831666" cy="585611"/>
          </a:xfrm>
          <a:prstGeom prst="rect">
            <a:avLst/>
          </a:prstGeom>
          <a:solidFill>
            <a:srgbClr val="FFBA00"/>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ln>
                <a:noFill/>
              </a:ln>
            </a:endParaRPr>
          </a:p>
        </p:txBody>
      </p:sp>
      <p:pic>
        <p:nvPicPr>
          <p:cNvPr id="5" name="Picture 4" descr="vcu-ppt-v-cover-4-3.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2882900" cy="6858000"/>
          </a:xfrm>
          <a:prstGeom prst="rect">
            <a:avLst/>
          </a:prstGeom>
        </p:spPr>
      </p:pic>
    </p:spTree>
    <p:extLst>
      <p:ext uri="{BB962C8B-B14F-4D97-AF65-F5344CB8AC3E}">
        <p14:creationId xmlns:p14="http://schemas.microsoft.com/office/powerpoint/2010/main" val="3159689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4905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41942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958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6500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47280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3692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19740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116952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Grey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80012" y="163531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759067" y="372541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74007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vcu-ppt-footer-gray.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062472"/>
            <a:ext cx="5905266" cy="795528"/>
          </a:xfrm>
          <a:prstGeom prst="rect">
            <a:avLst/>
          </a:prstGeom>
          <a:effectLst>
            <a:outerShdw blurRad="152400" dist="25400" dir="16200000" sx="102000" sy="102000" algn="tl" rotWithShape="0">
              <a:srgbClr val="000000">
                <a:alpha val="20000"/>
              </a:srgbClr>
            </a:outerShdw>
          </a:effectLst>
        </p:spPr>
      </p:pic>
    </p:spTree>
    <p:extLst>
      <p:ext uri="{BB962C8B-B14F-4D97-AF65-F5344CB8AC3E}">
        <p14:creationId xmlns:p14="http://schemas.microsoft.com/office/powerpoint/2010/main" val="2550125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9342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08629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4615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88720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494977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4140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84504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125432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section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8"/>
            <a:ext cx="7772400" cy="1470025"/>
          </a:xfrm>
          <a:prstGeom prst="rect">
            <a:avLst/>
          </a:prstGeom>
        </p:spPr>
        <p:txBody>
          <a:bodyPr/>
          <a:lstStyle>
            <a:lvl1pPr algn="l">
              <a:defRPr/>
            </a:lvl1pPr>
          </a:lstStyle>
          <a:p>
            <a:r>
              <a:rPr lang="en-US" dirty="0"/>
              <a:t>Click to edit section name</a:t>
            </a:r>
          </a:p>
        </p:txBody>
      </p:sp>
      <p:sp>
        <p:nvSpPr>
          <p:cNvPr id="3" name="Subtitle 2"/>
          <p:cNvSpPr>
            <a:spLocks noGrp="1"/>
          </p:cNvSpPr>
          <p:nvPr>
            <p:ph type="subTitle" idx="1" hasCustomPrompt="1"/>
          </p:nvPr>
        </p:nvSpPr>
        <p:spPr>
          <a:xfrm>
            <a:off x="685800" y="3361267"/>
            <a:ext cx="6400800" cy="1752600"/>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section subtitle</a:t>
            </a:r>
          </a:p>
        </p:txBody>
      </p:sp>
    </p:spTree>
    <p:extLst>
      <p:ext uri="{BB962C8B-B14F-4D97-AF65-F5344CB8AC3E}">
        <p14:creationId xmlns:p14="http://schemas.microsoft.com/office/powerpoint/2010/main" val="4041018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4" name="Picture 3" descr="vcu-ppt-footer-gray.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062472"/>
            <a:ext cx="5905266" cy="795528"/>
          </a:xfrm>
          <a:prstGeom prst="rect">
            <a:avLst/>
          </a:prstGeom>
          <a:effectLst>
            <a:outerShdw blurRad="152400" dist="25400" dir="16200000" sx="102000" sy="102000" algn="tl" rotWithShape="0">
              <a:srgbClr val="000000">
                <a:alpha val="20000"/>
              </a:srgbClr>
            </a:outerShdw>
          </a:effectLst>
        </p:spPr>
      </p:pic>
    </p:spTree>
    <p:extLst>
      <p:ext uri="{BB962C8B-B14F-4D97-AF65-F5344CB8AC3E}">
        <p14:creationId xmlns:p14="http://schemas.microsoft.com/office/powerpoint/2010/main" val="508375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vcu-ppt-footer-gray.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062472"/>
            <a:ext cx="5905266" cy="795528"/>
          </a:xfrm>
          <a:prstGeom prst="rect">
            <a:avLst/>
          </a:prstGeom>
          <a:effectLst>
            <a:outerShdw blurRad="152400" dist="25400" dir="16200000" sx="102000" sy="102000" algn="tl" rotWithShape="0">
              <a:srgbClr val="000000">
                <a:alpha val="20000"/>
              </a:srgbClr>
            </a:outerShdw>
          </a:effectLst>
        </p:spPr>
      </p:pic>
    </p:spTree>
    <p:extLst>
      <p:ext uri="{BB962C8B-B14F-4D97-AF65-F5344CB8AC3E}">
        <p14:creationId xmlns:p14="http://schemas.microsoft.com/office/powerpoint/2010/main" val="3402005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vcu-ppt-footer-gray.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062472"/>
            <a:ext cx="5905266" cy="795528"/>
          </a:xfrm>
          <a:prstGeom prst="rect">
            <a:avLst/>
          </a:prstGeom>
          <a:effectLst>
            <a:outerShdw blurRad="152400" dist="25400" dir="16200000" sx="102000" sy="102000" algn="tl" rotWithShape="0">
              <a:srgbClr val="000000">
                <a:alpha val="20000"/>
              </a:srgbClr>
            </a:outerShdw>
          </a:effectLst>
        </p:spPr>
      </p:pic>
    </p:spTree>
    <p:extLst>
      <p:ext uri="{BB962C8B-B14F-4D97-AF65-F5344CB8AC3E}">
        <p14:creationId xmlns:p14="http://schemas.microsoft.com/office/powerpoint/2010/main" val="1093310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2" descr="vcu-ppt-footer-gray.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062472"/>
            <a:ext cx="5905266" cy="795528"/>
          </a:xfrm>
          <a:prstGeom prst="rect">
            <a:avLst/>
          </a:prstGeom>
          <a:effectLst>
            <a:outerShdw blurRad="152400" dist="25400" dir="16200000" sx="102000" sy="102000" algn="tl" rotWithShape="0">
              <a:srgbClr val="000000">
                <a:alpha val="20000"/>
              </a:srgbClr>
            </a:outerShdw>
          </a:effectLst>
        </p:spPr>
      </p:pic>
    </p:spTree>
    <p:extLst>
      <p:ext uri="{BB962C8B-B14F-4D97-AF65-F5344CB8AC3E}">
        <p14:creationId xmlns:p14="http://schemas.microsoft.com/office/powerpoint/2010/main" val="2816470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vcu-ppt-footer-gray.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062472"/>
            <a:ext cx="5905266" cy="795528"/>
          </a:xfrm>
          <a:prstGeom prst="rect">
            <a:avLst/>
          </a:prstGeom>
          <a:effectLst>
            <a:outerShdw blurRad="152400" dist="25400" dir="16200000" sx="102000" sy="102000" algn="tl" rotWithShape="0">
              <a:srgbClr val="000000">
                <a:alpha val="20000"/>
              </a:srgbClr>
            </a:outerShdw>
          </a:effectLst>
        </p:spPr>
      </p:pic>
    </p:spTree>
    <p:extLst>
      <p:ext uri="{BB962C8B-B14F-4D97-AF65-F5344CB8AC3E}">
        <p14:creationId xmlns:p14="http://schemas.microsoft.com/office/powerpoint/2010/main" val="1325318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5" name="Picture 4" descr="vcu-ppt-footer-gray.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062472"/>
            <a:ext cx="5905266" cy="795528"/>
          </a:xfrm>
          <a:prstGeom prst="rect">
            <a:avLst/>
          </a:prstGeom>
          <a:effectLst>
            <a:outerShdw blurRad="152400" dist="25400" dir="16200000" sx="102000" sy="102000" algn="tl" rotWithShape="0">
              <a:srgbClr val="000000">
                <a:alpha val="20000"/>
              </a:srgbClr>
            </a:outerShdw>
          </a:effectLst>
        </p:spPr>
      </p:pic>
    </p:spTree>
    <p:extLst>
      <p:ext uri="{BB962C8B-B14F-4D97-AF65-F5344CB8AC3E}">
        <p14:creationId xmlns:p14="http://schemas.microsoft.com/office/powerpoint/2010/main" val="3465788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5" name="Picture 4" descr="vcu-ppt-footer-gray.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062472"/>
            <a:ext cx="5905266" cy="795528"/>
          </a:xfrm>
          <a:prstGeom prst="rect">
            <a:avLst/>
          </a:prstGeom>
          <a:effectLst>
            <a:outerShdw blurRad="152400" dist="25400" dir="16200000" sx="102000" sy="102000" algn="tl" rotWithShape="0">
              <a:srgbClr val="000000">
                <a:alpha val="20000"/>
              </a:srgbClr>
            </a:outerShdw>
          </a:effectLst>
        </p:spPr>
      </p:pic>
    </p:spTree>
    <p:extLst>
      <p:ext uri="{BB962C8B-B14F-4D97-AF65-F5344CB8AC3E}">
        <p14:creationId xmlns:p14="http://schemas.microsoft.com/office/powerpoint/2010/main" val="2497489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4.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6.emf"/><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theme" Target="../theme/theme4.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6810375" y="6351661"/>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90329F5-542D-9840-825F-A9A559834D5D}" type="slidenum">
              <a:rPr lang="en-US" smtClean="0"/>
              <a:pPr/>
              <a:t>‹#›</a:t>
            </a:fld>
            <a:endParaRPr lang="en-US" dirty="0"/>
          </a:p>
        </p:txBody>
      </p:sp>
    </p:spTree>
    <p:extLst>
      <p:ext uri="{BB962C8B-B14F-4D97-AF65-F5344CB8AC3E}">
        <p14:creationId xmlns:p14="http://schemas.microsoft.com/office/powerpoint/2010/main" val="1250272463"/>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6810375" y="6351661"/>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90329F5-542D-9840-825F-A9A559834D5D}" type="slidenum">
              <a:rPr lang="en-US" smtClean="0"/>
              <a:pPr/>
              <a:t>‹#›</a:t>
            </a:fld>
            <a:endParaRPr lang="en-US" dirty="0"/>
          </a:p>
        </p:txBody>
      </p:sp>
      <p:pic>
        <p:nvPicPr>
          <p:cNvPr id="5" name="Picture 4" descr="bm_UnivRelations_RF_hz_K.png"/>
          <p:cNvPicPr>
            <a:picLocks noChangeAspect="1"/>
          </p:cNvPicPr>
          <p:nvPr userDrawn="1"/>
        </p:nvPicPr>
        <p:blipFill>
          <a:blip r:embed="rId11" cstate="print">
            <a:alphaModFix amt="40000"/>
            <a:extLst>
              <a:ext uri="{28A0092B-C50C-407E-A947-70E740481C1C}">
                <a14:useLocalDpi xmlns:a14="http://schemas.microsoft.com/office/drawing/2010/main"/>
              </a:ext>
            </a:extLst>
          </a:blip>
          <a:stretch>
            <a:fillRect/>
          </a:stretch>
        </p:blipFill>
        <p:spPr>
          <a:xfrm>
            <a:off x="334435" y="6152558"/>
            <a:ext cx="2896105" cy="402336"/>
          </a:xfrm>
          <a:prstGeom prst="rect">
            <a:avLst/>
          </a:prstGeom>
        </p:spPr>
      </p:pic>
    </p:spTree>
    <p:extLst>
      <p:ext uri="{BB962C8B-B14F-4D97-AF65-F5344CB8AC3E}">
        <p14:creationId xmlns:p14="http://schemas.microsoft.com/office/powerpoint/2010/main" val="260325324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alpha val="2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6810375" y="6351661"/>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90329F5-542D-9840-825F-A9A559834D5D}" type="slidenum">
              <a:rPr lang="en-US" smtClean="0"/>
              <a:pPr/>
              <a:t>‹#›</a:t>
            </a:fld>
            <a:endParaRPr lang="en-US" dirty="0"/>
          </a:p>
        </p:txBody>
      </p:sp>
      <p:pic>
        <p:nvPicPr>
          <p:cNvPr id="5" name="Picture 4" descr="vcu-ppt-footer-gray.eps"/>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 y="6062472"/>
            <a:ext cx="5905266" cy="795528"/>
          </a:xfrm>
          <a:prstGeom prst="rect">
            <a:avLst/>
          </a:prstGeom>
        </p:spPr>
      </p:pic>
    </p:spTree>
    <p:extLst>
      <p:ext uri="{BB962C8B-B14F-4D97-AF65-F5344CB8AC3E}">
        <p14:creationId xmlns:p14="http://schemas.microsoft.com/office/powerpoint/2010/main" val="108746469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333333"/>
        </a:solidFill>
        <a:effectLst/>
      </p:bgPr>
    </p:bg>
    <p:spTree>
      <p:nvGrpSpPr>
        <p:cNvPr id="1" name=""/>
        <p:cNvGrpSpPr/>
        <p:nvPr/>
      </p:nvGrpSpPr>
      <p:grpSpPr>
        <a:xfrm>
          <a:off x="0" y="0"/>
          <a:ext cx="0" cy="0"/>
          <a:chOff x="0" y="0"/>
          <a:chExt cx="0" cy="0"/>
        </a:xfrm>
      </p:grpSpPr>
      <p:pic>
        <p:nvPicPr>
          <p:cNvPr id="74" name="Picture 73" descr="bm_UnivRelations_RF_hz_rgb_rev.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79400" y="6146800"/>
            <a:ext cx="2950464" cy="402336"/>
          </a:xfrm>
          <a:prstGeom prst="rect">
            <a:avLst/>
          </a:prstGeom>
        </p:spPr>
      </p:pic>
    </p:spTree>
    <p:extLst>
      <p:ext uri="{BB962C8B-B14F-4D97-AF65-F5344CB8AC3E}">
        <p14:creationId xmlns:p14="http://schemas.microsoft.com/office/powerpoint/2010/main" val="3828566017"/>
      </p:ext>
    </p:extLst>
  </p:cSld>
  <p:clrMap bg1="lt1" tx1="dk1" bg2="lt2" tx2="dk2" accent1="accent1" accent2="accent2" accent3="accent3" accent4="accent4" accent5="accent5" accent6="accent6" hlink="hlink" folHlink="folHlink"/>
  <p:sldLayoutIdLst>
    <p:sldLayoutId id="2147483689" r:id="rId1"/>
  </p:sldLayoutIdLst>
  <p:txStyles>
    <p:titleStyle>
      <a:lvl1pPr algn="l" defTabSz="457200" rtl="0" eaLnBrk="1" latinLnBrk="0" hangingPunct="1">
        <a:spcBef>
          <a:spcPct val="0"/>
        </a:spcBef>
        <a:buNone/>
        <a:defRPr sz="4000" kern="1200">
          <a:solidFill>
            <a:srgbClr val="FFBA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fda.gov/Drugs/DrugSafety/ucm266555.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44675"/>
            <a:ext cx="7958328" cy="2398141"/>
          </a:xfrm>
        </p:spPr>
        <p:txBody>
          <a:bodyPr>
            <a:noAutofit/>
          </a:bodyPr>
          <a:lstStyle/>
          <a:p>
            <a:r>
              <a:rPr lang="en-US" sz="3500" dirty="0"/>
              <a:t>The Upregulation of Ceramide Synthase 3 to Increase Production of Ultra Long Chain (ULC) Ceramides in Psoriatic Epidermal Keratinocytes</a:t>
            </a:r>
          </a:p>
        </p:txBody>
      </p:sp>
      <p:sp>
        <p:nvSpPr>
          <p:cNvPr id="3" name="Subtitle 2"/>
          <p:cNvSpPr>
            <a:spLocks noGrp="1"/>
          </p:cNvSpPr>
          <p:nvPr>
            <p:ph type="subTitle" idx="1"/>
          </p:nvPr>
        </p:nvSpPr>
        <p:spPr>
          <a:xfrm>
            <a:off x="1371600" y="4544568"/>
            <a:ext cx="6400800" cy="783336"/>
          </a:xfrm>
        </p:spPr>
        <p:txBody>
          <a:bodyPr/>
          <a:lstStyle/>
          <a:p>
            <a:r>
              <a:rPr lang="en-US" dirty="0" err="1"/>
              <a:t>Mouni</a:t>
            </a:r>
            <a:r>
              <a:rPr lang="en-US" dirty="0"/>
              <a:t> Talari</a:t>
            </a:r>
          </a:p>
        </p:txBody>
      </p:sp>
      <p:sp>
        <p:nvSpPr>
          <p:cNvPr id="4" name="TextBox 3"/>
          <p:cNvSpPr txBox="1"/>
          <p:nvPr/>
        </p:nvSpPr>
        <p:spPr>
          <a:xfrm>
            <a:off x="1371600" y="1325929"/>
            <a:ext cx="2215662" cy="518746"/>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943249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084BA3-F455-4C8F-A052-C636B64E1EA5}"/>
              </a:ext>
            </a:extLst>
          </p:cNvPr>
          <p:cNvSpPr>
            <a:spLocks noGrp="1"/>
          </p:cNvSpPr>
          <p:nvPr>
            <p:ph idx="1"/>
          </p:nvPr>
        </p:nvSpPr>
        <p:spPr>
          <a:xfrm>
            <a:off x="457200" y="560832"/>
            <a:ext cx="8229600" cy="5565331"/>
          </a:xfrm>
        </p:spPr>
        <p:txBody>
          <a:bodyPr>
            <a:normAutofit fontScale="85000" lnSpcReduction="20000"/>
          </a:bodyPr>
          <a:lstStyle/>
          <a:p>
            <a:r>
              <a:rPr lang="en-US" dirty="0"/>
              <a:t>Step 1</a:t>
            </a:r>
          </a:p>
          <a:p>
            <a:pPr lvl="1"/>
            <a:r>
              <a:rPr lang="en-US" dirty="0"/>
              <a:t>Run a serial analysis of gene expression (SAGE) on psoriatic epidermal keratinocytes of mice to determine expression levels of the CerS3 gene</a:t>
            </a:r>
          </a:p>
          <a:p>
            <a:r>
              <a:rPr lang="en-US" dirty="0"/>
              <a:t>Step 2</a:t>
            </a:r>
          </a:p>
          <a:p>
            <a:pPr lvl="1"/>
            <a:r>
              <a:rPr lang="en-US" dirty="0"/>
              <a:t>Administer a control dose of each of the agonists separately to keratinocytes</a:t>
            </a:r>
          </a:p>
          <a:p>
            <a:r>
              <a:rPr lang="en-US" dirty="0"/>
              <a:t>Step 3 </a:t>
            </a:r>
          </a:p>
          <a:p>
            <a:pPr lvl="1"/>
            <a:r>
              <a:rPr lang="en-US" dirty="0"/>
              <a:t>Run SAGE again to see how expression levels of CerS3 have changed after agonist administration</a:t>
            </a:r>
          </a:p>
          <a:p>
            <a:r>
              <a:rPr lang="en-US" dirty="0"/>
              <a:t>Step 4</a:t>
            </a:r>
          </a:p>
          <a:p>
            <a:pPr lvl="1"/>
            <a:r>
              <a:rPr lang="en-US" dirty="0"/>
              <a:t>Determine which of the 3 agonists was most effective </a:t>
            </a:r>
          </a:p>
          <a:p>
            <a:r>
              <a:rPr lang="en-US" dirty="0"/>
              <a:t>Step 5</a:t>
            </a:r>
          </a:p>
          <a:p>
            <a:pPr lvl="1"/>
            <a:r>
              <a:rPr lang="en-US" dirty="0"/>
              <a:t>Future study</a:t>
            </a:r>
          </a:p>
          <a:p>
            <a:pPr lvl="1"/>
            <a:r>
              <a:rPr lang="en-US" dirty="0"/>
              <a:t>Use this agonist in a mouse xenograft model of psoriasis</a:t>
            </a:r>
          </a:p>
          <a:p>
            <a:pPr lvl="1"/>
            <a:endParaRPr lang="en-US" dirty="0"/>
          </a:p>
        </p:txBody>
      </p:sp>
    </p:spTree>
    <p:extLst>
      <p:ext uri="{BB962C8B-B14F-4D97-AF65-F5344CB8AC3E}">
        <p14:creationId xmlns:p14="http://schemas.microsoft.com/office/powerpoint/2010/main" val="404155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E24DF14-5CFA-448B-A062-98450FD44BA4}"/>
              </a:ext>
            </a:extLst>
          </p:cNvPr>
          <p:cNvPicPr>
            <a:picLocks noGrp="1" noChangeAspect="1"/>
          </p:cNvPicPr>
          <p:nvPr>
            <p:ph idx="1"/>
          </p:nvPr>
        </p:nvPicPr>
        <p:blipFill>
          <a:blip r:embed="rId3"/>
          <a:stretch>
            <a:fillRect/>
          </a:stretch>
        </p:blipFill>
        <p:spPr>
          <a:xfrm>
            <a:off x="853440" y="247778"/>
            <a:ext cx="7461504" cy="6017342"/>
          </a:xfrm>
          <a:prstGeom prst="rect">
            <a:avLst/>
          </a:prstGeom>
        </p:spPr>
      </p:pic>
    </p:spTree>
    <p:extLst>
      <p:ext uri="{BB962C8B-B14F-4D97-AF65-F5344CB8AC3E}">
        <p14:creationId xmlns:p14="http://schemas.microsoft.com/office/powerpoint/2010/main" val="2806502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CBBABD-3E60-4295-8B5D-820F806A6909}"/>
              </a:ext>
            </a:extLst>
          </p:cNvPr>
          <p:cNvSpPr>
            <a:spLocks noGrp="1"/>
          </p:cNvSpPr>
          <p:nvPr>
            <p:ph idx="1"/>
          </p:nvPr>
        </p:nvSpPr>
        <p:spPr>
          <a:xfrm>
            <a:off x="457200" y="560832"/>
            <a:ext cx="8229600" cy="5565331"/>
          </a:xfrm>
        </p:spPr>
        <p:txBody>
          <a:bodyPr/>
          <a:lstStyle/>
          <a:p>
            <a:r>
              <a:rPr lang="en-US" dirty="0"/>
              <a:t>Limitations</a:t>
            </a:r>
          </a:p>
          <a:p>
            <a:pPr lvl="1"/>
            <a:r>
              <a:rPr lang="en-US" dirty="0"/>
              <a:t>CerS3 is highly expressed in testis </a:t>
            </a:r>
          </a:p>
          <a:p>
            <a:pPr lvl="1"/>
            <a:r>
              <a:rPr lang="en-US" dirty="0"/>
              <a:t>PPAR</a:t>
            </a:r>
            <a:r>
              <a:rPr lang="el-GR" dirty="0"/>
              <a:t>γ</a:t>
            </a:r>
            <a:r>
              <a:rPr lang="en-US" dirty="0"/>
              <a:t> agonist side effects </a:t>
            </a:r>
          </a:p>
          <a:p>
            <a:pPr lvl="1"/>
            <a:r>
              <a:rPr lang="en-US" dirty="0"/>
              <a:t>Administration of agonists may not increase CerS3 expression</a:t>
            </a:r>
          </a:p>
          <a:p>
            <a:r>
              <a:rPr lang="en-US" dirty="0"/>
              <a:t>Goals</a:t>
            </a:r>
          </a:p>
          <a:p>
            <a:pPr lvl="1"/>
            <a:r>
              <a:rPr lang="en-US" dirty="0"/>
              <a:t>Find a new treatment of psoriasis that can be used for more severe forms of the disease. </a:t>
            </a:r>
          </a:p>
          <a:p>
            <a:pPr lvl="1"/>
            <a:r>
              <a:rPr lang="en-US" dirty="0"/>
              <a:t>Determine if ceramides regulate the disease</a:t>
            </a:r>
          </a:p>
          <a:p>
            <a:pPr lvl="2"/>
            <a:r>
              <a:rPr lang="en-US" dirty="0"/>
              <a:t>Gene therapy cure for psoriasis</a:t>
            </a:r>
          </a:p>
        </p:txBody>
      </p:sp>
    </p:spTree>
    <p:extLst>
      <p:ext uri="{BB962C8B-B14F-4D97-AF65-F5344CB8AC3E}">
        <p14:creationId xmlns:p14="http://schemas.microsoft.com/office/powerpoint/2010/main" val="38158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08281-4A79-4BB7-BFE0-0C4CF74FF26A}"/>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252C6E27-12DC-474D-B9B4-301A2D56104A}"/>
              </a:ext>
            </a:extLst>
          </p:cNvPr>
          <p:cNvSpPr>
            <a:spLocks noGrp="1"/>
          </p:cNvSpPr>
          <p:nvPr>
            <p:ph idx="1"/>
          </p:nvPr>
        </p:nvSpPr>
        <p:spPr/>
        <p:txBody>
          <a:bodyPr>
            <a:normAutofit fontScale="32500" lnSpcReduction="20000"/>
          </a:bodyPr>
          <a:lstStyle/>
          <a:p>
            <a:pPr lvl="1"/>
            <a:r>
              <a:rPr lang="en-US" dirty="0"/>
              <a:t>Gordon, K. B., Feldman, S. R., Koo, J. Y., </a:t>
            </a:r>
            <a:r>
              <a:rPr lang="en-US" dirty="0" err="1"/>
              <a:t>Menter</a:t>
            </a:r>
            <a:r>
              <a:rPr lang="en-US" dirty="0"/>
              <a:t>, A., </a:t>
            </a:r>
            <a:r>
              <a:rPr lang="en-US" dirty="0" err="1"/>
              <a:t>Rolstad</a:t>
            </a:r>
            <a:r>
              <a:rPr lang="en-US" dirty="0"/>
              <a:t>, T., &amp; Krueger, G. (2005). Definitions of Measures of Effect Duration for Psoriasis Treatments. Archives of Dermatology, 141(1). doi:10.1001/archderm.141.1.82</a:t>
            </a:r>
            <a:endParaRPr lang="en-US" sz="2400" dirty="0"/>
          </a:p>
          <a:p>
            <a:pPr lvl="1"/>
            <a:r>
              <a:rPr lang="en-US" dirty="0"/>
              <a:t>Krueger, G. G., Feldman, S. R., </a:t>
            </a:r>
            <a:r>
              <a:rPr lang="en-US" dirty="0" err="1"/>
              <a:t>Camisa</a:t>
            </a:r>
            <a:r>
              <a:rPr lang="en-US" dirty="0"/>
              <a:t>, C., </a:t>
            </a:r>
            <a:r>
              <a:rPr lang="en-US" dirty="0" err="1"/>
              <a:t>Duvic</a:t>
            </a:r>
            <a:r>
              <a:rPr lang="en-US" dirty="0"/>
              <a:t>, M., Elder, J. T., Gottlieb, A. B., . . . Day, R. M. (2000). Two considerations for patients with psoriasis and their clinicians: Journal of the American Academy of Dermatology, 43(2), 281-285. doi:10.1067/mjd.2000.106374</a:t>
            </a:r>
            <a:endParaRPr lang="en-US" sz="2400" dirty="0"/>
          </a:p>
          <a:p>
            <a:pPr lvl="1"/>
            <a:r>
              <a:rPr lang="en-US" dirty="0"/>
              <a:t>Motta, S. (1994). Abnormality of water barrier function in psoriasis. Role of ceramide fractions. </a:t>
            </a:r>
            <a:r>
              <a:rPr lang="en-US" i="1" dirty="0"/>
              <a:t>Archives of Dermatology,</a:t>
            </a:r>
            <a:r>
              <a:rPr lang="en-US" dirty="0"/>
              <a:t> </a:t>
            </a:r>
            <a:r>
              <a:rPr lang="en-US" i="1" dirty="0"/>
              <a:t>130</a:t>
            </a:r>
            <a:r>
              <a:rPr lang="en-US" dirty="0"/>
              <a:t>(4), 452-456. doi:10.1001/archderm.130.4.452</a:t>
            </a:r>
            <a:endParaRPr lang="en-US" sz="2400" dirty="0"/>
          </a:p>
          <a:p>
            <a:pPr lvl="1"/>
            <a:r>
              <a:rPr lang="en-US" dirty="0"/>
              <a:t>Levy M, </a:t>
            </a:r>
            <a:r>
              <a:rPr lang="en-US" dirty="0" err="1"/>
              <a:t>Futerman</a:t>
            </a:r>
            <a:r>
              <a:rPr lang="en-US" dirty="0"/>
              <a:t> AH. Mammalian ceramide synthases. IUBMB life. 2010. 62:347–356. </a:t>
            </a:r>
            <a:r>
              <a:rPr lang="en-US" dirty="0" err="1"/>
              <a:t>doi</a:t>
            </a:r>
            <a:r>
              <a:rPr lang="en-US" dirty="0"/>
              <a:t>: 10.1002/iub.314.</a:t>
            </a:r>
            <a:endParaRPr lang="en-US" sz="2400" dirty="0"/>
          </a:p>
          <a:p>
            <a:pPr lvl="1"/>
            <a:r>
              <a:rPr lang="en-US" dirty="0"/>
              <a:t>M.S. Wegner, S. </a:t>
            </a:r>
            <a:r>
              <a:rPr lang="en-US" dirty="0" err="1"/>
              <a:t>Schiffmann</a:t>
            </a:r>
            <a:r>
              <a:rPr lang="en-US" dirty="0"/>
              <a:t>, M.J. </a:t>
            </a:r>
            <a:r>
              <a:rPr lang="en-US" dirty="0" err="1"/>
              <a:t>Parnham</a:t>
            </a:r>
            <a:r>
              <a:rPr lang="en-US" dirty="0"/>
              <a:t>, G. </a:t>
            </a:r>
            <a:r>
              <a:rPr lang="en-US" dirty="0" err="1"/>
              <a:t>Geisslinger</a:t>
            </a:r>
            <a:r>
              <a:rPr lang="en-US" dirty="0"/>
              <a:t>, S. Grosch. The enigma of ceramide synthase regulation in mammalian cells. Progress in Lipid Research, 63 (2016), pp. 93-119</a:t>
            </a:r>
            <a:endParaRPr lang="en-US" sz="2400" dirty="0"/>
          </a:p>
          <a:p>
            <a:pPr lvl="1"/>
            <a:r>
              <a:rPr lang="en-US" dirty="0" err="1"/>
              <a:t>Tawada</a:t>
            </a:r>
            <a:r>
              <a:rPr lang="en-US" dirty="0"/>
              <a:t>, C., </a:t>
            </a:r>
            <a:r>
              <a:rPr lang="en-US" dirty="0" err="1"/>
              <a:t>Kanoh</a:t>
            </a:r>
            <a:r>
              <a:rPr lang="en-US" dirty="0"/>
              <a:t>, H., Nakamura, M., </a:t>
            </a:r>
            <a:r>
              <a:rPr lang="en-US" dirty="0" err="1"/>
              <a:t>Mizutani</a:t>
            </a:r>
            <a:r>
              <a:rPr lang="en-US" dirty="0"/>
              <a:t>, Y., Fujisawa, T., </a:t>
            </a:r>
            <a:r>
              <a:rPr lang="en-US" dirty="0" err="1"/>
              <a:t>Banno</a:t>
            </a:r>
            <a:r>
              <a:rPr lang="en-US" dirty="0"/>
              <a:t>, Y., &amp; </a:t>
            </a:r>
            <a:r>
              <a:rPr lang="en-US" dirty="0" err="1"/>
              <a:t>Seishima</a:t>
            </a:r>
            <a:r>
              <a:rPr lang="en-US" dirty="0"/>
              <a:t>, M. (2014). Interferon-γ Decreases Ceramides with Long-Chain Fatty Acids: Possible Involvement in Atopic Dermatitis and Psoriasis. Journal of Investigative Dermatology, 134(3), 712-718. doi:10.1038/jid.2013.364</a:t>
            </a:r>
            <a:endParaRPr lang="en-US" sz="2400" dirty="0"/>
          </a:p>
          <a:p>
            <a:pPr lvl="1"/>
            <a:r>
              <a:rPr lang="en-US" dirty="0" err="1"/>
              <a:t>Garidel</a:t>
            </a:r>
            <a:r>
              <a:rPr lang="en-US" dirty="0"/>
              <a:t> P, </a:t>
            </a:r>
            <a:r>
              <a:rPr lang="en-US" dirty="0" err="1"/>
              <a:t>Fölting</a:t>
            </a:r>
            <a:r>
              <a:rPr lang="en-US" dirty="0"/>
              <a:t> B, Schaller I, </a:t>
            </a:r>
            <a:r>
              <a:rPr lang="en-US" dirty="0" err="1"/>
              <a:t>Kerth</a:t>
            </a:r>
            <a:r>
              <a:rPr lang="en-US" dirty="0"/>
              <a:t> A (2010). "The microstructure of the stratum </a:t>
            </a:r>
            <a:r>
              <a:rPr lang="en-US" dirty="0" err="1"/>
              <a:t>corneum</a:t>
            </a:r>
            <a:r>
              <a:rPr lang="en-US" dirty="0"/>
              <a:t> lipid barrier: mid-infrared spectroscopic studies of hydrated </a:t>
            </a:r>
            <a:r>
              <a:rPr lang="en-US" dirty="0" err="1"/>
              <a:t>ceramide:palmitic</a:t>
            </a:r>
            <a:r>
              <a:rPr lang="en-US" dirty="0"/>
              <a:t> </a:t>
            </a:r>
            <a:r>
              <a:rPr lang="en-US" dirty="0" err="1"/>
              <a:t>acid:cholesterol</a:t>
            </a:r>
            <a:r>
              <a:rPr lang="en-US" dirty="0"/>
              <a:t> model systems". Biophysical Chemistry. 150 (1–3): 144–156. doi:10.1016/j.bpc.2010.03.008.</a:t>
            </a:r>
            <a:endParaRPr lang="en-US" sz="2400" dirty="0"/>
          </a:p>
          <a:p>
            <a:pPr lvl="1"/>
            <a:r>
              <a:rPr lang="en-US" dirty="0"/>
              <a:t>Feingold KR (2007). "Thematic review series: skin lipids. The role of epidermal lipids in cutaneous permeability barrier homeostasis". Journal of Lipid Research. 48 (12): 2531–2546. doi:10.1194/jlr.R700013-JLR200.</a:t>
            </a:r>
            <a:endParaRPr lang="en-US" sz="2400" dirty="0"/>
          </a:p>
          <a:p>
            <a:pPr lvl="1"/>
            <a:r>
              <a:rPr lang="en-US" dirty="0" err="1"/>
              <a:t>Duan</a:t>
            </a:r>
            <a:r>
              <a:rPr lang="en-US" dirty="0"/>
              <a:t>, J., Sugawara, T., Hirose, M., Aida, K., Sakai, S., </a:t>
            </a:r>
            <a:r>
              <a:rPr lang="en-US" dirty="0" err="1"/>
              <a:t>Fujii</a:t>
            </a:r>
            <a:r>
              <a:rPr lang="en-US" dirty="0"/>
              <a:t>, A., &amp; Hirata, T. (2012). Dietary sphingolipids improve skin barrier functions via the upregulation of ceramide synthases in the epidermis. Experimental Dermatology, 21(6), 448-452. doi:10.1111/j.1600-0625.2012.01501.x</a:t>
            </a:r>
            <a:endParaRPr lang="en-US" sz="2400" dirty="0"/>
          </a:p>
          <a:p>
            <a:pPr lvl="1"/>
            <a:r>
              <a:rPr lang="en-US" dirty="0" err="1"/>
              <a:t>Mizutani</a:t>
            </a:r>
            <a:r>
              <a:rPr lang="en-US" dirty="0"/>
              <a:t>, Y., Sun, H., Ohno, Y., </a:t>
            </a:r>
            <a:r>
              <a:rPr lang="en-US" dirty="0" err="1"/>
              <a:t>Sassa</a:t>
            </a:r>
            <a:r>
              <a:rPr lang="en-US" dirty="0"/>
              <a:t>, T., </a:t>
            </a:r>
            <a:r>
              <a:rPr lang="en-US" dirty="0" err="1"/>
              <a:t>Wakashima</a:t>
            </a:r>
            <a:r>
              <a:rPr lang="en-US" dirty="0"/>
              <a:t>, T., </a:t>
            </a:r>
            <a:r>
              <a:rPr lang="en-US" dirty="0" err="1"/>
              <a:t>Obara</a:t>
            </a:r>
            <a:r>
              <a:rPr lang="en-US" dirty="0"/>
              <a:t>, M., . . . Igarashi, Y. (2013). Cooperative Synthesis of Ultra Long-Chain Fatty Acid and Ceramide during Keratinocyte Differentiation. </a:t>
            </a:r>
            <a:r>
              <a:rPr lang="en-US" dirty="0" err="1"/>
              <a:t>PLoS</a:t>
            </a:r>
            <a:r>
              <a:rPr lang="en-US" dirty="0"/>
              <a:t> ONE, 8(6). doi:10.1371/journal.pone.0067317</a:t>
            </a:r>
            <a:endParaRPr lang="en-US" sz="2400" dirty="0"/>
          </a:p>
          <a:p>
            <a:pPr lvl="1"/>
            <a:r>
              <a:rPr lang="en-US" dirty="0" err="1"/>
              <a:t>Rabionet</a:t>
            </a:r>
            <a:r>
              <a:rPr lang="en-US" dirty="0"/>
              <a:t> M, van der </a:t>
            </a:r>
            <a:r>
              <a:rPr lang="en-US" dirty="0" err="1"/>
              <a:t>Spoel</a:t>
            </a:r>
            <a:r>
              <a:rPr lang="en-US" dirty="0"/>
              <a:t> AC, Chuang CC, von </a:t>
            </a:r>
            <a:r>
              <a:rPr lang="en-US" dirty="0" err="1"/>
              <a:t>Tümpling-Radosta</a:t>
            </a:r>
            <a:r>
              <a:rPr lang="en-US" dirty="0"/>
              <a:t> B, </a:t>
            </a:r>
            <a:r>
              <a:rPr lang="en-US" dirty="0" err="1"/>
              <a:t>Litjens</a:t>
            </a:r>
            <a:r>
              <a:rPr lang="en-US" dirty="0"/>
              <a:t> M, Bouwmeester D, </a:t>
            </a:r>
            <a:r>
              <a:rPr lang="en-US" dirty="0" err="1"/>
              <a:t>Hellbusch</a:t>
            </a:r>
            <a:r>
              <a:rPr lang="en-US" dirty="0"/>
              <a:t> CC, </a:t>
            </a:r>
            <a:r>
              <a:rPr lang="en-US" dirty="0" err="1"/>
              <a:t>Körner</a:t>
            </a:r>
            <a:r>
              <a:rPr lang="en-US" dirty="0"/>
              <a:t> C, </a:t>
            </a:r>
            <a:r>
              <a:rPr lang="en-US" dirty="0" err="1"/>
              <a:t>Wiegandt</a:t>
            </a:r>
            <a:r>
              <a:rPr lang="en-US" dirty="0"/>
              <a:t> H, Gorgas K, Platt FM, </a:t>
            </a:r>
            <a:r>
              <a:rPr lang="en-US" dirty="0" err="1"/>
              <a:t>Gröne</a:t>
            </a:r>
            <a:r>
              <a:rPr lang="en-US" dirty="0"/>
              <a:t> HJ, </a:t>
            </a:r>
            <a:r>
              <a:rPr lang="en-US" dirty="0" err="1"/>
              <a:t>Sandhoff</a:t>
            </a:r>
            <a:r>
              <a:rPr lang="en-US" dirty="0"/>
              <a:t> R (2008). "Male germ cells require polyenoic sphingolipids with complex glycosylation for completion of meiosis: a link to ceramide synthase-3". J. Biol. Chem. 283 (19): 13357–69. doi:10.1074/jbc.M800870200.</a:t>
            </a:r>
            <a:endParaRPr lang="en-US" sz="2400" dirty="0"/>
          </a:p>
          <a:p>
            <a:pPr lvl="1"/>
            <a:r>
              <a:rPr lang="en-US" dirty="0" err="1"/>
              <a:t>Grygiel-Górniak</a:t>
            </a:r>
            <a:r>
              <a:rPr lang="en-US" dirty="0"/>
              <a:t>, B. (2014). Peroxisome proliferator-activated receptors and their ligands: nutritional and clinical implications - a review. Nutrition Journal, 13(1). doi:10.1186/1475-2891-13-17</a:t>
            </a:r>
            <a:endParaRPr lang="en-US" sz="2400" dirty="0"/>
          </a:p>
          <a:p>
            <a:pPr lvl="1"/>
            <a:r>
              <a:rPr lang="en-US" dirty="0"/>
              <a:t>FDA August 4, 2011. </a:t>
            </a:r>
            <a:r>
              <a:rPr lang="en-US" u="sng" dirty="0">
                <a:hlinkClick r:id="rId2"/>
              </a:rPr>
              <a:t>FDA Drug Safety Communication: Updated drug labels for pioglitazone-containing medicines</a:t>
            </a:r>
            <a:r>
              <a:rPr lang="en-US" dirty="0"/>
              <a:t>.</a:t>
            </a:r>
            <a:endParaRPr lang="en-US" sz="2400" dirty="0"/>
          </a:p>
          <a:p>
            <a:pPr lvl="1"/>
            <a:r>
              <a:rPr lang="en-US" dirty="0" err="1"/>
              <a:t>Ramot</a:t>
            </a:r>
            <a:r>
              <a:rPr lang="en-US" dirty="0"/>
              <a:t>, Y., </a:t>
            </a:r>
            <a:r>
              <a:rPr lang="en-US" dirty="0" err="1"/>
              <a:t>Mastrofrancesco</a:t>
            </a:r>
            <a:r>
              <a:rPr lang="en-US" dirty="0"/>
              <a:t>, A., Camera, E., </a:t>
            </a:r>
            <a:r>
              <a:rPr lang="en-US" dirty="0" err="1"/>
              <a:t>Desreumaux</a:t>
            </a:r>
            <a:r>
              <a:rPr lang="en-US" dirty="0"/>
              <a:t>, P., Paus, R., &amp; </a:t>
            </a:r>
            <a:r>
              <a:rPr lang="en-US" dirty="0" err="1"/>
              <a:t>Picardo</a:t>
            </a:r>
            <a:r>
              <a:rPr lang="en-US" dirty="0"/>
              <a:t>, M. (2015). The role of </a:t>
            </a:r>
            <a:r>
              <a:rPr lang="en-US" dirty="0" err="1"/>
              <a:t>PPARγ</a:t>
            </a:r>
            <a:r>
              <a:rPr lang="en-US" dirty="0"/>
              <a:t>-mediated </a:t>
            </a:r>
            <a:r>
              <a:rPr lang="en-US" dirty="0" err="1"/>
              <a:t>signalling</a:t>
            </a:r>
            <a:r>
              <a:rPr lang="en-US" dirty="0"/>
              <a:t> in skin biology and pathology: new targets and opportunities for clinical dermatology. </a:t>
            </a:r>
            <a:r>
              <a:rPr lang="en-US" i="1" dirty="0"/>
              <a:t>Experimental Dermatology,</a:t>
            </a:r>
            <a:r>
              <a:rPr lang="en-US" dirty="0"/>
              <a:t> </a:t>
            </a:r>
            <a:r>
              <a:rPr lang="en-US" i="1" dirty="0"/>
              <a:t>24</a:t>
            </a:r>
            <a:r>
              <a:rPr lang="en-US" dirty="0"/>
              <a:t>(4), 245-251. doi:10.1111/exd.12647</a:t>
            </a:r>
            <a:endParaRPr lang="en-US" sz="2400" dirty="0"/>
          </a:p>
          <a:p>
            <a:pPr lvl="1"/>
            <a:r>
              <a:rPr lang="en-US" dirty="0"/>
              <a:t>Yew, T., </a:t>
            </a:r>
            <a:r>
              <a:rPr lang="en-US" dirty="0" err="1"/>
              <a:t>Toh</a:t>
            </a:r>
            <a:r>
              <a:rPr lang="en-US" dirty="0"/>
              <a:t>, S., &amp; Millar, J. S. (2012). Selective Peroxisome Proliferator-Activated Receptor-γ Modulation to Reduce Cardiovascular Risk in Patients with Insulin Resistance. </a:t>
            </a:r>
            <a:r>
              <a:rPr lang="en-US" i="1" dirty="0"/>
              <a:t>Recent Patents on Cardiovascular Drug Discovery,</a:t>
            </a:r>
            <a:r>
              <a:rPr lang="en-US" dirty="0"/>
              <a:t> </a:t>
            </a:r>
            <a:r>
              <a:rPr lang="en-US" i="1" dirty="0"/>
              <a:t>7</a:t>
            </a:r>
            <a:r>
              <a:rPr lang="en-US" dirty="0"/>
              <a:t>(1), 33-41. doi:10.2174/157489012799362359</a:t>
            </a:r>
            <a:endParaRPr lang="en-US" sz="2400" dirty="0"/>
          </a:p>
          <a:p>
            <a:pPr lvl="1"/>
            <a:r>
              <a:rPr lang="en-US" dirty="0"/>
              <a:t>Gudjonsson, J. E., Johnston, A., Stoll, S. W., </a:t>
            </a:r>
            <a:r>
              <a:rPr lang="en-US" dirty="0" err="1"/>
              <a:t>Riblett</a:t>
            </a:r>
            <a:r>
              <a:rPr lang="en-US" dirty="0"/>
              <a:t>, M. B., Xing, X., </a:t>
            </a:r>
            <a:r>
              <a:rPr lang="en-US" dirty="0" err="1"/>
              <a:t>Kochkodan</a:t>
            </a:r>
            <a:r>
              <a:rPr lang="en-US" dirty="0"/>
              <a:t>, J. J., . . . Elder, J. T. (2010). Evidence for Altered </a:t>
            </a:r>
            <a:r>
              <a:rPr lang="en-US" dirty="0" err="1"/>
              <a:t>Wnt</a:t>
            </a:r>
            <a:r>
              <a:rPr lang="en-US" dirty="0"/>
              <a:t> Signaling in Psoriatic Skin. </a:t>
            </a:r>
            <a:r>
              <a:rPr lang="en-US" i="1" dirty="0"/>
              <a:t>Journal of Investigative Dermatology,</a:t>
            </a:r>
            <a:r>
              <a:rPr lang="en-US" dirty="0"/>
              <a:t> </a:t>
            </a:r>
            <a:r>
              <a:rPr lang="en-US" i="1" dirty="0"/>
              <a:t>130</a:t>
            </a:r>
            <a:r>
              <a:rPr lang="en-US" dirty="0"/>
              <a:t>(7), 1849-1859. doi:10.1038/jid.2010.67</a:t>
            </a:r>
            <a:endParaRPr lang="en-US" sz="2400" dirty="0"/>
          </a:p>
          <a:p>
            <a:endParaRPr lang="en-US" dirty="0"/>
          </a:p>
        </p:txBody>
      </p:sp>
    </p:spTree>
    <p:extLst>
      <p:ext uri="{BB962C8B-B14F-4D97-AF65-F5344CB8AC3E}">
        <p14:creationId xmlns:p14="http://schemas.microsoft.com/office/powerpoint/2010/main" val="1641787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Psoriasis Overview</a:t>
            </a:r>
          </a:p>
        </p:txBody>
      </p:sp>
      <p:sp>
        <p:nvSpPr>
          <p:cNvPr id="3" name="Content Placeholder 2"/>
          <p:cNvSpPr>
            <a:spLocks noGrp="1"/>
          </p:cNvSpPr>
          <p:nvPr>
            <p:ph sz="half" idx="1"/>
          </p:nvPr>
        </p:nvSpPr>
        <p:spPr/>
        <p:txBody>
          <a:bodyPr/>
          <a:lstStyle/>
          <a:p>
            <a:r>
              <a:rPr lang="en-US" dirty="0"/>
              <a:t>Chronic autoimmune inflammatory disease</a:t>
            </a:r>
          </a:p>
          <a:p>
            <a:pPr lvl="1"/>
            <a:r>
              <a:rPr lang="en-US" dirty="0"/>
              <a:t>Build up of skin cells</a:t>
            </a:r>
          </a:p>
          <a:p>
            <a:pPr lvl="1"/>
            <a:endParaRPr lang="en-US" dirty="0"/>
          </a:p>
        </p:txBody>
      </p:sp>
      <p:pic>
        <p:nvPicPr>
          <p:cNvPr id="1026" name="Picture 2" descr="Illustration showing how psoriasis develops">
            <a:extLst>
              <a:ext uri="{FF2B5EF4-FFF2-40B4-BE49-F238E27FC236}">
                <a16:creationId xmlns:a16="http://schemas.microsoft.com/office/drawing/2014/main" id="{15BCB13D-FCDF-4D9A-ACBE-6B5C041A5C4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2" y="1155340"/>
            <a:ext cx="4469200" cy="28362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A47906F-DB14-42FA-B30D-B49F8D741DC0}"/>
              </a:ext>
            </a:extLst>
          </p:cNvPr>
          <p:cNvPicPr>
            <a:picLocks noChangeAspect="1"/>
          </p:cNvPicPr>
          <p:nvPr/>
        </p:nvPicPr>
        <p:blipFill>
          <a:blip r:embed="rId4"/>
          <a:stretch>
            <a:fillRect/>
          </a:stretch>
        </p:blipFill>
        <p:spPr>
          <a:xfrm>
            <a:off x="6888552" y="4030663"/>
            <a:ext cx="2228850" cy="2095500"/>
          </a:xfrm>
          <a:prstGeom prst="rect">
            <a:avLst/>
          </a:prstGeom>
        </p:spPr>
      </p:pic>
      <p:pic>
        <p:nvPicPr>
          <p:cNvPr id="6" name="Picture 5">
            <a:extLst>
              <a:ext uri="{FF2B5EF4-FFF2-40B4-BE49-F238E27FC236}">
                <a16:creationId xmlns:a16="http://schemas.microsoft.com/office/drawing/2014/main" id="{E1A0CB77-5932-4BAB-943A-D015A959E780}"/>
              </a:ext>
            </a:extLst>
          </p:cNvPr>
          <p:cNvPicPr>
            <a:picLocks noChangeAspect="1"/>
          </p:cNvPicPr>
          <p:nvPr/>
        </p:nvPicPr>
        <p:blipFill rotWithShape="1">
          <a:blip r:embed="rId5"/>
          <a:srcRect l="17493" t="-1" r="18338" b="-1"/>
          <a:stretch/>
        </p:blipFill>
        <p:spPr>
          <a:xfrm>
            <a:off x="4495799" y="4074874"/>
            <a:ext cx="2392753" cy="2095500"/>
          </a:xfrm>
          <a:prstGeom prst="rect">
            <a:avLst/>
          </a:prstGeom>
        </p:spPr>
      </p:pic>
    </p:spTree>
    <p:extLst>
      <p:ext uri="{BB962C8B-B14F-4D97-AF65-F5344CB8AC3E}">
        <p14:creationId xmlns:p14="http://schemas.microsoft.com/office/powerpoint/2010/main" val="1804693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Treatments</a:t>
            </a:r>
          </a:p>
        </p:txBody>
      </p:sp>
      <p:sp>
        <p:nvSpPr>
          <p:cNvPr id="3" name="Content Placeholder 2"/>
          <p:cNvSpPr>
            <a:spLocks noGrp="1"/>
          </p:cNvSpPr>
          <p:nvPr>
            <p:ph idx="1"/>
          </p:nvPr>
        </p:nvSpPr>
        <p:spPr/>
        <p:txBody>
          <a:bodyPr/>
          <a:lstStyle/>
          <a:p>
            <a:r>
              <a:rPr lang="en-US" dirty="0"/>
              <a:t>Topical corticosteroids</a:t>
            </a:r>
          </a:p>
          <a:p>
            <a:r>
              <a:rPr lang="en-US" dirty="0"/>
              <a:t>Anthralin (Vitamin D analogue)</a:t>
            </a:r>
          </a:p>
          <a:p>
            <a:r>
              <a:rPr lang="en-US" dirty="0"/>
              <a:t>Phototherapy</a:t>
            </a:r>
          </a:p>
          <a:p>
            <a:r>
              <a:rPr lang="en-US" dirty="0"/>
              <a:t>Biologics</a:t>
            </a:r>
          </a:p>
          <a:p>
            <a:pPr lvl="1"/>
            <a:r>
              <a:rPr lang="en-US" dirty="0"/>
              <a:t>HUMIRA, STELARA, ENBREL</a:t>
            </a:r>
          </a:p>
        </p:txBody>
      </p:sp>
      <p:pic>
        <p:nvPicPr>
          <p:cNvPr id="4" name="Picture 3">
            <a:extLst>
              <a:ext uri="{FF2B5EF4-FFF2-40B4-BE49-F238E27FC236}">
                <a16:creationId xmlns:a16="http://schemas.microsoft.com/office/drawing/2014/main" id="{0559FBA1-67D9-413C-BF73-E017CBF5D6CE}"/>
              </a:ext>
            </a:extLst>
          </p:cNvPr>
          <p:cNvPicPr>
            <a:picLocks noChangeAspect="1"/>
          </p:cNvPicPr>
          <p:nvPr/>
        </p:nvPicPr>
        <p:blipFill>
          <a:blip r:embed="rId3"/>
          <a:stretch>
            <a:fillRect/>
          </a:stretch>
        </p:blipFill>
        <p:spPr>
          <a:xfrm>
            <a:off x="5434642" y="3863181"/>
            <a:ext cx="3252158" cy="2439119"/>
          </a:xfrm>
          <a:prstGeom prst="rect">
            <a:avLst/>
          </a:prstGeom>
        </p:spPr>
      </p:pic>
    </p:spTree>
    <p:extLst>
      <p:ext uri="{BB962C8B-B14F-4D97-AF65-F5344CB8AC3E}">
        <p14:creationId xmlns:p14="http://schemas.microsoft.com/office/powerpoint/2010/main" val="4037258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67E4E-2E14-45E4-B404-BF28846E84EC}"/>
              </a:ext>
            </a:extLst>
          </p:cNvPr>
          <p:cNvSpPr>
            <a:spLocks noGrp="1"/>
          </p:cNvSpPr>
          <p:nvPr>
            <p:ph type="title"/>
          </p:nvPr>
        </p:nvSpPr>
        <p:spPr/>
        <p:txBody>
          <a:bodyPr/>
          <a:lstStyle/>
          <a:p>
            <a:r>
              <a:rPr lang="en-US" dirty="0"/>
              <a:t>Ceramides</a:t>
            </a:r>
          </a:p>
        </p:txBody>
      </p:sp>
      <p:sp>
        <p:nvSpPr>
          <p:cNvPr id="3" name="Content Placeholder 2">
            <a:extLst>
              <a:ext uri="{FF2B5EF4-FFF2-40B4-BE49-F238E27FC236}">
                <a16:creationId xmlns:a16="http://schemas.microsoft.com/office/drawing/2014/main" id="{6A18FD8C-7958-44F1-97A6-037FED13CD3E}"/>
              </a:ext>
            </a:extLst>
          </p:cNvPr>
          <p:cNvSpPr>
            <a:spLocks noGrp="1"/>
          </p:cNvSpPr>
          <p:nvPr>
            <p:ph sz="half" idx="1"/>
          </p:nvPr>
        </p:nvSpPr>
        <p:spPr/>
        <p:txBody>
          <a:bodyPr>
            <a:normAutofit fontScale="92500" lnSpcReduction="10000"/>
          </a:bodyPr>
          <a:lstStyle/>
          <a:p>
            <a:r>
              <a:rPr lang="en-US" dirty="0"/>
              <a:t>Lipid molecule consisting of a sphingosine and fatty acid that varies in length</a:t>
            </a:r>
          </a:p>
          <a:p>
            <a:r>
              <a:rPr lang="en-US" dirty="0"/>
              <a:t>Functions</a:t>
            </a:r>
          </a:p>
          <a:p>
            <a:pPr lvl="1"/>
            <a:r>
              <a:rPr lang="en-US" dirty="0"/>
              <a:t>Cell signaling, differentiation, and programmed cell death (PCD)</a:t>
            </a:r>
          </a:p>
          <a:p>
            <a:r>
              <a:rPr lang="en-US" dirty="0"/>
              <a:t>Make up 50% of the stratum </a:t>
            </a:r>
            <a:r>
              <a:rPr lang="en-US" dirty="0" err="1"/>
              <a:t>corneum</a:t>
            </a:r>
            <a:r>
              <a:rPr lang="en-US" dirty="0"/>
              <a:t> layer of human epidermis</a:t>
            </a:r>
          </a:p>
          <a:p>
            <a:pPr lvl="1"/>
            <a:r>
              <a:rPr lang="en-US" dirty="0"/>
              <a:t>Help with barrier function</a:t>
            </a:r>
          </a:p>
        </p:txBody>
      </p:sp>
      <p:pic>
        <p:nvPicPr>
          <p:cNvPr id="6" name="Content Placeholder 5">
            <a:extLst>
              <a:ext uri="{FF2B5EF4-FFF2-40B4-BE49-F238E27FC236}">
                <a16:creationId xmlns:a16="http://schemas.microsoft.com/office/drawing/2014/main" id="{8E827C5A-92B9-4240-878D-386EE1AEAD26}"/>
              </a:ext>
            </a:extLst>
          </p:cNvPr>
          <p:cNvPicPr>
            <a:picLocks noGrp="1" noChangeAspect="1"/>
          </p:cNvPicPr>
          <p:nvPr>
            <p:ph sz="half" idx="2"/>
          </p:nvPr>
        </p:nvPicPr>
        <p:blipFill>
          <a:blip r:embed="rId3"/>
          <a:stretch>
            <a:fillRect/>
          </a:stretch>
        </p:blipFill>
        <p:spPr>
          <a:xfrm>
            <a:off x="4572000" y="1999488"/>
            <a:ext cx="4114800" cy="3291840"/>
          </a:xfrm>
        </p:spPr>
      </p:pic>
    </p:spTree>
    <p:extLst>
      <p:ext uri="{BB962C8B-B14F-4D97-AF65-F5344CB8AC3E}">
        <p14:creationId xmlns:p14="http://schemas.microsoft.com/office/powerpoint/2010/main" val="3117105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0CB42-E898-411F-A440-58FA0DDAE483}"/>
              </a:ext>
            </a:extLst>
          </p:cNvPr>
          <p:cNvSpPr>
            <a:spLocks noGrp="1"/>
          </p:cNvSpPr>
          <p:nvPr>
            <p:ph type="title"/>
          </p:nvPr>
        </p:nvSpPr>
        <p:spPr/>
        <p:txBody>
          <a:bodyPr/>
          <a:lstStyle/>
          <a:p>
            <a:r>
              <a:rPr lang="en-US" dirty="0"/>
              <a:t>Ceramide Synthase</a:t>
            </a:r>
          </a:p>
        </p:txBody>
      </p:sp>
      <p:pic>
        <p:nvPicPr>
          <p:cNvPr id="5" name="Content Placeholder 4">
            <a:extLst>
              <a:ext uri="{FF2B5EF4-FFF2-40B4-BE49-F238E27FC236}">
                <a16:creationId xmlns:a16="http://schemas.microsoft.com/office/drawing/2014/main" id="{CA8F6E8B-A505-4453-ADE3-3CA39B3877EB}"/>
              </a:ext>
            </a:extLst>
          </p:cNvPr>
          <p:cNvPicPr>
            <a:picLocks noGrp="1" noChangeAspect="1"/>
          </p:cNvPicPr>
          <p:nvPr>
            <p:ph idx="1"/>
          </p:nvPr>
        </p:nvPicPr>
        <p:blipFill>
          <a:blip r:embed="rId3"/>
          <a:stretch>
            <a:fillRect/>
          </a:stretch>
        </p:blipFill>
        <p:spPr>
          <a:xfrm>
            <a:off x="114895" y="1157346"/>
            <a:ext cx="8571905" cy="5426016"/>
          </a:xfrm>
        </p:spPr>
      </p:pic>
    </p:spTree>
    <p:extLst>
      <p:ext uri="{BB962C8B-B14F-4D97-AF65-F5344CB8AC3E}">
        <p14:creationId xmlns:p14="http://schemas.microsoft.com/office/powerpoint/2010/main" val="1385020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41B3C-05F5-4196-AAA7-7D41F73452E4}"/>
              </a:ext>
            </a:extLst>
          </p:cNvPr>
          <p:cNvSpPr>
            <a:spLocks noGrp="1"/>
          </p:cNvSpPr>
          <p:nvPr>
            <p:ph type="title"/>
          </p:nvPr>
        </p:nvSpPr>
        <p:spPr/>
        <p:txBody>
          <a:bodyPr/>
          <a:lstStyle/>
          <a:p>
            <a:r>
              <a:rPr lang="en-US" dirty="0"/>
              <a:t>Interferon-</a:t>
            </a:r>
            <a:r>
              <a:rPr lang="el-GR" dirty="0"/>
              <a:t>γ</a:t>
            </a:r>
            <a:r>
              <a:rPr lang="en-US" dirty="0"/>
              <a:t> (IFN</a:t>
            </a:r>
            <a:r>
              <a:rPr lang="el-GR" dirty="0"/>
              <a:t>γ</a:t>
            </a:r>
            <a:r>
              <a:rPr lang="en-US" dirty="0"/>
              <a:t>)</a:t>
            </a:r>
          </a:p>
        </p:txBody>
      </p:sp>
      <p:sp>
        <p:nvSpPr>
          <p:cNvPr id="3" name="Content Placeholder 2">
            <a:extLst>
              <a:ext uri="{FF2B5EF4-FFF2-40B4-BE49-F238E27FC236}">
                <a16:creationId xmlns:a16="http://schemas.microsoft.com/office/drawing/2014/main" id="{5181DAA3-D0CF-4E6D-8B9A-E27247BE982E}"/>
              </a:ext>
            </a:extLst>
          </p:cNvPr>
          <p:cNvSpPr>
            <a:spLocks noGrp="1"/>
          </p:cNvSpPr>
          <p:nvPr>
            <p:ph idx="1"/>
          </p:nvPr>
        </p:nvSpPr>
        <p:spPr/>
        <p:txBody>
          <a:bodyPr/>
          <a:lstStyle/>
          <a:p>
            <a:r>
              <a:rPr lang="en-US" dirty="0"/>
              <a:t>Cytokine produced by immune cells which results in decreased production of ceramide synthases</a:t>
            </a:r>
          </a:p>
          <a:p>
            <a:pPr lvl="1"/>
            <a:r>
              <a:rPr lang="en-US" dirty="0" err="1"/>
              <a:t>Chisato</a:t>
            </a:r>
            <a:r>
              <a:rPr lang="en-US" dirty="0"/>
              <a:t> et al study</a:t>
            </a:r>
          </a:p>
          <a:p>
            <a:pPr lvl="2"/>
            <a:r>
              <a:rPr lang="en-US" dirty="0"/>
              <a:t>Increased IFN</a:t>
            </a:r>
            <a:r>
              <a:rPr lang="el-GR" dirty="0"/>
              <a:t>γ</a:t>
            </a:r>
            <a:r>
              <a:rPr lang="en-US" dirty="0"/>
              <a:t> = decreased CerS3 levels by 52%</a:t>
            </a:r>
          </a:p>
          <a:p>
            <a:pPr lvl="2"/>
            <a:r>
              <a:rPr lang="en-US" dirty="0"/>
              <a:t>Very few levels of ULC ceramides</a:t>
            </a:r>
          </a:p>
          <a:p>
            <a:pPr marL="0" indent="0">
              <a:buNone/>
            </a:pPr>
            <a:endParaRPr lang="en-US" dirty="0"/>
          </a:p>
        </p:txBody>
      </p:sp>
    </p:spTree>
    <p:extLst>
      <p:ext uri="{BB962C8B-B14F-4D97-AF65-F5344CB8AC3E}">
        <p14:creationId xmlns:p14="http://schemas.microsoft.com/office/powerpoint/2010/main" val="2788970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673CE-0852-4A6B-8730-C454E22FCB41}"/>
              </a:ext>
            </a:extLst>
          </p:cNvPr>
          <p:cNvSpPr>
            <a:spLocks noGrp="1"/>
          </p:cNvSpPr>
          <p:nvPr>
            <p:ph type="title"/>
          </p:nvPr>
        </p:nvSpPr>
        <p:spPr/>
        <p:txBody>
          <a:bodyPr>
            <a:normAutofit fontScale="90000"/>
          </a:bodyPr>
          <a:lstStyle/>
          <a:p>
            <a:r>
              <a:rPr lang="en-US" dirty="0"/>
              <a:t>Can we increase IFN</a:t>
            </a:r>
            <a:r>
              <a:rPr lang="el-GR" dirty="0"/>
              <a:t>γ</a:t>
            </a:r>
            <a:r>
              <a:rPr lang="en-US" dirty="0"/>
              <a:t> to help prevent psoriasis? </a:t>
            </a:r>
          </a:p>
        </p:txBody>
      </p:sp>
      <p:sp>
        <p:nvSpPr>
          <p:cNvPr id="3" name="Content Placeholder 2">
            <a:extLst>
              <a:ext uri="{FF2B5EF4-FFF2-40B4-BE49-F238E27FC236}">
                <a16:creationId xmlns:a16="http://schemas.microsoft.com/office/drawing/2014/main" id="{FD7D0396-D912-4FE0-986F-266C1636897D}"/>
              </a:ext>
            </a:extLst>
          </p:cNvPr>
          <p:cNvSpPr>
            <a:spLocks noGrp="1"/>
          </p:cNvSpPr>
          <p:nvPr>
            <p:ph idx="1"/>
          </p:nvPr>
        </p:nvSpPr>
        <p:spPr/>
        <p:txBody>
          <a:bodyPr/>
          <a:lstStyle/>
          <a:p>
            <a:r>
              <a:rPr lang="en-US" dirty="0"/>
              <a:t>Yes and no </a:t>
            </a:r>
          </a:p>
          <a:p>
            <a:pPr lvl="1"/>
            <a:r>
              <a:rPr lang="en-US" dirty="0"/>
              <a:t>Theoretically yes but…</a:t>
            </a:r>
          </a:p>
          <a:p>
            <a:pPr lvl="1"/>
            <a:r>
              <a:rPr lang="en-US" dirty="0"/>
              <a:t>IFN</a:t>
            </a:r>
            <a:r>
              <a:rPr lang="el-GR" dirty="0"/>
              <a:t>γ</a:t>
            </a:r>
            <a:r>
              <a:rPr lang="en-US" dirty="0"/>
              <a:t> homeostasis should not be disrupted</a:t>
            </a:r>
          </a:p>
          <a:p>
            <a:r>
              <a:rPr lang="en-US" dirty="0"/>
              <a:t>So if IFN</a:t>
            </a:r>
            <a:r>
              <a:rPr lang="el-GR" dirty="0"/>
              <a:t>γ</a:t>
            </a:r>
            <a:r>
              <a:rPr lang="en-US" dirty="0"/>
              <a:t> cannot be manipulated, what can?</a:t>
            </a:r>
          </a:p>
          <a:p>
            <a:pPr lvl="1"/>
            <a:r>
              <a:rPr lang="en-US" dirty="0"/>
              <a:t>Ceramide synthase 3  </a:t>
            </a:r>
          </a:p>
          <a:p>
            <a:pPr lvl="1"/>
            <a:endParaRPr lang="en-US" dirty="0"/>
          </a:p>
          <a:p>
            <a:pPr lvl="1"/>
            <a:endParaRPr lang="en-US" dirty="0"/>
          </a:p>
        </p:txBody>
      </p:sp>
    </p:spTree>
    <p:extLst>
      <p:ext uri="{BB962C8B-B14F-4D97-AF65-F5344CB8AC3E}">
        <p14:creationId xmlns:p14="http://schemas.microsoft.com/office/powerpoint/2010/main" val="1135154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5F735-B6CD-445D-99A3-F7ABFDBD35BA}"/>
              </a:ext>
            </a:extLst>
          </p:cNvPr>
          <p:cNvSpPr>
            <a:spLocks noGrp="1"/>
          </p:cNvSpPr>
          <p:nvPr>
            <p:ph type="title"/>
          </p:nvPr>
        </p:nvSpPr>
        <p:spPr/>
        <p:txBody>
          <a:bodyPr/>
          <a:lstStyle/>
          <a:p>
            <a:r>
              <a:rPr lang="en-US" dirty="0"/>
              <a:t>PPAR</a:t>
            </a:r>
            <a:r>
              <a:rPr lang="el-GR" dirty="0"/>
              <a:t>γ</a:t>
            </a:r>
            <a:endParaRPr lang="en-US" dirty="0"/>
          </a:p>
        </p:txBody>
      </p:sp>
      <p:sp>
        <p:nvSpPr>
          <p:cNvPr id="3" name="Content Placeholder 2">
            <a:extLst>
              <a:ext uri="{FF2B5EF4-FFF2-40B4-BE49-F238E27FC236}">
                <a16:creationId xmlns:a16="http://schemas.microsoft.com/office/drawing/2014/main" id="{57608809-D95B-45FD-8305-11199AC38A54}"/>
              </a:ext>
            </a:extLst>
          </p:cNvPr>
          <p:cNvSpPr>
            <a:spLocks noGrp="1"/>
          </p:cNvSpPr>
          <p:nvPr>
            <p:ph sz="half" idx="1"/>
          </p:nvPr>
        </p:nvSpPr>
        <p:spPr/>
        <p:txBody>
          <a:bodyPr>
            <a:normAutofit lnSpcReduction="10000"/>
          </a:bodyPr>
          <a:lstStyle/>
          <a:p>
            <a:r>
              <a:rPr lang="en-US" dirty="0"/>
              <a:t>Peroxisome Proliferator-activated Receptor </a:t>
            </a:r>
            <a:r>
              <a:rPr lang="el-GR" dirty="0"/>
              <a:t>γ</a:t>
            </a:r>
            <a:endParaRPr lang="en-US" dirty="0"/>
          </a:p>
          <a:p>
            <a:r>
              <a:rPr lang="en-US" dirty="0" err="1"/>
              <a:t>Mizutani</a:t>
            </a:r>
            <a:r>
              <a:rPr lang="en-US" dirty="0"/>
              <a:t> et al study </a:t>
            </a:r>
          </a:p>
          <a:p>
            <a:pPr lvl="1"/>
            <a:r>
              <a:rPr lang="en-US" dirty="0"/>
              <a:t>Eight receptors tested</a:t>
            </a:r>
          </a:p>
          <a:p>
            <a:pPr lvl="1"/>
            <a:r>
              <a:rPr lang="en-US" dirty="0"/>
              <a:t>PPAR</a:t>
            </a:r>
            <a:r>
              <a:rPr lang="el-GR" dirty="0"/>
              <a:t>γ</a:t>
            </a:r>
            <a:r>
              <a:rPr lang="en-US" dirty="0"/>
              <a:t> upregulates CerS3</a:t>
            </a:r>
          </a:p>
          <a:p>
            <a:pPr lvl="1"/>
            <a:r>
              <a:rPr lang="en-US" dirty="0"/>
              <a:t>Used Troglitazone as an agonist</a:t>
            </a:r>
          </a:p>
          <a:p>
            <a:pPr lvl="1"/>
            <a:r>
              <a:rPr lang="en-US" dirty="0"/>
              <a:t>Agonists for this experiment</a:t>
            </a:r>
          </a:p>
          <a:p>
            <a:pPr lvl="2"/>
            <a:r>
              <a:rPr lang="en-US" dirty="0"/>
              <a:t>Pioglitazone, INT131, S26948</a:t>
            </a:r>
          </a:p>
          <a:p>
            <a:pPr lvl="2"/>
            <a:endParaRPr lang="en-US" dirty="0"/>
          </a:p>
        </p:txBody>
      </p:sp>
      <p:pic>
        <p:nvPicPr>
          <p:cNvPr id="6" name="Content Placeholder 5">
            <a:extLst>
              <a:ext uri="{FF2B5EF4-FFF2-40B4-BE49-F238E27FC236}">
                <a16:creationId xmlns:a16="http://schemas.microsoft.com/office/drawing/2014/main" id="{65513C0B-ACDB-49AA-8905-4173F7BE0A86}"/>
              </a:ext>
            </a:extLst>
          </p:cNvPr>
          <p:cNvPicPr>
            <a:picLocks noGrp="1" noChangeAspect="1"/>
          </p:cNvPicPr>
          <p:nvPr>
            <p:ph sz="half" idx="2"/>
          </p:nvPr>
        </p:nvPicPr>
        <p:blipFill>
          <a:blip r:embed="rId3"/>
          <a:stretch>
            <a:fillRect/>
          </a:stretch>
        </p:blipFill>
        <p:spPr>
          <a:xfrm>
            <a:off x="4900476" y="2166059"/>
            <a:ext cx="3786324" cy="2957202"/>
          </a:xfrm>
        </p:spPr>
      </p:pic>
    </p:spTree>
    <p:extLst>
      <p:ext uri="{BB962C8B-B14F-4D97-AF65-F5344CB8AC3E}">
        <p14:creationId xmlns:p14="http://schemas.microsoft.com/office/powerpoint/2010/main" val="2393072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901B0-4455-4D12-94AB-D3B1E1CF4D01}"/>
              </a:ext>
            </a:extLst>
          </p:cNvPr>
          <p:cNvSpPr>
            <a:spLocks noGrp="1"/>
          </p:cNvSpPr>
          <p:nvPr>
            <p:ph type="title"/>
          </p:nvPr>
        </p:nvSpPr>
        <p:spPr/>
        <p:txBody>
          <a:bodyPr/>
          <a:lstStyle/>
          <a:p>
            <a:r>
              <a:rPr lang="en-US" dirty="0"/>
              <a:t>Experiment</a:t>
            </a:r>
          </a:p>
        </p:txBody>
      </p:sp>
      <p:sp>
        <p:nvSpPr>
          <p:cNvPr id="3" name="Content Placeholder 2">
            <a:extLst>
              <a:ext uri="{FF2B5EF4-FFF2-40B4-BE49-F238E27FC236}">
                <a16:creationId xmlns:a16="http://schemas.microsoft.com/office/drawing/2014/main" id="{D15E7F7B-BBEC-4D6C-B770-4859234CAA56}"/>
              </a:ext>
            </a:extLst>
          </p:cNvPr>
          <p:cNvSpPr>
            <a:spLocks noGrp="1"/>
          </p:cNvSpPr>
          <p:nvPr>
            <p:ph idx="1"/>
          </p:nvPr>
        </p:nvSpPr>
        <p:spPr/>
        <p:txBody>
          <a:bodyPr/>
          <a:lstStyle/>
          <a:p>
            <a:r>
              <a:rPr lang="en-US" dirty="0"/>
              <a:t>Evaluate the efficacy of 3 agonists at the PPAR</a:t>
            </a:r>
            <a:r>
              <a:rPr lang="el-GR" dirty="0"/>
              <a:t>γ</a:t>
            </a:r>
            <a:r>
              <a:rPr lang="en-US" dirty="0"/>
              <a:t> receptor in decreasing the inflammatory effects of psoriasis.</a:t>
            </a:r>
          </a:p>
        </p:txBody>
      </p:sp>
    </p:spTree>
    <p:extLst>
      <p:ext uri="{BB962C8B-B14F-4D97-AF65-F5344CB8AC3E}">
        <p14:creationId xmlns:p14="http://schemas.microsoft.com/office/powerpoint/2010/main" val="58728293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Section-master">
  <a:themeElements>
    <a:clrScheme name="Custom 3">
      <a:dk1>
        <a:sysClr val="windowText" lastClr="000000"/>
      </a:dk1>
      <a:lt1>
        <a:sysClr val="window" lastClr="FFFFFF"/>
      </a:lt1>
      <a:dk2>
        <a:srgbClr val="FFA800"/>
      </a:dk2>
      <a:lt2>
        <a:srgbClr val="C0C1BF"/>
      </a:lt2>
      <a:accent1>
        <a:srgbClr val="E57200"/>
      </a:accent1>
      <a:accent2>
        <a:srgbClr val="FFCE00"/>
      </a:accent2>
      <a:accent3>
        <a:srgbClr val="00B3BE"/>
      </a:accent3>
      <a:accent4>
        <a:srgbClr val="856822"/>
      </a:accent4>
      <a:accent5>
        <a:srgbClr val="275E37"/>
      </a:accent5>
      <a:accent6>
        <a:srgbClr val="B2E0D6"/>
      </a:accent6>
      <a:hlink>
        <a:srgbClr val="E5CBB1"/>
      </a:hlink>
      <a:folHlink>
        <a:srgbClr val="CCDB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TotalTime>
  <Words>1648</Words>
  <Application>Microsoft Office PowerPoint</Application>
  <PresentationFormat>On-screen Show (4:3)</PresentationFormat>
  <Paragraphs>106</Paragraphs>
  <Slides>13</Slides>
  <Notes>11</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13</vt:i4>
      </vt:variant>
    </vt:vector>
  </HeadingPairs>
  <TitlesOfParts>
    <vt:vector size="19" baseType="lpstr">
      <vt:lpstr>Arial</vt:lpstr>
      <vt:lpstr>Calibri</vt:lpstr>
      <vt:lpstr>1_Office Theme</vt:lpstr>
      <vt:lpstr>3_Office Theme</vt:lpstr>
      <vt:lpstr>2_Office Theme</vt:lpstr>
      <vt:lpstr>Section-master</vt:lpstr>
      <vt:lpstr>The Upregulation of Ceramide Synthase 3 to Increase Production of Ultra Long Chain (ULC) Ceramides in Psoriatic Epidermal Keratinocytes</vt:lpstr>
      <vt:lpstr>Psoriasis Overview</vt:lpstr>
      <vt:lpstr>Current Treatments</vt:lpstr>
      <vt:lpstr>Ceramides</vt:lpstr>
      <vt:lpstr>Ceramide Synthase</vt:lpstr>
      <vt:lpstr>Interferon-γ (IFNγ)</vt:lpstr>
      <vt:lpstr>Can we increase IFNγ to help prevent psoriasis? </vt:lpstr>
      <vt:lpstr>PPARγ</vt:lpstr>
      <vt:lpstr>Experiment</vt:lpstr>
      <vt:lpstr>PowerPoint Presentation</vt:lpstr>
      <vt:lpstr>PowerPoint Presentation</vt:lpstr>
      <vt:lpstr>PowerPoint Presentation</vt:lpstr>
      <vt:lpstr>References</vt:lpstr>
    </vt:vector>
  </TitlesOfParts>
  <Company>VCU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 Identity</dc:creator>
  <cp:lastModifiedBy>Wilson</cp:lastModifiedBy>
  <cp:revision>23</cp:revision>
  <dcterms:created xsi:type="dcterms:W3CDTF">2017-05-02T18:09:12Z</dcterms:created>
  <dcterms:modified xsi:type="dcterms:W3CDTF">2017-11-30T09:20:17Z</dcterms:modified>
</cp:coreProperties>
</file>