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ole of hydrophobicity in amino acid substitutions of DNA gyrase subunit A-encoding gyrA</a:t>
            </a:r>
            <a:r>
              <a:rPr b="1" lang="en" sz="3000"/>
              <a:t> </a:t>
            </a:r>
            <a:r>
              <a:rPr lang="en" sz="30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Supercoiling assay cont.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34281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Solution containing: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Gyrase A subunit (mutated)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Gyrase B subunit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ATP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Relaxed DNA</a:t>
            </a:r>
          </a:p>
          <a:p>
            <a:pPr indent="-317500" lvl="1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Buffer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Allowed to incubate</a:t>
            </a:r>
          </a:p>
          <a:p>
            <a:pPr indent="-342900" lvl="0" marL="45720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Run on agarose gel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7250" y="1198400"/>
            <a:ext cx="4988225" cy="245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3881175" y="3692775"/>
            <a:ext cx="4710300" cy="5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Supercoiling results</a:t>
            </a:r>
          </a:p>
          <a:p>
            <a:pPr lvl="0">
              <a:spcBef>
                <a:spcPts val="0"/>
              </a:spcBef>
              <a:buNone/>
            </a:pPr>
            <a:r>
              <a:rPr lang="en" sz="600"/>
              <a:t>Yokoyama et. al 2011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Mutant protein synthesis and purification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PCR with mutagenesis primers on cloned gyrA expression plasmid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6x </a:t>
            </a:r>
            <a:r>
              <a:rPr lang="en"/>
              <a:t>Histidine</a:t>
            </a:r>
            <a:r>
              <a:rPr lang="en"/>
              <a:t> tags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Transform </a:t>
            </a:r>
            <a:r>
              <a:rPr lang="en"/>
              <a:t>expression</a:t>
            </a:r>
            <a:r>
              <a:rPr lang="en"/>
              <a:t> plasmid into E. coli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Sonic lysis 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Affinity chromatography to purify (with Histidine tags)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5334350" y="3539475"/>
            <a:ext cx="3881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Mutagenesis primers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600"/>
              <a:t>Made with Aligent </a:t>
            </a:r>
            <a:r>
              <a:rPr lang="en" sz="600">
                <a:solidFill>
                  <a:schemeClr val="dk1"/>
                </a:solidFill>
              </a:rPr>
              <a:t>QuikChange Primer Design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850" y="2917750"/>
            <a:ext cx="5066775" cy="179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Potential results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Mutant gyrases have supercoiling activity at higher drug concentrations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 Madurga et. al (2008) and Aldred et. al (2017)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Mutant gyrases have supercoiling activity at similar concentrations as wild-type 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Ser-83 mutation may not be enough to confer resistance on its own</a:t>
            </a:r>
          </a:p>
          <a:p>
            <a:pPr indent="-317500" lvl="1" marL="914400">
              <a:spcBef>
                <a:spcPts val="0"/>
              </a:spcBef>
              <a:buSzPts val="1400"/>
              <a:buChar char="○"/>
            </a:pPr>
            <a:r>
              <a:rPr lang="en"/>
              <a:t>Or contradict Madurga et. al (2008) and Aldred et. al (2017)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Limitations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/>
              <a:t>Special property of cysteine to form </a:t>
            </a:r>
            <a:r>
              <a:rPr lang="en"/>
              <a:t>disulfide</a:t>
            </a:r>
            <a:r>
              <a:rPr lang="en"/>
              <a:t> bridges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Antibiotic resistance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 in healthcare and food industry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25,000 people in Europe die every year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A</a:t>
            </a:r>
            <a:r>
              <a:rPr lang="en"/>
              <a:t>ntibiotics</a:t>
            </a:r>
            <a:r>
              <a:rPr lang="en"/>
              <a:t> in livestock can pass on resistant strains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1524" y="2762774"/>
            <a:ext cx="3142700" cy="217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Quinolones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5566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Widely used class of </a:t>
            </a:r>
            <a:r>
              <a:rPr lang="en"/>
              <a:t>antibiotics today</a:t>
            </a:r>
          </a:p>
          <a:p>
            <a:pPr indent="-317500" lvl="1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Ciprofloxacin 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Resistance observed in every species treated</a:t>
            </a:r>
          </a:p>
          <a:p>
            <a:pPr indent="-342900" lvl="0" marL="45720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Target DNA replication by acting on DNA gyrase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15832" l="0" r="0" t="0"/>
          <a:stretch/>
        </p:blipFill>
        <p:spPr>
          <a:xfrm>
            <a:off x="6030600" y="1170125"/>
            <a:ext cx="2707900" cy="1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6405825" y="2543500"/>
            <a:ext cx="2213700" cy="6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Ciprofloxacin</a:t>
            </a:r>
          </a:p>
          <a:p>
            <a:pPr lvl="0">
              <a:spcBef>
                <a:spcPts val="0"/>
              </a:spcBef>
              <a:buNone/>
            </a:pPr>
            <a:r>
              <a:rPr lang="en" sz="800"/>
              <a:t>Aldred et. al,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DNA Gyrase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5613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Bacterial type-II topoisomerase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Double stranded breaks to remove supercoiling 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Quinolones block religating of DNA </a:t>
            </a:r>
          </a:p>
          <a:p>
            <a:pPr indent="-342900" lvl="0" marL="45720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Breaks apart genome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9300" y="843074"/>
            <a:ext cx="3292300" cy="28454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5708725" y="3702200"/>
            <a:ext cx="32922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DNA-Quinolone-topoisomerase complex </a:t>
            </a:r>
          </a:p>
          <a:p>
            <a:pPr lvl="0">
              <a:spcBef>
                <a:spcPts val="0"/>
              </a:spcBef>
              <a:buNone/>
            </a:pPr>
            <a:r>
              <a:rPr lang="en" sz="800">
                <a:solidFill>
                  <a:schemeClr val="dk1"/>
                </a:solidFill>
              </a:rPr>
              <a:t>Aldred et. al, 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800700" y="2816575"/>
            <a:ext cx="5115300" cy="15543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Role of Ser-83 residue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5368800" cy="166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Highly conserved residue in gyrase A subunit 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Mutation often found in resistant strains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9000" y="2951325"/>
            <a:ext cx="48387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6019600" y="3052175"/>
            <a:ext cx="2016000" cy="11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Conservation of Ser-83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Hydrophobicity in Ser-83 </a:t>
            </a:r>
            <a:r>
              <a:rPr lang="en"/>
              <a:t>substitutions</a:t>
            </a:r>
            <a:r>
              <a:rPr lang="en"/>
              <a:t>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58800" y="1124225"/>
            <a:ext cx="3927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Van der Waals forces (Madurga et. al, 2008)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Water-metal ion bridge (Aldred et. al, 2017)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800" y="1170125"/>
            <a:ext cx="3257600" cy="27890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4842050" y="3918850"/>
            <a:ext cx="23739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Water-metal ion bridge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Aldred et. al, 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Hydrophobic amino acids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5179800" cy="2775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Monera et. al 1995 determined relative hydrophobicities</a:t>
            </a:r>
          </a:p>
          <a:p>
            <a:pPr indent="-317500" lvl="1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Reverse phase chromatography 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Resistance-conferring mutations in literature were more hydrophobic than Serine </a:t>
            </a:r>
          </a:p>
          <a:p>
            <a:pPr indent="-317500" lvl="0" marL="457200">
              <a:lnSpc>
                <a:spcPct val="200000"/>
              </a:lnSpc>
              <a:spcBef>
                <a:spcPts val="0"/>
              </a:spcBef>
              <a:buSzPts val="1400"/>
              <a:buChar char="●"/>
            </a:pPr>
            <a:r>
              <a:rPr lang="en" sz="1400"/>
              <a:t>Cysteine, Methionine, and Glycine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8925" y="1912325"/>
            <a:ext cx="2673750" cy="311812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3202825" y="4126100"/>
            <a:ext cx="22161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Relative hydrophobicities</a:t>
            </a:r>
          </a:p>
          <a:p>
            <a:pPr lvl="0">
              <a:spcBef>
                <a:spcPts val="0"/>
              </a:spcBef>
              <a:buNone/>
            </a:pPr>
            <a:r>
              <a:rPr lang="en" sz="600"/>
              <a:t>Monera et. al 1995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 of experiment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test if S83C, S83M, and S83G confer resistance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How: supercoiling assay with mutated proteins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Supercoiling assay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Gyrase can supercoil relaxed DNA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Supercoiled DNA travels farther on gel (more compact)</a:t>
            </a:r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buSzPts val="1800"/>
              <a:buChar char="●"/>
            </a:pPr>
            <a:r>
              <a:rPr lang="en"/>
              <a:t>Can measure gyrase function in presence of quinolones to determine resistance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9100" y="2883100"/>
            <a:ext cx="3955924" cy="153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2072450" y="4286225"/>
            <a:ext cx="3928200" cy="6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Supercoiling of DNA</a:t>
            </a:r>
          </a:p>
          <a:p>
            <a:pPr lvl="0">
              <a:spcBef>
                <a:spcPts val="0"/>
              </a:spcBef>
              <a:buNone/>
            </a:pPr>
            <a:r>
              <a:rPr lang="en" sz="600"/>
              <a:t>Nitiss et. al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