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58" r:id="rId5"/>
    <p:sldId id="257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>
        <p:scale>
          <a:sx n="75" d="100"/>
          <a:sy n="75" d="100"/>
        </p:scale>
        <p:origin x="-2652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0943-4652-49AF-851B-3397F5029D2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DFF3-69C0-4387-AFD9-039F2D9A7E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Treating Head &amp; Neck Squamous Cell Carcinoma (HNSCC) in Immune Competent Mice by Blocking Interleukin 10 (IL-10) Dependent STAT 1, 3, &amp; 5 signaling With an IL-10 Antagonist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Chris Rowe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648200"/>
            <a:ext cx="38195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705600" y="4876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instance of SCC on vocal cords (</a:t>
            </a:r>
            <a:r>
              <a:rPr lang="en-US" i="1" dirty="0" smtClean="0"/>
              <a:t>Cancers of the vocal cords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IL-10 Promotion in Regulatory (T</a:t>
            </a:r>
            <a:r>
              <a:rPr lang="en-US" baseline="-25000" dirty="0" smtClean="0"/>
              <a:t>r1</a:t>
            </a:r>
            <a:r>
              <a:rPr lang="en-US" dirty="0" smtClean="0"/>
              <a:t>) T Cells in LSCC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Cancer cells can present antigens to antigen presenting dendritic cells (APDCs) which subsequently induce intensive IL-10 secreting </a:t>
            </a:r>
            <a:r>
              <a:rPr lang="en-US" dirty="0" smtClean="0"/>
              <a:t>T</a:t>
            </a:r>
            <a:r>
              <a:rPr lang="en-US" baseline="-25000" dirty="0" smtClean="0"/>
              <a:t>r1 </a:t>
            </a:r>
            <a:r>
              <a:rPr lang="en-US" dirty="0" smtClean="0"/>
              <a:t>cells(</a:t>
            </a:r>
            <a:r>
              <a:rPr lang="en-US" i="1" dirty="0" err="1" smtClean="0"/>
              <a:t>Tolerogenic</a:t>
            </a:r>
            <a:r>
              <a:rPr lang="en-US" i="1" dirty="0" smtClean="0"/>
              <a:t> Dendritic Cells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"/>
            <a:ext cx="7696200" cy="1371600"/>
          </a:xfrm>
        </p:spPr>
        <p:txBody>
          <a:bodyPr/>
          <a:lstStyle/>
          <a:p>
            <a:r>
              <a:rPr lang="en-US" dirty="0" smtClean="0"/>
              <a:t>IL-10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190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Binding of IL-10R2 to the 1:1 </a:t>
            </a:r>
            <a:r>
              <a:rPr lang="en-US" sz="1400" dirty="0" smtClean="0"/>
              <a:t>IL-10/IL-10R complex </a:t>
            </a:r>
            <a:r>
              <a:rPr lang="en-US" sz="1400" dirty="0"/>
              <a:t>forms the 1:1IL-10/IL-10R/IL-10R2 complex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This uses TYK2 &amp; JAK1 signal messengers to phosphorylate latent signal transducers and activators of transcription (STATs) 1,3, &amp; 5 into active states; where they can be imported though the nuclear membrane pores.</a:t>
            </a:r>
          </a:p>
          <a:p>
            <a:endParaRPr lang="en-US" sz="1400" dirty="0"/>
          </a:p>
        </p:txBody>
      </p:sp>
      <p:pic>
        <p:nvPicPr>
          <p:cNvPr id="1028" name="Picture 4" descr="C:\Users\Chris\Desktop\moded___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47800"/>
            <a:ext cx="5029902" cy="486795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010400" y="3810000"/>
            <a:ext cx="148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 signaling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124200" y="6324600"/>
            <a:ext cx="3276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1:1IL-10/IL-10R/IL-10R2 Complex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7800" y="137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(Mark R. Walter)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 in the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505200" cy="4602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500" dirty="0" smtClean="0"/>
              <a:t>*Importin-</a:t>
            </a:r>
            <a:r>
              <a:rPr lang="el-GR" sz="1500" dirty="0" smtClean="0"/>
              <a:t>α</a:t>
            </a:r>
            <a:r>
              <a:rPr lang="en-US" sz="1500" dirty="0" smtClean="0"/>
              <a:t> is involved with nuclear pore import of STAT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* Transactivation Domain recruits histone acetyltransferase for association with transcription factors.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*(SH2</a:t>
            </a:r>
            <a:r>
              <a:rPr lang="en-US" sz="1500" dirty="0"/>
              <a:t>) domain is </a:t>
            </a:r>
            <a:r>
              <a:rPr lang="en-US" sz="1500" dirty="0" smtClean="0"/>
              <a:t>the site of phosphate dependent activation of latent STAT by IL-10 signal messengers.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*(H2) helps the Linker Domain 0f STAT dimmers to form tetramers.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*Coiled-coil domains are similar to cytoskeletal filaments.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*DNA binding domain determines binding affinity to DNA sequence in genes, once the exterior of STAT has been assimilated into the genes transcription complex?</a:t>
            </a:r>
          </a:p>
          <a:p>
            <a:pPr>
              <a:buNone/>
            </a:pPr>
            <a:endParaRPr lang="en-US" sz="1500" dirty="0"/>
          </a:p>
          <a:p>
            <a:pPr>
              <a:buNone/>
            </a:pPr>
            <a:r>
              <a:rPr lang="en-US" sz="1500" dirty="0" smtClean="0"/>
              <a:t>Genes targets vary from apoptosis associated to mitosis associated &amp; </a:t>
            </a:r>
            <a:r>
              <a:rPr lang="en-US" sz="1500" smtClean="0"/>
              <a:t>could include more</a:t>
            </a:r>
            <a:endParaRPr lang="en-US" sz="1200" dirty="0"/>
          </a:p>
        </p:txBody>
      </p:sp>
      <p:pic>
        <p:nvPicPr>
          <p:cNvPr id="2051" name="Picture 3" descr="C:\Users\Chris\Desktop\STA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9098" y="1143000"/>
            <a:ext cx="5284902" cy="39820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19600" y="5380672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Citations: ((Levy &amp; </a:t>
            </a:r>
            <a:r>
              <a:rPr lang="en-US" dirty="0" err="1" smtClean="0"/>
              <a:t>Darnelle</a:t>
            </a:r>
            <a:r>
              <a:rPr lang="en-US" dirty="0" smtClean="0"/>
              <a:t>),(</a:t>
            </a:r>
            <a:r>
              <a:rPr lang="en-US" dirty="0" err="1" smtClean="0"/>
              <a:t>Ehret</a:t>
            </a:r>
            <a:r>
              <a:rPr lang="en-US" dirty="0" smtClean="0"/>
              <a:t>, Georg B., et al.</a:t>
            </a:r>
            <a:r>
              <a:rPr lang="en-US" dirty="0" smtClean="0"/>
              <a:t>),(</a:t>
            </a:r>
            <a:r>
              <a:rPr lang="en-US" dirty="0" err="1" smtClean="0"/>
              <a:t>Filippakopoulos</a:t>
            </a:r>
            <a:r>
              <a:rPr lang="en-US" dirty="0" smtClean="0"/>
              <a:t>, </a:t>
            </a:r>
            <a:r>
              <a:rPr lang="en-US" dirty="0" err="1" smtClean="0"/>
              <a:t>Panagis</a:t>
            </a:r>
            <a:r>
              <a:rPr lang="en-US" dirty="0" smtClean="0"/>
              <a:t>, et al.</a:t>
            </a:r>
            <a:r>
              <a:rPr lang="en-US" dirty="0" smtClean="0"/>
              <a:t>),(</a:t>
            </a:r>
            <a:r>
              <a:rPr lang="en-US" dirty="0" smtClean="0"/>
              <a:t>Paulson, Matthew, et al.</a:t>
            </a:r>
            <a:r>
              <a:rPr lang="en-US" dirty="0" smtClean="0"/>
              <a:t>),(</a:t>
            </a:r>
            <a:r>
              <a:rPr lang="en-US" dirty="0" err="1" smtClean="0"/>
              <a:t>Shougang</a:t>
            </a:r>
            <a:r>
              <a:rPr lang="en-US" dirty="0" smtClean="0"/>
              <a:t> </a:t>
            </a:r>
            <a:r>
              <a:rPr lang="en-US" dirty="0" err="1" smtClean="0"/>
              <a:t>Zhuang</a:t>
            </a:r>
            <a:r>
              <a:rPr lang="en-US" dirty="0" smtClean="0"/>
              <a:t>),(</a:t>
            </a:r>
            <a:r>
              <a:rPr lang="en-US" dirty="0" err="1" smtClean="0"/>
              <a:t>Yahwardiah</a:t>
            </a:r>
            <a:r>
              <a:rPr lang="en-US" dirty="0" smtClean="0"/>
              <a:t> </a:t>
            </a:r>
            <a:r>
              <a:rPr lang="en-US" dirty="0" err="1" smtClean="0"/>
              <a:t>Siregar</a:t>
            </a:r>
            <a:r>
              <a:rPr lang="en-US" dirty="0" smtClean="0"/>
              <a:t>),(</a:t>
            </a:r>
            <a:r>
              <a:rPr lang="en-US" dirty="0" err="1" smtClean="0"/>
              <a:t>Wojciak</a:t>
            </a:r>
            <a:r>
              <a:rPr lang="en-US" dirty="0" smtClean="0"/>
              <a:t>, Jonathan M, et 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167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STAT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Blocking IL-10 in </a:t>
            </a:r>
            <a:r>
              <a:rPr lang="en-US" dirty="0"/>
              <a:t>toll-like receptor 4 (TLR-4) functional C3H/HeN </a:t>
            </a:r>
            <a:r>
              <a:rPr lang="en-US" dirty="0" smtClean="0"/>
              <a:t>mice Infected with Murine Squamous Cell Carcinoma Cell Line VII(SCC VII)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3459163"/>
          </a:xfrm>
        </p:spPr>
        <p:txBody>
          <a:bodyPr>
            <a:noAutofit/>
          </a:bodyPr>
          <a:lstStyle/>
          <a:p>
            <a:r>
              <a:rPr lang="en-US" sz="1400" dirty="0" smtClean="0"/>
              <a:t>An </a:t>
            </a:r>
            <a:r>
              <a:rPr lang="en-US" sz="1400" dirty="0"/>
              <a:t>i</a:t>
            </a:r>
            <a:r>
              <a:rPr lang="en-US" sz="1400" dirty="0" smtClean="0"/>
              <a:t>mmunocompetent mouse model of SCC </a:t>
            </a:r>
            <a:r>
              <a:rPr lang="en-US" sz="1400" dirty="0"/>
              <a:t>VII </a:t>
            </a:r>
            <a:r>
              <a:rPr lang="en-US" sz="1400" dirty="0" smtClean="0"/>
              <a:t> cell line for HNSCC is necessary because treating xenografted mice with IL-10, an anti inflammatory mediator, would likely cause death by acute tissue rejection.  No human in vitro germinal center exists to test immune system in combination with human tissue graft.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1400" u="sng" dirty="0" smtClean="0"/>
              <a:t>The </a:t>
            </a:r>
            <a:r>
              <a:rPr lang="en-US" sz="1400" u="sng" dirty="0"/>
              <a:t>mice used for this experiment will be categorized as</a:t>
            </a:r>
            <a:r>
              <a:rPr lang="en-US" sz="1400" u="sng" dirty="0" smtClean="0"/>
              <a:t>:</a:t>
            </a:r>
            <a:endParaRPr lang="en-US" sz="1400" dirty="0"/>
          </a:p>
          <a:p>
            <a:r>
              <a:rPr lang="en-US" sz="1400" dirty="0" smtClean="0"/>
              <a:t>Control Group: </a:t>
            </a:r>
            <a:r>
              <a:rPr lang="en-US" sz="1400" dirty="0"/>
              <a:t>(SCC VII)</a:t>
            </a:r>
            <a:r>
              <a:rPr lang="en-US" sz="1400" baseline="30000" dirty="0"/>
              <a:t>- </a:t>
            </a:r>
            <a:r>
              <a:rPr lang="en-US" sz="1400" dirty="0"/>
              <a:t>, IL-10 antagonist not </a:t>
            </a:r>
            <a:r>
              <a:rPr lang="en-US" sz="1400" dirty="0" smtClean="0"/>
              <a:t>added</a:t>
            </a:r>
          </a:p>
          <a:p>
            <a:r>
              <a:rPr lang="en-US" sz="1400" dirty="0" smtClean="0"/>
              <a:t>Treatment Control Group: (SCC VII)</a:t>
            </a:r>
            <a:r>
              <a:rPr lang="en-US" sz="1400" baseline="30000" dirty="0" smtClean="0"/>
              <a:t>- </a:t>
            </a:r>
            <a:r>
              <a:rPr lang="en-US" sz="1400" dirty="0" smtClean="0"/>
              <a:t>, IL-10 antagonist added</a:t>
            </a:r>
          </a:p>
          <a:p>
            <a:endParaRPr lang="en-US" sz="1400" dirty="0" smtClean="0"/>
          </a:p>
          <a:p>
            <a:r>
              <a:rPr lang="en-US" sz="1400" dirty="0" smtClean="0"/>
              <a:t>Null Treatment Group: </a:t>
            </a:r>
            <a:r>
              <a:rPr lang="en-US" sz="1400" dirty="0"/>
              <a:t>(SCC VII</a:t>
            </a:r>
            <a:r>
              <a:rPr lang="en-US" sz="1400" dirty="0" smtClean="0"/>
              <a:t>)</a:t>
            </a:r>
            <a:r>
              <a:rPr lang="en-US" sz="1400" baseline="30000" dirty="0" smtClean="0"/>
              <a:t>+ </a:t>
            </a:r>
            <a:r>
              <a:rPr lang="en-US" sz="1400" dirty="0"/>
              <a:t>, IL-10 antagonist not </a:t>
            </a:r>
            <a:r>
              <a:rPr lang="en-US" sz="1400" dirty="0" smtClean="0"/>
              <a:t>added</a:t>
            </a:r>
            <a:endParaRPr lang="en-US" sz="1400" dirty="0"/>
          </a:p>
          <a:p>
            <a:r>
              <a:rPr lang="en-US" sz="1400" dirty="0" smtClean="0"/>
              <a:t>Treatment Group : </a:t>
            </a:r>
            <a:r>
              <a:rPr lang="en-US" sz="1400" dirty="0"/>
              <a:t>(SCC VII)</a:t>
            </a:r>
            <a:r>
              <a:rPr lang="en-US" sz="1400" baseline="30000" dirty="0"/>
              <a:t>+ </a:t>
            </a:r>
            <a:r>
              <a:rPr lang="en-US" sz="1400" dirty="0"/>
              <a:t>,IL-10 antagonist added</a:t>
            </a:r>
          </a:p>
          <a:p>
            <a:endParaRPr lang="en-US" sz="1400" dirty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The experiment takes the following steps:</a:t>
            </a:r>
            <a:endParaRPr lang="en-US" dirty="0" smtClean="0"/>
          </a:p>
          <a:p>
            <a:r>
              <a:rPr lang="en-US" dirty="0" smtClean="0"/>
              <a:t>I) Engraftment of SCC VII to C3H/HeN mice of the Null Treatment Group and Treatment Group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II) IL-10 antagonist treatment to Treatment Group &amp; Treatment Control Group</a:t>
            </a:r>
          </a:p>
          <a:p>
            <a:endParaRPr lang="en-US" dirty="0" smtClean="0"/>
          </a:p>
          <a:p>
            <a:r>
              <a:rPr lang="en-US" dirty="0" smtClean="0"/>
              <a:t>III) Histological count of amount of SCC VII left in area after surgical removed SCC VII tumor, to see </a:t>
            </a:r>
            <a:r>
              <a:rPr lang="en-US" dirty="0" smtClean="0"/>
              <a:t>if antagonizing IL-10 dependent STAT signaling induces immune clearance of left over cancer cells.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expected results are decrease in SCC cells but increase in dysregulated inflammation. If IL-10 is involved in maintaining thymus’ development of self tissue tolerance then eventual self tissue rejection could occur.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/>
              <a:t>Cancers of the vocal cords</a:t>
            </a:r>
            <a:r>
              <a:rPr lang="en-US" sz="1200" dirty="0" smtClean="0"/>
              <a:t>, </a:t>
            </a:r>
            <a:r>
              <a:rPr lang="en-US" sz="1200" dirty="0"/>
              <a:t>www.aboutcancer.com/throat2_image.htm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David E. Levy &amp; J. E. Darnell JR, </a:t>
            </a:r>
            <a:r>
              <a:rPr lang="en-US" sz="1200" i="1" dirty="0" err="1" smtClean="0"/>
              <a:t>Signalling</a:t>
            </a:r>
            <a:r>
              <a:rPr lang="en-US" sz="1200" i="1" dirty="0" smtClean="0"/>
              <a:t>: STATs: transcriptional control and biological impact</a:t>
            </a:r>
            <a:r>
              <a:rPr lang="en-US" sz="1200" dirty="0" smtClean="0"/>
              <a:t>, Nature Reviews Molecular Cell Biology 3, 651-662(2002), doi:10.1038/nrm909</a:t>
            </a:r>
          </a:p>
          <a:p>
            <a:pPr fontAlgn="base"/>
            <a:r>
              <a:rPr lang="en-US" sz="1200" dirty="0" err="1" smtClean="0"/>
              <a:t>Ehret</a:t>
            </a:r>
            <a:r>
              <a:rPr lang="en-US" sz="1200" dirty="0" smtClean="0"/>
              <a:t>, </a:t>
            </a:r>
            <a:r>
              <a:rPr lang="en-US" sz="1200" dirty="0"/>
              <a:t>Georg B., et al. </a:t>
            </a:r>
            <a:r>
              <a:rPr lang="en-US" sz="1200" dirty="0" smtClean="0"/>
              <a:t>“</a:t>
            </a:r>
            <a:r>
              <a:rPr lang="en-US" sz="1200" i="1" dirty="0"/>
              <a:t>DNA Binding Specificity of Different STAT Proteins</a:t>
            </a:r>
          </a:p>
          <a:p>
            <a:pPr fontAlgn="base">
              <a:buNone/>
            </a:pPr>
            <a:r>
              <a:rPr lang="en-US" sz="1200" i="1" dirty="0" smtClean="0"/>
              <a:t>	COMPARISON </a:t>
            </a:r>
            <a:r>
              <a:rPr lang="en-US" sz="1200" i="1" dirty="0"/>
              <a:t>OF IN VITRO SPECIFICITY WITH NATURAL TARGET </a:t>
            </a:r>
            <a:r>
              <a:rPr lang="en-US" sz="1200" i="1" dirty="0" smtClean="0"/>
              <a:t>SITES</a:t>
            </a:r>
            <a:r>
              <a:rPr lang="en-US" sz="1200" dirty="0" smtClean="0"/>
              <a:t>”</a:t>
            </a:r>
            <a:r>
              <a:rPr lang="en-US" sz="1200" dirty="0"/>
              <a:t> </a:t>
            </a:r>
            <a:r>
              <a:rPr lang="en-US" sz="1200" i="1" dirty="0"/>
              <a:t>Journal of Biological Chemistry</a:t>
            </a:r>
            <a:r>
              <a:rPr lang="en-US" sz="1200" dirty="0"/>
              <a:t>, 2 Mar. 2001, www.jbc.org/content/276/9/6675.full#F2.</a:t>
            </a:r>
            <a:endParaRPr lang="en-US" sz="1200" dirty="0" smtClean="0"/>
          </a:p>
          <a:p>
            <a:r>
              <a:rPr lang="en-US" sz="1200" dirty="0" err="1"/>
              <a:t>Filippakopoulos</a:t>
            </a:r>
            <a:r>
              <a:rPr lang="en-US" sz="1200" dirty="0"/>
              <a:t>, </a:t>
            </a:r>
            <a:r>
              <a:rPr lang="en-US" sz="1200" dirty="0" err="1"/>
              <a:t>Panagis</a:t>
            </a:r>
            <a:r>
              <a:rPr lang="en-US" sz="1200" dirty="0"/>
              <a:t>, et al. “SH2 domains: modulators of </a:t>
            </a:r>
            <a:r>
              <a:rPr lang="en-US" sz="1200" dirty="0" err="1"/>
              <a:t>nonreceptor</a:t>
            </a:r>
            <a:r>
              <a:rPr lang="en-US" sz="1200" dirty="0"/>
              <a:t> tyrosine kinase activity.” </a:t>
            </a:r>
            <a:r>
              <a:rPr lang="en-US" sz="1200" i="1" dirty="0"/>
              <a:t>Current Opinion in Structural Biology</a:t>
            </a:r>
            <a:r>
              <a:rPr lang="en-US" sz="1200" dirty="0"/>
              <a:t>, Elsevier Science, Dec. 2009, www.ncbi.nlm.nih.gov/pmc/articles/PMC2791838</a:t>
            </a:r>
            <a:r>
              <a:rPr lang="en-US" sz="1200" dirty="0" smtClean="0"/>
              <a:t>/.</a:t>
            </a:r>
          </a:p>
          <a:p>
            <a:r>
              <a:rPr lang="en-US" sz="1200" dirty="0" smtClean="0"/>
              <a:t>Mark R. Walter, The Molecular Basis of IL-10 Function: From Receptor Structure to the Onset of Signaling, </a:t>
            </a:r>
            <a:r>
              <a:rPr lang="en-US" sz="1200" dirty="0" err="1" smtClean="0"/>
              <a:t>Curr</a:t>
            </a:r>
            <a:r>
              <a:rPr lang="en-US" sz="1200" dirty="0" smtClean="0"/>
              <a:t> Top </a:t>
            </a:r>
            <a:r>
              <a:rPr lang="en-US" sz="1200" dirty="0" err="1" smtClean="0"/>
              <a:t>Microbiol</a:t>
            </a:r>
            <a:r>
              <a:rPr lang="en-US" sz="1200" dirty="0" smtClean="0"/>
              <a:t> </a:t>
            </a:r>
            <a:r>
              <a:rPr lang="en-US" sz="1200" dirty="0" err="1" smtClean="0"/>
              <a:t>Immunol</a:t>
            </a:r>
            <a:r>
              <a:rPr lang="en-US" sz="1200" dirty="0" smtClean="0"/>
              <a:t>. 2014 ; 380: 191-212. </a:t>
            </a:r>
            <a:r>
              <a:rPr lang="en-US" sz="1200" dirty="0" err="1" smtClean="0"/>
              <a:t>doi</a:t>
            </a:r>
            <a:r>
              <a:rPr lang="en-US" sz="1200" dirty="0" smtClean="0"/>
              <a:t>: 10.1007/978-3-662-43492-5_9</a:t>
            </a:r>
          </a:p>
          <a:p>
            <a:r>
              <a:rPr lang="en-US" sz="1200" dirty="0" smtClean="0"/>
              <a:t>Paulson</a:t>
            </a:r>
            <a:r>
              <a:rPr lang="en-US" sz="1200" dirty="0"/>
              <a:t>, Matthew, et al. </a:t>
            </a:r>
            <a:r>
              <a:rPr lang="en-US" sz="1200" dirty="0" smtClean="0"/>
              <a:t>“</a:t>
            </a:r>
            <a:r>
              <a:rPr lang="en-US" sz="1200" i="1" dirty="0"/>
              <a:t>Stat Protein Transactivation Domains Recruit p300/CBP through Widely Divergent </a:t>
            </a:r>
            <a:r>
              <a:rPr lang="en-US" sz="1200" i="1" dirty="0" smtClean="0"/>
              <a:t>Sequences</a:t>
            </a:r>
            <a:r>
              <a:rPr lang="en-US" sz="1200" dirty="0" smtClean="0"/>
              <a:t>”</a:t>
            </a:r>
            <a:r>
              <a:rPr lang="en-US" sz="1200" dirty="0"/>
              <a:t> Journal of Biological Chemistry, 3 Sept. </a:t>
            </a:r>
            <a:r>
              <a:rPr lang="en-US" sz="1200" dirty="0" smtClean="0"/>
              <a:t>1999, www.jbc.org/content/274/36/25343.full.</a:t>
            </a:r>
          </a:p>
          <a:p>
            <a:r>
              <a:rPr lang="en-US" sz="1200" dirty="0" err="1" smtClean="0"/>
              <a:t>Shougang</a:t>
            </a:r>
            <a:r>
              <a:rPr lang="en-US" sz="1200" dirty="0" smtClean="0"/>
              <a:t> </a:t>
            </a:r>
            <a:r>
              <a:rPr lang="en-US" sz="1200" dirty="0" err="1"/>
              <a:t>Zhuang</a:t>
            </a:r>
            <a:r>
              <a:rPr lang="en-US" sz="1200" dirty="0"/>
              <a:t>, Regulation of STAT signaling by </a:t>
            </a:r>
            <a:r>
              <a:rPr lang="en-US" sz="1200" dirty="0" err="1"/>
              <a:t>acetylation</a:t>
            </a:r>
            <a:r>
              <a:rPr lang="en-US" sz="1200" dirty="0"/>
              <a:t>, In Cellular </a:t>
            </a:r>
            <a:r>
              <a:rPr lang="en-US" sz="1200" dirty="0" err="1"/>
              <a:t>Signalling</a:t>
            </a:r>
            <a:r>
              <a:rPr lang="en-US" sz="1200" dirty="0"/>
              <a:t>, Volume 25, Issue 9, 2013, Pages 1924-1931, ISSN 0898-6568, https://doi.org/10.1016/j.cellsig.2013.05.007.</a:t>
            </a:r>
          </a:p>
          <a:p>
            <a:r>
              <a:rPr lang="en-US" sz="1200" dirty="0" smtClean="0"/>
              <a:t>“</a:t>
            </a:r>
            <a:r>
              <a:rPr lang="en-US" sz="1200" dirty="0" err="1"/>
              <a:t>Tolerogenic</a:t>
            </a:r>
            <a:r>
              <a:rPr lang="en-US" sz="1200" dirty="0"/>
              <a:t> Dendritic Cells.” </a:t>
            </a:r>
            <a:r>
              <a:rPr lang="en-US" sz="1200" i="1" dirty="0" err="1"/>
              <a:t>Tolerogenic</a:t>
            </a:r>
            <a:r>
              <a:rPr lang="en-US" sz="1200" i="1" dirty="0"/>
              <a:t> Dendritic Cells | Annual Review of Immunology</a:t>
            </a:r>
            <a:r>
              <a:rPr lang="en-US" sz="1200" dirty="0"/>
              <a:t>, www.annualreviews.org/doi/full/10.1146/annurev.immunol.21.120601.141040?url_ver=Z39.88-2003&amp;rfr_id=ori%3Arid%3Acrossref.org&amp;rfr_dat=cr_pub%3Dpubmed</a:t>
            </a:r>
            <a:r>
              <a:rPr lang="en-US" sz="1200" dirty="0" smtClean="0"/>
              <a:t>.</a:t>
            </a:r>
          </a:p>
          <a:p>
            <a:pPr fontAlgn="base"/>
            <a:r>
              <a:rPr lang="en-US" sz="1200" dirty="0" err="1" smtClean="0"/>
              <a:t>Yahwardiah</a:t>
            </a:r>
            <a:r>
              <a:rPr lang="en-US" sz="1200" dirty="0" smtClean="0"/>
              <a:t> </a:t>
            </a:r>
            <a:r>
              <a:rPr lang="en-US" sz="1200" dirty="0" err="1" smtClean="0"/>
              <a:t>Siregar</a:t>
            </a:r>
            <a:r>
              <a:rPr lang="en-US" sz="1200" dirty="0" smtClean="0"/>
              <a:t>, </a:t>
            </a:r>
            <a:r>
              <a:rPr lang="en-US" sz="1200" i="1" dirty="0" err="1" smtClean="0"/>
              <a:t>Oncogene</a:t>
            </a:r>
            <a:r>
              <a:rPr lang="en-US" sz="1200" i="1" dirty="0" smtClean="0"/>
              <a:t> </a:t>
            </a:r>
            <a:r>
              <a:rPr lang="en-US" sz="1200" i="1" dirty="0"/>
              <a:t>and Cancer - From Bench to </a:t>
            </a:r>
            <a:r>
              <a:rPr lang="en-US" sz="1200" i="1" dirty="0" smtClean="0"/>
              <a:t>Clinic, </a:t>
            </a:r>
            <a:r>
              <a:rPr lang="en-US" sz="1200" dirty="0" smtClean="0"/>
              <a:t>ISBN 978-953-51-0858-0, 496 pages, Publisher: </a:t>
            </a:r>
            <a:r>
              <a:rPr lang="en-US" sz="1200" dirty="0" err="1" smtClean="0"/>
              <a:t>InTech</a:t>
            </a:r>
            <a:r>
              <a:rPr lang="en-US" sz="1200" dirty="0" smtClean="0"/>
              <a:t>, pg. 458 , (2013) DOI: 10.5772/3217</a:t>
            </a:r>
          </a:p>
          <a:p>
            <a:r>
              <a:rPr lang="en-US" sz="1200" dirty="0" err="1"/>
              <a:t>Wojciak</a:t>
            </a:r>
            <a:r>
              <a:rPr lang="en-US" sz="1200" dirty="0"/>
              <a:t>, Jonathan M, et al. “Structural basis for recruitment of CBP/p300 </a:t>
            </a:r>
            <a:r>
              <a:rPr lang="en-US" sz="1200" dirty="0" err="1"/>
              <a:t>coactivators</a:t>
            </a:r>
            <a:r>
              <a:rPr lang="en-US" sz="1200" dirty="0"/>
              <a:t> by STAT1 and STAT2 </a:t>
            </a:r>
            <a:r>
              <a:rPr lang="en-US" sz="1200" dirty="0" err="1"/>
              <a:t>transactivation</a:t>
            </a:r>
            <a:r>
              <a:rPr lang="en-US" sz="1200" dirty="0"/>
              <a:t> domains.” </a:t>
            </a:r>
            <a:r>
              <a:rPr lang="en-US" sz="1200" i="1" dirty="0"/>
              <a:t>The EMBO Journal</a:t>
            </a:r>
            <a:r>
              <a:rPr lang="en-US" sz="1200" dirty="0"/>
              <a:t>, Nature Publishing Group, 8 Apr. 2009, www.ncbi.nlm.nih.gov/pmc/articles/PMC2670858</a:t>
            </a:r>
            <a:r>
              <a:rPr lang="en-US" sz="1200" dirty="0" smtClean="0"/>
              <a:t>/.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552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Treating Head &amp; Neck Squamous Cell Carcinoma (HNSCC) in Immune Competent Mice by Blocking Interleukin 10 (IL-10) Dependent STAT 1, 3, &amp; 5 signaling With an IL-10 Antagonist   Chris Rowe  </vt:lpstr>
      <vt:lpstr>IL-10 Promotion in Regulatory (Tr1) T Cells in LSCC Immune Response</vt:lpstr>
      <vt:lpstr>IL-10</vt:lpstr>
      <vt:lpstr>STATs in the Nucleus</vt:lpstr>
      <vt:lpstr>Blocking IL-10 in toll-like receptor 4 (TLR-4) functional C3H/HeN mice Infected with Murine Squamous Cell Carcinoma Cell Line VII(SCC VII)</vt:lpstr>
      <vt:lpstr>Experiment</vt:lpstr>
      <vt:lpstr>Discussion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51</cp:revision>
  <dcterms:created xsi:type="dcterms:W3CDTF">2017-12-01T13:27:11Z</dcterms:created>
  <dcterms:modified xsi:type="dcterms:W3CDTF">2017-12-01T18:36:19Z</dcterms:modified>
</cp:coreProperties>
</file>