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4" r:id="rId7"/>
    <p:sldId id="267" r:id="rId8"/>
    <p:sldId id="260" r:id="rId9"/>
    <p:sldId id="270" r:id="rId10"/>
    <p:sldId id="265" r:id="rId11"/>
    <p:sldId id="26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C5BCF-B138-F84C-900C-F3D5A5D321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9F3C9-D069-7D40-B6E2-63D36824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proposal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F3C9-D069-7D40-B6E2-63D368243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you can see from the figure alcohol is more prone to abuse than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F3C9-D069-7D40-B6E2-63D368243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3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3</a:t>
            </a:r>
            <a:r>
              <a:rPr lang="en-US" baseline="0" dirty="0" smtClean="0"/>
              <a:t> parts to my proposal that are key to understand that I will go over </a:t>
            </a:r>
            <a:r>
              <a:rPr lang="en-US" baseline="0" dirty="0" err="1" smtClean="0"/>
              <a:t>breifly</a:t>
            </a:r>
            <a:r>
              <a:rPr lang="en-US" baseline="0" dirty="0" smtClean="0"/>
              <a:t>. My proposal </a:t>
            </a:r>
            <a:r>
              <a:rPr lang="en-US" baseline="0" dirty="0" err="1" smtClean="0"/>
              <a:t>revovles</a:t>
            </a:r>
            <a:r>
              <a:rPr lang="en-US" baseline="0" dirty="0" smtClean="0"/>
              <a:t> around a </a:t>
            </a:r>
            <a:r>
              <a:rPr lang="en-US" baseline="0" dirty="0" err="1" smtClean="0"/>
              <a:t>protien</a:t>
            </a:r>
            <a:r>
              <a:rPr lang="en-US" baseline="0" dirty="0" smtClean="0"/>
              <a:t> known as GSK3B.IT is a serine </a:t>
            </a:r>
            <a:r>
              <a:rPr lang="en-US" baseline="0" dirty="0" err="1" smtClean="0"/>
              <a:t>threionin</a:t>
            </a:r>
            <a:r>
              <a:rPr lang="en-US" baseline="0" dirty="0" smtClean="0"/>
              <a:t> protein kinase. Protein kinases are responsible for regulating that </a:t>
            </a:r>
            <a:r>
              <a:rPr lang="en-US" baseline="0" dirty="0" err="1" smtClean="0"/>
              <a:t>activiation</a:t>
            </a:r>
            <a:r>
              <a:rPr lang="en-US" baseline="0" dirty="0" smtClean="0"/>
              <a:t> of other molecules through </a:t>
            </a:r>
            <a:r>
              <a:rPr lang="en-US" baseline="0" dirty="0" err="1" smtClean="0"/>
              <a:t>phosphoryalation</a:t>
            </a:r>
            <a:r>
              <a:rPr lang="en-US" baseline="0" dirty="0" smtClean="0"/>
              <a:t>. GSK3B can also be </a:t>
            </a:r>
            <a:r>
              <a:rPr lang="en-US" baseline="0" dirty="0" err="1" smtClean="0"/>
              <a:t>phophsroylted</a:t>
            </a:r>
            <a:r>
              <a:rPr lang="en-US" baseline="0" dirty="0" smtClean="0"/>
              <a:t> itself. It is involved in a variety of regulatory pathways including </a:t>
            </a:r>
            <a:r>
              <a:rPr lang="en-US" baseline="0" dirty="0" err="1" smtClean="0"/>
              <a:t>cellualr</a:t>
            </a:r>
            <a:r>
              <a:rPr lang="en-US" baseline="0" dirty="0" smtClean="0"/>
              <a:t> apoptosis, differentiation, and most </a:t>
            </a:r>
            <a:r>
              <a:rPr lang="en-US" baseline="0" dirty="0" err="1" smtClean="0"/>
              <a:t>importanly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nuerphiloygical</a:t>
            </a:r>
            <a:r>
              <a:rPr lang="en-US" baseline="0" dirty="0" smtClean="0"/>
              <a:t> pathways as well. Gsk3B is found in high concentrations within </a:t>
            </a:r>
            <a:r>
              <a:rPr lang="en-US" baseline="0" dirty="0" err="1" smtClean="0"/>
              <a:t>nuerons</a:t>
            </a:r>
            <a:r>
              <a:rPr lang="en-US" baseline="0" dirty="0" smtClean="0"/>
              <a:t> of the CNS. Due to its vast coverage a lot of its </a:t>
            </a:r>
            <a:r>
              <a:rPr lang="en-US" baseline="0" dirty="0" err="1" smtClean="0"/>
              <a:t>reugaltory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properities</a:t>
            </a:r>
            <a:r>
              <a:rPr lang="en-US" baseline="0" dirty="0" smtClean="0"/>
              <a:t> are </a:t>
            </a:r>
            <a:r>
              <a:rPr lang="en-US" baseline="0" dirty="0" err="1" smtClean="0"/>
              <a:t>unkown</a:t>
            </a:r>
            <a:r>
              <a:rPr lang="en-US" baseline="0" dirty="0" smtClean="0"/>
              <a:t>.  However research has </a:t>
            </a:r>
            <a:r>
              <a:rPr lang="en-US" baseline="0" dirty="0" err="1" smtClean="0"/>
              <a:t>sugessted</a:t>
            </a:r>
            <a:r>
              <a:rPr lang="en-US" baseline="0" dirty="0" smtClean="0"/>
              <a:t> that GSK3B is </a:t>
            </a:r>
            <a:r>
              <a:rPr lang="en-US" baseline="0" dirty="0" err="1" smtClean="0"/>
              <a:t>inolved</a:t>
            </a:r>
            <a:r>
              <a:rPr lang="en-US" baseline="0" dirty="0" smtClean="0"/>
              <a:t> in regulating alcohol consumption. </a:t>
            </a:r>
            <a:r>
              <a:rPr lang="en-US" baseline="0" dirty="0" err="1" smtClean="0"/>
              <a:t>Neznova</a:t>
            </a:r>
            <a:r>
              <a:rPr lang="en-US" baseline="0" dirty="0" smtClean="0"/>
              <a:t> demonstrated that acute ethanol doses to mice </a:t>
            </a:r>
            <a:r>
              <a:rPr lang="en-US" baseline="0" dirty="0" err="1" smtClean="0"/>
              <a:t>phospho</a:t>
            </a:r>
            <a:r>
              <a:rPr lang="en-US" baseline="0" dirty="0" smtClean="0"/>
              <a:t> the GSK3B along with increasing their average consumption. The figure to here shows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F3C9-D069-7D40-B6E2-63D368243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0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F3C9-D069-7D40-B6E2-63D368243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I stated in the previous slide GSK3B is responsible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F3C9-D069-7D40-B6E2-63D368243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4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F3C9-D069-7D40-B6E2-63D368243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Probe read via HPLC</a:t>
            </a:r>
            <a:r>
              <a:rPr lang="en-US" baseline="0" dirty="0" smtClean="0"/>
              <a:t> (identifies concentration and identity of solute that is inserted)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F3C9-D069-7D40-B6E2-63D36824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45192D-A501-4246-97B0-8140268E9C5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9FB3CA-8902-1246-B536-1C28739FD2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011" y="583096"/>
            <a:ext cx="6980988" cy="2943015"/>
          </a:xfrm>
        </p:spPr>
        <p:txBody>
          <a:bodyPr>
            <a:noAutofit/>
          </a:bodyPr>
          <a:lstStyle/>
          <a:p>
            <a:r>
              <a:rPr lang="en-US" sz="3200" b="1" i="1" dirty="0"/>
              <a:t>5-HT1B</a:t>
            </a:r>
            <a:r>
              <a:rPr lang="en-US" sz="3200" b="1" dirty="0"/>
              <a:t>-receptor regulation by p-GSK3B due to acute ethanol exposure on mice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6880"/>
            <a:ext cx="6400800" cy="1219200"/>
          </a:xfrm>
        </p:spPr>
        <p:txBody>
          <a:bodyPr/>
          <a:lstStyle/>
          <a:p>
            <a:r>
              <a:rPr lang="en-US" dirty="0" err="1" smtClean="0"/>
              <a:t>Akhil</a:t>
            </a:r>
            <a:r>
              <a:rPr lang="en-US" dirty="0" smtClean="0"/>
              <a:t> </a:t>
            </a:r>
            <a:r>
              <a:rPr lang="en-US" dirty="0" err="1" smtClean="0"/>
              <a:t>Ramaswamy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3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Intra-Cerebral micro dialysis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803" r="11463" b="7142"/>
          <a:stretch/>
        </p:blipFill>
        <p:spPr bwMode="auto">
          <a:xfrm>
            <a:off x="457200" y="2331402"/>
            <a:ext cx="4653992" cy="36320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380" y="1696450"/>
            <a:ext cx="3482677" cy="2612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064" y="4447865"/>
            <a:ext cx="3784993" cy="19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6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expect:</a:t>
            </a:r>
            <a:endParaRPr lang="en-US" dirty="0"/>
          </a:p>
          <a:p>
            <a:pPr lvl="1"/>
            <a:r>
              <a:rPr lang="en-US" dirty="0"/>
              <a:t>Ser9 and control mutated mice should show high readings of serotonin</a:t>
            </a:r>
          </a:p>
          <a:p>
            <a:pPr lvl="2"/>
            <a:r>
              <a:rPr lang="en-US" dirty="0"/>
              <a:t>Ser9 will have no </a:t>
            </a:r>
            <a:r>
              <a:rPr lang="en-US" dirty="0" err="1"/>
              <a:t>Ser</a:t>
            </a:r>
            <a:r>
              <a:rPr lang="en-US" dirty="0"/>
              <a:t> site for phosphorylation resulting in build up of serotonin</a:t>
            </a:r>
          </a:p>
          <a:p>
            <a:pPr lvl="1"/>
            <a:r>
              <a:rPr lang="en-US" dirty="0"/>
              <a:t>Tyr216 mutated mice should show basal readings of serotonin</a:t>
            </a:r>
          </a:p>
          <a:p>
            <a:pPr lvl="2"/>
            <a:r>
              <a:rPr lang="en-US" dirty="0"/>
              <a:t>Ethanol cannot bind due to no Tyr216 site so readings should be similar to basal levels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38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200" dirty="0" err="1"/>
              <a:t>Polter</a:t>
            </a:r>
            <a:r>
              <a:rPr lang="en-US" sz="1200" dirty="0"/>
              <a:t>, Abigail M. et al. “Functional Significance of Glycogen Synthase Kinase-3 Regulation by Serotonin.” Cellular </a:t>
            </a:r>
            <a:r>
              <a:rPr lang="en-US" sz="1200" dirty="0" err="1"/>
              <a:t>signalling</a:t>
            </a:r>
            <a:r>
              <a:rPr lang="en-US" sz="1200" dirty="0"/>
              <a:t> 24.1 (2012): 265–271. PMC. Web. 10 Nov.</a:t>
            </a:r>
          </a:p>
          <a:p>
            <a:pPr lvl="0"/>
            <a:r>
              <a:rPr lang="en-US" sz="1200" dirty="0" err="1"/>
              <a:t>Polter</a:t>
            </a:r>
            <a:r>
              <a:rPr lang="en-US" sz="1200" dirty="0"/>
              <a:t>, Abigail M., and </a:t>
            </a:r>
            <a:r>
              <a:rPr lang="en-US" sz="1200" dirty="0" err="1"/>
              <a:t>Xiaohua</a:t>
            </a:r>
            <a:r>
              <a:rPr lang="en-US" sz="1200" dirty="0"/>
              <a:t> Li. “Glycogen Synthase Kinase-3 Is an Intermediate Modulator of Serotonin Neurotransmission.” </a:t>
            </a:r>
            <a:r>
              <a:rPr lang="en-US" sz="1200" i="1" dirty="0"/>
              <a:t>Frontiers in Molecular Neuroscience</a:t>
            </a:r>
            <a:r>
              <a:rPr lang="en-US" sz="1200" dirty="0"/>
              <a:t> 4 (2011): 31. </a:t>
            </a:r>
            <a:r>
              <a:rPr lang="en-US" sz="1200" i="1" dirty="0"/>
              <a:t>PMC</a:t>
            </a:r>
            <a:r>
              <a:rPr lang="en-US" sz="1200" dirty="0"/>
              <a:t>. Web. 14 Nov. 2017.</a:t>
            </a:r>
          </a:p>
          <a:p>
            <a:pPr lvl="0"/>
            <a:r>
              <a:rPr lang="en-US" sz="1200" dirty="0"/>
              <a:t>Zhou W, Chen L, Paul J, Yang S, Li F, et al. (2012) The Effects of Glycogen Synthase Kinase-3beta in Serotonin Neurons. </a:t>
            </a:r>
            <a:r>
              <a:rPr lang="en-US" sz="1200" dirty="0" err="1"/>
              <a:t>PLoS</a:t>
            </a:r>
            <a:r>
              <a:rPr lang="en-US" sz="1200" dirty="0"/>
              <a:t> ONE 7(8): e43262. doi:10.1371/journal.pone.0043262</a:t>
            </a:r>
          </a:p>
          <a:p>
            <a:pPr lvl="0"/>
            <a:r>
              <a:rPr lang="en-US" sz="1200" dirty="0"/>
              <a:t>Liu, </a:t>
            </a:r>
            <a:r>
              <a:rPr lang="en-US" sz="1200" dirty="0" err="1"/>
              <a:t>Huanting</a:t>
            </a:r>
            <a:r>
              <a:rPr lang="en-US" sz="1200" dirty="0"/>
              <a:t>, and James H Naismith. “An Efficient One-Step Site-Directed Deletion, Insertion, Single and Multiple-Site Plasmid Mutagenesis Protocol.” </a:t>
            </a:r>
            <a:r>
              <a:rPr lang="en-US" sz="1200" i="1" dirty="0"/>
              <a:t>BMC Biotechnology</a:t>
            </a:r>
            <a:r>
              <a:rPr lang="en-US" sz="1200" dirty="0"/>
              <a:t>, vol. 8, no. 91, 4 Dec. 2008, doi:10.1186/1472-6750-8-91.</a:t>
            </a:r>
          </a:p>
          <a:p>
            <a:pPr lvl="0"/>
            <a:r>
              <a:rPr lang="en-US" sz="1200" dirty="0" err="1"/>
              <a:t>Neznanova</a:t>
            </a:r>
            <a:r>
              <a:rPr lang="en-US" sz="1200" dirty="0"/>
              <a:t>, O. et al. “Acute Ethanol Challenge Inhibits Glycogen Synthase Kinase-3 Beta in the Rat Prefrontal Cortex.” </a:t>
            </a:r>
            <a:r>
              <a:rPr lang="en-US" sz="1200" i="1" dirty="0"/>
              <a:t>The international journal of </a:t>
            </a:r>
            <a:r>
              <a:rPr lang="en-US" sz="1200" i="1" dirty="0" err="1"/>
              <a:t>neuropsychopharmacology</a:t>
            </a:r>
            <a:r>
              <a:rPr lang="en-US" sz="1200" i="1" dirty="0"/>
              <a:t> / official scientific journal of the Collegium </a:t>
            </a:r>
            <a:r>
              <a:rPr lang="en-US" sz="1200" i="1" dirty="0" err="1"/>
              <a:t>Internationale</a:t>
            </a:r>
            <a:r>
              <a:rPr lang="en-US" sz="1200" i="1" dirty="0"/>
              <a:t> </a:t>
            </a:r>
            <a:r>
              <a:rPr lang="en-US" sz="1200" i="1" dirty="0" err="1"/>
              <a:t>Neuropsychopharmacologicum</a:t>
            </a:r>
            <a:r>
              <a:rPr lang="en-US" sz="1200" i="1" dirty="0"/>
              <a:t> (CINP)</a:t>
            </a:r>
            <a:r>
              <a:rPr lang="en-US" sz="1200" dirty="0"/>
              <a:t> 12.2 (2009): 275–280. </a:t>
            </a:r>
            <a:r>
              <a:rPr lang="en-US" sz="1200" i="1" dirty="0"/>
              <a:t>PMC</a:t>
            </a:r>
            <a:r>
              <a:rPr lang="en-US" sz="1200" dirty="0"/>
              <a:t>. Web. 26 Nov. 2017.</a:t>
            </a:r>
          </a:p>
          <a:p>
            <a:pPr lvl="0"/>
            <a:r>
              <a:rPr lang="en-US" sz="1200" dirty="0"/>
              <a:t>Prescription Drug Abuse: A Fast-Growing Problem | NIH </a:t>
            </a:r>
            <a:r>
              <a:rPr lang="en-US" sz="1200" dirty="0" err="1"/>
              <a:t>MedlinePlus</a:t>
            </a:r>
            <a:r>
              <a:rPr lang="en-US" sz="1200" dirty="0"/>
              <a:t> the Magazine." </a:t>
            </a:r>
            <a:r>
              <a:rPr lang="en-US" sz="1200" i="1" dirty="0"/>
              <a:t>U.S National Library of Medicine</a:t>
            </a:r>
            <a:r>
              <a:rPr lang="en-US" sz="1200" dirty="0"/>
              <a:t>. U.S. National Library of Medicine, </a:t>
            </a:r>
            <a:r>
              <a:rPr lang="en-US" sz="1200" dirty="0" err="1"/>
              <a:t>n.d.</a:t>
            </a:r>
            <a:r>
              <a:rPr lang="en-US" sz="1200" dirty="0"/>
              <a:t> Web. 05 June 2016. &lt;https://</a:t>
            </a:r>
            <a:r>
              <a:rPr lang="en-US" sz="1200" dirty="0" err="1"/>
              <a:t>www.nlm.nih.gov</a:t>
            </a:r>
            <a:r>
              <a:rPr lang="en-US" sz="1200" dirty="0"/>
              <a:t>/</a:t>
            </a:r>
            <a:r>
              <a:rPr lang="en-US" sz="1200" dirty="0" err="1"/>
              <a:t>medlineplus</a:t>
            </a:r>
            <a:r>
              <a:rPr lang="en-US" sz="1200" dirty="0"/>
              <a:t>/magazine/issues/fall11/articles/fall11pg21.html&gt;.  (Citation for Figure 1)</a:t>
            </a:r>
          </a:p>
          <a:p>
            <a:pPr lvl="0"/>
            <a:r>
              <a:rPr lang="en-US" sz="1200" dirty="0"/>
              <a:t>Lovinger, D.M. (1997) Serotonin’s role in alcohol’s effects on the brain. </a:t>
            </a:r>
            <a:r>
              <a:rPr lang="en-US" sz="1200" i="1" dirty="0"/>
              <a:t>Alcohol Health Res World</a:t>
            </a:r>
            <a:r>
              <a:rPr lang="en-US" sz="1200" dirty="0"/>
              <a:t> </a:t>
            </a:r>
            <a:r>
              <a:rPr lang="en-US" sz="1200" b="1" dirty="0"/>
              <a:t>21</a:t>
            </a:r>
            <a:r>
              <a:rPr lang="en-US" sz="1200" dirty="0"/>
              <a:t>, 114–120.</a:t>
            </a:r>
          </a:p>
          <a:p>
            <a:pPr lvl="0"/>
            <a:r>
              <a:rPr lang="en-US" sz="1200" dirty="0" err="1"/>
              <a:t>Gardier</a:t>
            </a:r>
            <a:r>
              <a:rPr lang="en-US" sz="1200" dirty="0"/>
              <a:t>, Alain. (2013). Antidepressant activity: Contribution of brain </a:t>
            </a:r>
            <a:r>
              <a:rPr lang="en-US" sz="1200" dirty="0" err="1"/>
              <a:t>microdialysis</a:t>
            </a:r>
            <a:r>
              <a:rPr lang="en-US" sz="1200" dirty="0"/>
              <a:t> in knock-out mice to the understanding of BDNF/5-HT transporter/5-HT </a:t>
            </a:r>
            <a:r>
              <a:rPr lang="en-US" sz="1200" dirty="0" err="1"/>
              <a:t>autoreceptor</a:t>
            </a:r>
            <a:r>
              <a:rPr lang="en-US" sz="1200" dirty="0"/>
              <a:t> interactions. </a:t>
            </a:r>
            <a:r>
              <a:rPr lang="en-US" sz="1200" i="1" dirty="0"/>
              <a:t>Frontiers in pharmacology</a:t>
            </a:r>
            <a:r>
              <a:rPr lang="en-US" sz="1200" dirty="0"/>
              <a:t>. 4. 98. 10.3389/fphar.2013.00098.</a:t>
            </a:r>
          </a:p>
          <a:p>
            <a:pPr lvl="0"/>
            <a:r>
              <a:rPr lang="en-US" sz="1200" dirty="0" err="1"/>
              <a:t>Bax</a:t>
            </a:r>
            <a:r>
              <a:rPr lang="en-US" sz="1200" dirty="0"/>
              <a:t> B et al. The structure of phosphorylated GSK-3 beta </a:t>
            </a:r>
            <a:r>
              <a:rPr lang="en-US" sz="1200" dirty="0" err="1"/>
              <a:t>complexed</a:t>
            </a:r>
            <a:r>
              <a:rPr lang="en-US" sz="1200" dirty="0"/>
              <a:t> with a peptide, </a:t>
            </a:r>
            <a:r>
              <a:rPr lang="en-US" sz="1200" dirty="0" err="1"/>
              <a:t>FRATtide</a:t>
            </a:r>
            <a:r>
              <a:rPr lang="en-US" sz="1200" dirty="0"/>
              <a:t>, that inhibits beta-catenin phosphorylation. Structure 2001, 9, 1143–115210.1016/S0969-2126(01)00679-7.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108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addictive CNS depressant</a:t>
            </a:r>
          </a:p>
          <a:p>
            <a:pPr lvl="1"/>
            <a:r>
              <a:rPr lang="en-US" dirty="0" smtClean="0"/>
              <a:t>Addictive nature stems from withdrawal properties 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15" y="2564722"/>
            <a:ext cx="4471192" cy="370854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7048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GSK3B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10227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Serine/Threonine Protein Kinase</a:t>
            </a:r>
          </a:p>
          <a:p>
            <a:pPr lvl="1"/>
            <a:r>
              <a:rPr lang="en-US" dirty="0" smtClean="0"/>
              <a:t>Can phosphorylate and be phosphorylated itself</a:t>
            </a:r>
          </a:p>
          <a:p>
            <a:pPr lvl="2"/>
            <a:r>
              <a:rPr lang="en-US" sz="1200" dirty="0" smtClean="0"/>
              <a:t>Auto phosphorylation occurs on Tyr216</a:t>
            </a:r>
          </a:p>
          <a:p>
            <a:pPr lvl="2"/>
            <a:r>
              <a:rPr lang="en-US" sz="1200" dirty="0" smtClean="0"/>
              <a:t>Found in areas of the Cerebral cortex</a:t>
            </a:r>
          </a:p>
          <a:p>
            <a:pPr lvl="3"/>
            <a:r>
              <a:rPr lang="en-US" sz="1100" dirty="0" smtClean="0"/>
              <a:t>PFC in frontal lobe  </a:t>
            </a:r>
            <a:endParaRPr lang="en-US" sz="1800" dirty="0" smtClean="0"/>
          </a:p>
          <a:p>
            <a:r>
              <a:rPr lang="en-US" sz="1800" dirty="0" smtClean="0"/>
              <a:t>Involved in a multitude of CNS regulatory pathways </a:t>
            </a:r>
          </a:p>
          <a:p>
            <a:pPr lvl="1"/>
            <a:r>
              <a:rPr lang="en-US" dirty="0" smtClean="0"/>
              <a:t>So much is unknown</a:t>
            </a:r>
          </a:p>
          <a:p>
            <a:r>
              <a:rPr lang="en-US" sz="1800" dirty="0" smtClean="0"/>
              <a:t>Acute ethanol causes increase in drinking behavior in mice while phosphorylating GSK3B (</a:t>
            </a:r>
            <a:r>
              <a:rPr lang="en-US" sz="1800" dirty="0" err="1" smtClean="0"/>
              <a:t>Neznova</a:t>
            </a:r>
            <a:r>
              <a:rPr lang="en-US" sz="1800" dirty="0" smtClean="0"/>
              <a:t> et al. 2009)</a:t>
            </a:r>
          </a:p>
          <a:p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13" y="4953868"/>
            <a:ext cx="4398722" cy="1621491"/>
          </a:xfrm>
          <a:prstGeom prst="rect">
            <a:avLst/>
          </a:prstGeom>
        </p:spPr>
      </p:pic>
      <p:pic>
        <p:nvPicPr>
          <p:cNvPr id="5" name="Picture 4" descr="Screen Shot 2017-11-29 at 6.49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27" y="1963566"/>
            <a:ext cx="3327373" cy="31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Serotonin and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6511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Serotonin</a:t>
            </a:r>
          </a:p>
          <a:p>
            <a:pPr lvl="1"/>
            <a:r>
              <a:rPr lang="en-US" dirty="0" smtClean="0"/>
              <a:t>GSK3B exit in serotonin neurons as well</a:t>
            </a:r>
          </a:p>
          <a:p>
            <a:pPr lvl="1"/>
            <a:r>
              <a:rPr lang="en-US" dirty="0" smtClean="0"/>
              <a:t>Neurotransmitter involved in regulation of mood and social behavior</a:t>
            </a:r>
          </a:p>
          <a:p>
            <a:pPr lvl="1"/>
            <a:r>
              <a:rPr lang="en-US" dirty="0" smtClean="0"/>
              <a:t>Regulated by 5-HT Receptors </a:t>
            </a:r>
          </a:p>
          <a:p>
            <a:pPr lvl="2"/>
            <a:r>
              <a:rPr lang="en-US" dirty="0" smtClean="0"/>
              <a:t>Multiple subclasses</a:t>
            </a:r>
          </a:p>
          <a:p>
            <a:pPr lvl="3"/>
            <a:r>
              <a:rPr lang="en-US" dirty="0" smtClean="0"/>
              <a:t>5HT1 is an inhibitory subclass</a:t>
            </a:r>
          </a:p>
          <a:p>
            <a:pPr lvl="1"/>
            <a:r>
              <a:rPr lang="en-US" dirty="0" smtClean="0"/>
              <a:t>Alcohol increases serotonin concentration within synapse of the brain (Lovinger, 1997)</a:t>
            </a:r>
          </a:p>
          <a:p>
            <a:pPr lvl="1"/>
            <a:r>
              <a:rPr lang="en-US" dirty="0" smtClean="0"/>
              <a:t>Addiction occurs due to withdrawal</a:t>
            </a:r>
          </a:p>
          <a:p>
            <a:pPr lvl="2"/>
            <a:r>
              <a:rPr lang="en-US" dirty="0" smtClean="0"/>
              <a:t> Sudden burst of serotonin entering synapse causes feeling of euphoria which depletes as time goes on</a:t>
            </a:r>
          </a:p>
          <a:p>
            <a:pPr lvl="3"/>
            <a:r>
              <a:rPr lang="en-US" dirty="0" smtClean="0"/>
              <a:t>Theoretically this change in mood causes increased consumption of alcohol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11" y="2475666"/>
            <a:ext cx="3396472" cy="27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3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Zhou et al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5161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Showed GSK3B regulation of the 5-HT1B inhibitory effects</a:t>
            </a:r>
          </a:p>
          <a:p>
            <a:pPr lvl="1"/>
            <a:r>
              <a:rPr lang="en-US" sz="1800" dirty="0" smtClean="0"/>
              <a:t>As serotonin in synapse increases; GSK3B is phosphorylated resulting in binding of it to 5-HT1B </a:t>
            </a:r>
            <a:endParaRPr lang="en-US" sz="1800" dirty="0"/>
          </a:p>
          <a:p>
            <a:pPr lvl="1"/>
            <a:r>
              <a:rPr lang="en-US" sz="1800" dirty="0" smtClean="0"/>
              <a:t>BUT	</a:t>
            </a:r>
          </a:p>
          <a:p>
            <a:pPr lvl="2"/>
            <a:r>
              <a:rPr lang="en-US" sz="1600" dirty="0" smtClean="0"/>
              <a:t>Where does this phosphorylation occur?</a:t>
            </a:r>
          </a:p>
          <a:p>
            <a:pPr lvl="2"/>
            <a:r>
              <a:rPr lang="en-US" sz="1600" dirty="0" smtClean="0"/>
              <a:t>How come mice drink more ethanol and have elevated serotonin levels despite this regulation?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61" y="1600200"/>
            <a:ext cx="5157658" cy="4425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75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612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oes </a:t>
            </a:r>
            <a:r>
              <a:rPr lang="en-US" sz="4000" dirty="0"/>
              <a:t>ethanol </a:t>
            </a:r>
            <a:r>
              <a:rPr lang="en-US" sz="4000" dirty="0" smtClean="0"/>
              <a:t>act </a:t>
            </a:r>
            <a:r>
              <a:rPr lang="en-US" sz="4000" dirty="0"/>
              <a:t>to phosphorylate the tyrosine </a:t>
            </a:r>
            <a:r>
              <a:rPr lang="en-US" sz="4000" dirty="0" smtClean="0"/>
              <a:t>site </a:t>
            </a:r>
            <a:r>
              <a:rPr lang="en-US" sz="4000" dirty="0"/>
              <a:t>of GSK3B causing an excitatory response and prevents binding with 5-</a:t>
            </a:r>
            <a:r>
              <a:rPr lang="en-US" sz="4000" dirty="0" smtClean="0"/>
              <a:t>HT1B?</a:t>
            </a:r>
            <a:r>
              <a:rPr lang="en-US" sz="4000" dirty="0" smtClean="0">
                <a:effectLst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183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groups</a:t>
            </a:r>
          </a:p>
          <a:p>
            <a:pPr lvl="1"/>
            <a:r>
              <a:rPr lang="en-US" dirty="0" smtClean="0"/>
              <a:t>Tyr216 mutated</a:t>
            </a:r>
          </a:p>
          <a:p>
            <a:pPr lvl="1"/>
            <a:r>
              <a:rPr lang="en-US" dirty="0" smtClean="0"/>
              <a:t>Ser9 mutated </a:t>
            </a:r>
          </a:p>
          <a:p>
            <a:pPr lvl="1"/>
            <a:r>
              <a:rPr lang="en-US" dirty="0" smtClean="0"/>
              <a:t>No mutation</a:t>
            </a:r>
          </a:p>
          <a:p>
            <a:r>
              <a:rPr lang="en-US" dirty="0" smtClean="0"/>
              <a:t> All three will be given alcohol </a:t>
            </a:r>
          </a:p>
          <a:p>
            <a:r>
              <a:rPr lang="en-US" dirty="0" smtClean="0"/>
              <a:t>Separate fourth group will be used to determine basal serotonin levels for comparison purposes</a:t>
            </a:r>
          </a:p>
        </p:txBody>
      </p:sp>
    </p:spTree>
    <p:extLst>
      <p:ext uri="{BB962C8B-B14F-4D97-AF65-F5344CB8AC3E}">
        <p14:creationId xmlns:p14="http://schemas.microsoft.com/office/powerpoint/2010/main" val="11262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Site-Specific mutagenesis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 of a particular base in the DNA sequence of protein molecule</a:t>
            </a:r>
          </a:p>
          <a:p>
            <a:r>
              <a:rPr lang="en-US" dirty="0" smtClean="0"/>
              <a:t>For this experiment Ser9 and Tyr216 will be replaced with alanine residues</a:t>
            </a:r>
          </a:p>
          <a:p>
            <a:pPr lvl="1"/>
            <a:r>
              <a:rPr lang="en-US" dirty="0" smtClean="0"/>
              <a:t>Most common SSM for GSK3B from literature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27" y="4144963"/>
            <a:ext cx="7645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5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(Liu et Naismith, 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5701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Create 2 primers complementary to artificially created desired DNA </a:t>
            </a:r>
            <a:r>
              <a:rPr lang="en-US" dirty="0" err="1" smtClean="0"/>
              <a:t>seq</a:t>
            </a:r>
            <a:r>
              <a:rPr lang="en-US" dirty="0" smtClean="0"/>
              <a:t> (found in plasmid)</a:t>
            </a:r>
          </a:p>
          <a:p>
            <a:pPr lvl="2"/>
            <a:r>
              <a:rPr lang="en-US" dirty="0" smtClean="0"/>
              <a:t>Primer contains desired point mutation</a:t>
            </a:r>
          </a:p>
          <a:p>
            <a:pPr lvl="2"/>
            <a:r>
              <a:rPr lang="en-US" dirty="0" smtClean="0"/>
              <a:t>Both Primer will anneal to template strand </a:t>
            </a:r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PCR allows for separation and replication of Primer and plasmid </a:t>
            </a:r>
          </a:p>
          <a:p>
            <a:pPr lvl="2"/>
            <a:r>
              <a:rPr lang="en-US" dirty="0" smtClean="0"/>
              <a:t>Amplification of a target sequence of DNA </a:t>
            </a:r>
          </a:p>
          <a:p>
            <a:pPr lvl="1"/>
            <a:r>
              <a:rPr lang="en-US" dirty="0" smtClean="0"/>
              <a:t>After several rounds of PCR you can insert this into a mouse embryo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07" y="1417638"/>
            <a:ext cx="2925093" cy="2375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431" y="4306096"/>
            <a:ext cx="3838369" cy="23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4061</TotalTime>
  <Words>679</Words>
  <Application>Microsoft Macintosh PowerPoint</Application>
  <PresentationFormat>On-screen Show (4:3)</PresentationFormat>
  <Paragraphs>86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5-HT1B-receptor regulation by p-GSK3B due to acute ethanol exposure on mice </vt:lpstr>
      <vt:lpstr>Alcohol</vt:lpstr>
      <vt:lpstr>GSK3B</vt:lpstr>
      <vt:lpstr>Serotonin and Alcohol</vt:lpstr>
      <vt:lpstr>Zhou et al 2012</vt:lpstr>
      <vt:lpstr>Does ethanol act to phosphorylate the tyrosine site of GSK3B causing an excitatory response and prevents binding with 5-HT1B? </vt:lpstr>
      <vt:lpstr>Overview of experiment</vt:lpstr>
      <vt:lpstr> Site-Specific mutagenesis </vt:lpstr>
      <vt:lpstr>Protocol (Liu et Naismith, 2008)</vt:lpstr>
      <vt:lpstr>Conventional Intra-Cerebral micro dialysis</vt:lpstr>
      <vt:lpstr>Results and Discussion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5-HT1B-receptor regulation by p-GSK3B due to acute ethanol exposure on mice </dc:title>
  <dc:creator>Rajalakshmi Ramasamy</dc:creator>
  <cp:lastModifiedBy>Rajalakshmi Ramasamy</cp:lastModifiedBy>
  <cp:revision>25</cp:revision>
  <dcterms:created xsi:type="dcterms:W3CDTF">2017-11-27T19:37:38Z</dcterms:created>
  <dcterms:modified xsi:type="dcterms:W3CDTF">2017-11-30T15:19:12Z</dcterms:modified>
</cp:coreProperties>
</file>