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48"/>
  </p:normalViewPr>
  <p:slideViewPr>
    <p:cSldViewPr snapToGrid="0" snapToObjects="1">
      <p:cViewPr>
        <p:scale>
          <a:sx n="87" d="100"/>
          <a:sy n="87" d="100"/>
        </p:scale>
        <p:origin x="94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70DAC-FDD0-9A4B-8071-FE51F4602E9C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AE264-B1B8-8547-96FF-0E0A5DA4D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39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</a:t>
            </a:r>
            <a:r>
              <a:rPr lang="en-US" dirty="0" err="1" smtClean="0"/>
              <a:t>Mahalakshmi</a:t>
            </a:r>
            <a:r>
              <a:rPr lang="en-US" baseline="0" dirty="0" smtClean="0"/>
              <a:t> et al. </a:t>
            </a:r>
            <a:r>
              <a:rPr lang="en-US" baseline="0" dirty="0" smtClean="0"/>
              <a:t>2014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LapB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LptF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LpxC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264-B1B8-8547-96FF-0E0A5DA4D4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www.embl.de</a:t>
            </a:r>
            <a:r>
              <a:rPr lang="en-US" dirty="0" smtClean="0"/>
              <a:t>/</a:t>
            </a:r>
            <a:r>
              <a:rPr lang="en-US" dirty="0" err="1" smtClean="0"/>
              <a:t>pepcore</a:t>
            </a:r>
            <a:r>
              <a:rPr lang="en-US" dirty="0" smtClean="0"/>
              <a:t>/</a:t>
            </a:r>
            <a:r>
              <a:rPr lang="en-US" dirty="0" err="1" smtClean="0"/>
              <a:t>pepcore_services</a:t>
            </a:r>
            <a:r>
              <a:rPr lang="en-US" dirty="0" smtClean="0"/>
              <a:t>/cloning/</a:t>
            </a:r>
            <a:r>
              <a:rPr lang="en-US" dirty="0" err="1" smtClean="0"/>
              <a:t>cloning_methods</a:t>
            </a:r>
            <a:r>
              <a:rPr lang="en-US" dirty="0" smtClean="0"/>
              <a:t>/recombination/gateway/gateway05.gif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264-B1B8-8547-96FF-0E0A5DA4D4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6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www.researchgate.net</a:t>
            </a:r>
            <a:r>
              <a:rPr lang="en-US"/>
              <a:t>/profile/Manfred_Auer2/publication/301287796/figure/fig5/AS:362099353112577@1463342621124/Fig-1-Methods-overviewA-Co-transformation-cloning-2-3-The-two-homology-regions.png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264-B1B8-8547-96FF-0E0A5DA4D4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5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LapB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LptF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LpxC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LptC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E264-B1B8-8547-96FF-0E0A5DA4D4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i.org/10.1179/096805105X46592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Mapping the Protein-Protein Interactions of </a:t>
            </a:r>
            <a:r>
              <a:rPr lang="en-US" sz="4800" dirty="0" err="1" smtClean="0"/>
              <a:t>LapA</a:t>
            </a:r>
            <a:r>
              <a:rPr lang="en-US" sz="4800" dirty="0" smtClean="0"/>
              <a:t> in LPS Assembly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Aarthi Prakash</a:t>
            </a:r>
          </a:p>
          <a:p>
            <a:pPr algn="ctr"/>
            <a:r>
              <a:rPr lang="en-US" dirty="0" smtClean="0"/>
              <a:t>December 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31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69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5498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46112" y="1207698"/>
            <a:ext cx="10706250" cy="5040701"/>
          </a:xfrm>
        </p:spPr>
        <p:txBody>
          <a:bodyPr>
            <a:noAutofit/>
          </a:bodyPr>
          <a:lstStyle/>
          <a:p>
            <a:r>
              <a:rPr lang="de-DE" sz="1200" dirty="0" err="1"/>
              <a:t>Freinkman</a:t>
            </a:r>
            <a:r>
              <a:rPr lang="de-DE" sz="1200" dirty="0"/>
              <a:t>, E., </a:t>
            </a:r>
            <a:r>
              <a:rPr lang="de-DE" sz="1200" dirty="0" err="1"/>
              <a:t>Chng</a:t>
            </a:r>
            <a:r>
              <a:rPr lang="de-DE" sz="1200" dirty="0"/>
              <a:t>, S., &amp; Kahne, D. (2011). </a:t>
            </a:r>
            <a:r>
              <a:rPr lang="en-US" sz="1200" dirty="0"/>
              <a:t>The complex that inserts lipopolysaccharide into 	the bacterial outer membrane forms a two-protein plug-and-barrel. </a:t>
            </a:r>
            <a:r>
              <a:rPr lang="en-US" sz="1200" i="1" dirty="0" err="1"/>
              <a:t>Preceedings</a:t>
            </a:r>
            <a:r>
              <a:rPr lang="en-US" sz="1200" i="1" dirty="0"/>
              <a:t> of the 	National Academy of Sciences, 108(6), </a:t>
            </a:r>
            <a:r>
              <a:rPr lang="en-US" sz="1200" dirty="0"/>
              <a:t>pp. 2486-2491.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10.1073/pnas.1015617108</a:t>
            </a:r>
            <a:endParaRPr lang="en-US" sz="1200" dirty="0"/>
          </a:p>
          <a:p>
            <a:r>
              <a:rPr lang="en-US" sz="1200" dirty="0" err="1"/>
              <a:t>Frirdich</a:t>
            </a:r>
            <a:r>
              <a:rPr lang="en-US" sz="1200" dirty="0"/>
              <a:t>, E., &amp; Whitfield C. (2005). Lipopolysaccharide inner core oligosaccharide structure and 	outer membrane stability in human pathogens belonging to the </a:t>
            </a:r>
            <a:r>
              <a:rPr lang="en-US" sz="1200" dirty="0" err="1"/>
              <a:t>Enterobacteriaceae</a:t>
            </a:r>
            <a:r>
              <a:rPr lang="en-US" sz="1200" dirty="0"/>
              <a:t>. 	</a:t>
            </a:r>
            <a:r>
              <a:rPr lang="en-US" sz="1200" i="1" dirty="0"/>
              <a:t>Journal of Endotoxin Research, 11(3),</a:t>
            </a:r>
            <a:r>
              <a:rPr lang="en-US" sz="1200" dirty="0"/>
              <a:t> pp. 133-144.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u="sng" dirty="0" smtClean="0">
                <a:hlinkClick r:id="rId2"/>
              </a:rPr>
              <a:t>10.1179/096805105X46592</a:t>
            </a:r>
            <a:endParaRPr lang="en-US" sz="1200" dirty="0"/>
          </a:p>
          <a:p>
            <a:r>
              <a:rPr lang="en-US" sz="1200" dirty="0" err="1" smtClean="0"/>
              <a:t>Gronow</a:t>
            </a:r>
            <a:r>
              <a:rPr lang="en-US" sz="1200" dirty="0"/>
              <a:t>, S., &amp; </a:t>
            </a:r>
            <a:r>
              <a:rPr lang="en-US" sz="1200" dirty="0" err="1"/>
              <a:t>Brade</a:t>
            </a:r>
            <a:r>
              <a:rPr lang="en-US" sz="1200" dirty="0"/>
              <a:t>, H. (2001). Lipopolysaccharide biosynthesis: which steps do bacteria need 	to survive?. </a:t>
            </a:r>
            <a:r>
              <a:rPr lang="en-US" sz="1200" i="1" dirty="0"/>
              <a:t>Journal of Endotoxin Research, 7(1),</a:t>
            </a:r>
            <a:r>
              <a:rPr lang="en-US" sz="1200" dirty="0"/>
              <a:t> pp. 3-22</a:t>
            </a:r>
            <a:r>
              <a:rPr lang="en-US" sz="1200" dirty="0" smtClean="0"/>
              <a:t>.</a:t>
            </a:r>
            <a:endParaRPr lang="en-US" sz="1200" dirty="0"/>
          </a:p>
          <a:p>
            <a:r>
              <a:rPr lang="en-US" sz="1200" dirty="0"/>
              <a:t>Klein, G., </a:t>
            </a:r>
            <a:r>
              <a:rPr lang="en-US" sz="1200" dirty="0" err="1"/>
              <a:t>Kobylak</a:t>
            </a:r>
            <a:r>
              <a:rPr lang="en-US" sz="1200" dirty="0"/>
              <a:t>, N., Lindner, B., Stupak, A., &amp; Raina, S. (2014). Assembly of 	Lipopolysaccharide in </a:t>
            </a:r>
            <a:r>
              <a:rPr lang="en-US" sz="1200" i="1" dirty="0"/>
              <a:t>Escherichia coli</a:t>
            </a:r>
            <a:r>
              <a:rPr lang="en-US" sz="1200" dirty="0"/>
              <a:t> Requires the Essential </a:t>
            </a:r>
            <a:r>
              <a:rPr lang="en-US" sz="1200" dirty="0" err="1"/>
              <a:t>LapB</a:t>
            </a:r>
            <a:r>
              <a:rPr lang="en-US" sz="1200" dirty="0"/>
              <a:t> Heat Shock Protein. 	</a:t>
            </a:r>
            <a:r>
              <a:rPr lang="en-US" sz="1200" i="1" dirty="0"/>
              <a:t>Journal of Biological Chemistry, 289(21), </a:t>
            </a:r>
            <a:r>
              <a:rPr lang="en-US" sz="1200" dirty="0"/>
              <a:t>pp. 14829-14853. </a:t>
            </a:r>
            <a:r>
              <a:rPr lang="en-US" sz="1200" dirty="0" err="1"/>
              <a:t>doi</a:t>
            </a:r>
            <a:r>
              <a:rPr lang="en-US" sz="1200" dirty="0"/>
              <a:t>: 	</a:t>
            </a:r>
            <a:r>
              <a:rPr lang="en-US" sz="1200" dirty="0" smtClean="0"/>
              <a:t>10.1074/jbc.M113.539494</a:t>
            </a:r>
            <a:endParaRPr lang="en-US" sz="1200" dirty="0"/>
          </a:p>
          <a:p>
            <a:r>
              <a:rPr lang="en-US" sz="1200" dirty="0" err="1"/>
              <a:t>Kotra</a:t>
            </a:r>
            <a:r>
              <a:rPr lang="en-US" sz="1200" dirty="0"/>
              <a:t>, L.P., </a:t>
            </a:r>
            <a:r>
              <a:rPr lang="en-US" sz="1200" dirty="0" err="1"/>
              <a:t>Golemi</a:t>
            </a:r>
            <a:r>
              <a:rPr lang="en-US" sz="1200" dirty="0"/>
              <a:t>, D., </a:t>
            </a:r>
            <a:r>
              <a:rPr lang="en-US" sz="1200" dirty="0" err="1"/>
              <a:t>Amro</a:t>
            </a:r>
            <a:r>
              <a:rPr lang="en-US" sz="1200" dirty="0"/>
              <a:t>, N.A., Liu, G., </a:t>
            </a:r>
            <a:r>
              <a:rPr lang="en-US" sz="1200" dirty="0" err="1"/>
              <a:t>Mobashery</a:t>
            </a:r>
            <a:r>
              <a:rPr lang="en-US" sz="1200" dirty="0"/>
              <a:t>, S. (1999). Dynamics of 	Lipopolysaccharide Assembly on the Surface of </a:t>
            </a:r>
            <a:r>
              <a:rPr lang="en-US" sz="1200" i="1" dirty="0"/>
              <a:t>Escherichia coli. Journal of American 	Chemical Society, 121(38), </a:t>
            </a:r>
            <a:r>
              <a:rPr lang="en-US" sz="1200" dirty="0"/>
              <a:t>pp. 8707-8711.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10.1021/ja991374z</a:t>
            </a:r>
            <a:endParaRPr lang="en-US" sz="1200" dirty="0"/>
          </a:p>
          <a:p>
            <a:r>
              <a:rPr lang="en-US" sz="1200" dirty="0" err="1"/>
              <a:t>Mahalakshmi</a:t>
            </a:r>
            <a:r>
              <a:rPr lang="en-US" sz="1200" dirty="0"/>
              <a:t>, S., </a:t>
            </a:r>
            <a:r>
              <a:rPr lang="en-US" sz="1200" dirty="0" err="1"/>
              <a:t>Sunayan</a:t>
            </a:r>
            <a:r>
              <a:rPr lang="en-US" sz="1200" dirty="0"/>
              <a:t>, M.R., </a:t>
            </a:r>
            <a:r>
              <a:rPr lang="en-US" sz="1200" dirty="0" err="1"/>
              <a:t>SaiSree</a:t>
            </a:r>
            <a:r>
              <a:rPr lang="en-US" sz="1200" dirty="0"/>
              <a:t>, L., &amp; Reddy, M. (2014). </a:t>
            </a:r>
            <a:r>
              <a:rPr lang="en-US" sz="1200" i="1" dirty="0" err="1"/>
              <a:t>yciM</a:t>
            </a:r>
            <a:r>
              <a:rPr lang="en-US" sz="1200" dirty="0"/>
              <a:t> is an essential gene 	required for regulation of lipopolysaccharide synthesis in </a:t>
            </a:r>
            <a:r>
              <a:rPr lang="en-US" sz="1200" i="1" dirty="0"/>
              <a:t>Escherichia coli.</a:t>
            </a:r>
            <a:r>
              <a:rPr lang="en-US" sz="1200" dirty="0"/>
              <a:t> </a:t>
            </a:r>
            <a:r>
              <a:rPr lang="en-US" sz="1200" i="1" dirty="0"/>
              <a:t>Molecular 	Microbiology, 91(1), </a:t>
            </a:r>
            <a:r>
              <a:rPr lang="en-US" sz="1200" dirty="0"/>
              <a:t>pp. 145-157.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10.1111/mmi.12452</a:t>
            </a:r>
            <a:endParaRPr lang="en-US" sz="1200" dirty="0"/>
          </a:p>
          <a:p>
            <a:r>
              <a:rPr lang="fi-FI" sz="1200" dirty="0" err="1" smtClean="0"/>
              <a:t>Missiakas</a:t>
            </a:r>
            <a:r>
              <a:rPr lang="fi-FI" sz="1200" dirty="0"/>
              <a:t>, D., </a:t>
            </a:r>
            <a:r>
              <a:rPr lang="fi-FI" sz="1200" dirty="0" err="1"/>
              <a:t>Betton</a:t>
            </a:r>
            <a:r>
              <a:rPr lang="fi-FI" sz="1200" dirty="0"/>
              <a:t>, J.M., &amp; Raina, S. (1996). </a:t>
            </a:r>
            <a:r>
              <a:rPr lang="en-US" sz="1200" dirty="0"/>
              <a:t>New components of protein folding in 	</a:t>
            </a:r>
            <a:r>
              <a:rPr lang="en-US" sz="1200" dirty="0" err="1"/>
              <a:t>extracytoplasmic</a:t>
            </a:r>
            <a:r>
              <a:rPr lang="en-US" sz="1200" dirty="0"/>
              <a:t> compartments of Escherichia coli </a:t>
            </a:r>
            <a:r>
              <a:rPr lang="en-US" sz="1200" dirty="0" err="1"/>
              <a:t>SurA</a:t>
            </a:r>
            <a:r>
              <a:rPr lang="en-US" sz="1200" dirty="0"/>
              <a:t>, </a:t>
            </a:r>
            <a:r>
              <a:rPr lang="en-US" sz="1200" dirty="0" err="1"/>
              <a:t>FkpA</a:t>
            </a:r>
            <a:r>
              <a:rPr lang="en-US" sz="1200" dirty="0"/>
              <a:t>, and </a:t>
            </a:r>
            <a:r>
              <a:rPr lang="en-US" sz="1200" dirty="0" err="1"/>
              <a:t>Skp</a:t>
            </a:r>
            <a:r>
              <a:rPr lang="en-US" sz="1200" dirty="0"/>
              <a:t>/</a:t>
            </a:r>
            <a:r>
              <a:rPr lang="en-US" sz="1200" dirty="0" err="1"/>
              <a:t>OmpH</a:t>
            </a:r>
            <a:r>
              <a:rPr lang="en-US" sz="1200" dirty="0"/>
              <a:t>. 	</a:t>
            </a:r>
            <a:r>
              <a:rPr lang="en-US" sz="1200" i="1" dirty="0"/>
              <a:t>Molecular Microbiology, 21(4), </a:t>
            </a:r>
            <a:r>
              <a:rPr lang="en-US" sz="1200" dirty="0"/>
              <a:t>pp. 871-884.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10.1046/j.1365-2958.1996.561412.x</a:t>
            </a:r>
            <a:endParaRPr lang="en-US" sz="1200" dirty="0"/>
          </a:p>
          <a:p>
            <a:r>
              <a:rPr lang="en-US" sz="1200" dirty="0" err="1"/>
              <a:t>Polissi</a:t>
            </a:r>
            <a:r>
              <a:rPr lang="en-US" sz="1200" dirty="0"/>
              <a:t>, A., &amp; </a:t>
            </a:r>
            <a:r>
              <a:rPr lang="en-US" sz="1200" dirty="0" err="1"/>
              <a:t>Sperandeo</a:t>
            </a:r>
            <a:r>
              <a:rPr lang="en-US" sz="1200" dirty="0"/>
              <a:t>, P. (2014). The Lipopolysaccharide Export Pathway in </a:t>
            </a:r>
            <a:r>
              <a:rPr lang="en-US" sz="1200" i="1" dirty="0"/>
              <a:t>Escherichia 	coli: </a:t>
            </a:r>
            <a:r>
              <a:rPr lang="en-US" sz="1200" dirty="0"/>
              <a:t>Structure, Organization and Regulated Assembly of the </a:t>
            </a:r>
            <a:r>
              <a:rPr lang="en-US" sz="1200" dirty="0" err="1"/>
              <a:t>Lpt</a:t>
            </a:r>
            <a:r>
              <a:rPr lang="en-US" sz="1200" dirty="0"/>
              <a:t> Machinery. </a:t>
            </a:r>
            <a:r>
              <a:rPr lang="en-US" sz="1200" i="1" dirty="0"/>
              <a:t>Marine 	Drugs, 12, </a:t>
            </a:r>
            <a:r>
              <a:rPr lang="en-US" sz="1200" dirty="0"/>
              <a:t>pp. 1023-1042.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10.3390/md12021023</a:t>
            </a:r>
            <a:endParaRPr lang="en-US" sz="1200" dirty="0"/>
          </a:p>
          <a:p>
            <a:r>
              <a:rPr lang="en-US" sz="1200" dirty="0" err="1"/>
              <a:t>Raetz</a:t>
            </a:r>
            <a:r>
              <a:rPr lang="en-US" sz="1200" dirty="0"/>
              <a:t>, C.R.H., &amp; Whitfield, C. (2002). Lipopolysaccharide Endotoxins. </a:t>
            </a:r>
            <a:r>
              <a:rPr lang="en-US" sz="1200" i="1" dirty="0"/>
              <a:t>Annual Review of 	Biochemistry, 71,</a:t>
            </a:r>
            <a:r>
              <a:rPr lang="en-US" sz="1200" dirty="0"/>
              <a:t> pp. 635-700.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10.1146/annurev.biochem.71.1106001.135414</a:t>
            </a:r>
            <a:endParaRPr lang="en-US" sz="1200" dirty="0"/>
          </a:p>
          <a:p>
            <a:r>
              <a:rPr lang="en-US" sz="1200" dirty="0"/>
              <a:t>Ruiz, N., </a:t>
            </a:r>
            <a:r>
              <a:rPr lang="en-US" sz="1200" dirty="0" err="1"/>
              <a:t>Kahna</a:t>
            </a:r>
            <a:r>
              <a:rPr lang="en-US" sz="1200" dirty="0"/>
              <a:t>, D., &amp; </a:t>
            </a:r>
            <a:r>
              <a:rPr lang="en-US" sz="1200" dirty="0" err="1"/>
              <a:t>Silhavy</a:t>
            </a:r>
            <a:r>
              <a:rPr lang="en-US" sz="1200" dirty="0"/>
              <a:t>, T.J. (2009). Transport of lipopolysaccharide across the cell 	envelope: the long road of discovery. </a:t>
            </a:r>
            <a:r>
              <a:rPr lang="en-US" sz="1200" i="1" dirty="0"/>
              <a:t>Nature Reviews Microbiology, 7(9), </a:t>
            </a:r>
            <a:r>
              <a:rPr lang="en-US" sz="1200" dirty="0"/>
              <a:t>pp. 677-683. 	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10.1038/nrmicro2184</a:t>
            </a:r>
            <a:endParaRPr lang="en-US" sz="1200" dirty="0"/>
          </a:p>
          <a:p>
            <a:r>
              <a:rPr lang="en-US" sz="1200" dirty="0"/>
              <a:t>Sampson, B.A., </a:t>
            </a:r>
            <a:r>
              <a:rPr lang="en-US" sz="1200" dirty="0" err="1"/>
              <a:t>Misra</a:t>
            </a:r>
            <a:r>
              <a:rPr lang="en-US" sz="1200" dirty="0"/>
              <a:t>, R., &amp; Benson, S.A. (1989). Identification and Characterization of a New 	Gene of Escherichia Coli K-12 Involved in Outer Membrane Permeability. </a:t>
            </a:r>
            <a:r>
              <a:rPr lang="en-US" sz="1200" i="1" dirty="0"/>
              <a:t>Genetics, 	122(3), </a:t>
            </a:r>
            <a:r>
              <a:rPr lang="en-US" sz="1200" dirty="0"/>
              <a:t>pp. 491-501.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64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4AAD3FD-83A5-4B89-9F8F-01B8870865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26C04EF-6428-472D-B316-74A19385B0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31">
            <a:extLst>
              <a:ext uri="{FF2B5EF4-FFF2-40B4-BE49-F238E27FC236}">
                <a16:creationId xmlns="" xmlns:a16="http://schemas.microsoft.com/office/drawing/2014/main" id="{61752F1D-FC0F-4103-9584-630E643CCD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AE50896D-AACB-4C0A-855D-ECEFB4A0DA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Placeholder 5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8" r="8331" b="-2"/>
          <a:stretch/>
        </p:blipFill>
        <p:spPr>
          <a:xfrm>
            <a:off x="6093992" y="1210110"/>
            <a:ext cx="5449889" cy="4437777"/>
          </a:xfrm>
          <a:prstGeom prst="rect">
            <a:avLst/>
          </a:prstGeom>
          <a:effectLst/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92A1116-1C84-41DF-B803-1F7B0883EC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7"/>
            <a:ext cx="4166510" cy="871730"/>
          </a:xfrm>
        </p:spPr>
        <p:txBody>
          <a:bodyPr>
            <a:normAutofit/>
          </a:bodyPr>
          <a:lstStyle/>
          <a:p>
            <a:r>
              <a:rPr lang="en-US" sz="2900">
                <a:solidFill>
                  <a:srgbClr val="EBEBEB"/>
                </a:solidFill>
              </a:rPr>
              <a:t>Lipopolysaccharide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1500997"/>
            <a:ext cx="4166509" cy="47228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Outer membrane of E. Coli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LPS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6 Fatty Acyl Side Chains with many sugars attached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LPS bind together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Provides gel like barrier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Ability to survive a harsh climate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Virulence determinant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Important for therapeutic interventions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Domains: Lipid A, core oligosaccharide, and highly variable O-antigen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EBEBEB"/>
                </a:solidFill>
              </a:rPr>
              <a:t>Individually very cytotoxic</a:t>
            </a:r>
          </a:p>
        </p:txBody>
      </p:sp>
    </p:spTree>
    <p:extLst>
      <p:ext uri="{BB962C8B-B14F-4D97-AF65-F5344CB8AC3E}">
        <p14:creationId xmlns:p14="http://schemas.microsoft.com/office/powerpoint/2010/main" val="2932234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B4AAD3FD-83A5-4B89-9F8F-01B8870865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="" xmlns:a16="http://schemas.microsoft.com/office/drawing/2014/main" id="{126C04EF-6428-472D-B316-74A19385B0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31">
            <a:extLst>
              <a:ext uri="{FF2B5EF4-FFF2-40B4-BE49-F238E27FC236}">
                <a16:creationId xmlns="" xmlns:a16="http://schemas.microsoft.com/office/drawing/2014/main" id="{61752F1D-FC0F-4103-9584-630E643CCD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Freeform 5">
            <a:extLst>
              <a:ext uri="{FF2B5EF4-FFF2-40B4-BE49-F238E27FC236}">
                <a16:creationId xmlns="" xmlns:a16="http://schemas.microsoft.com/office/drawing/2014/main" id="{AE50896D-AACB-4C0A-855D-ECEFB4A0DA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pic>
        <p:nvPicPr>
          <p:cNvPr id="6" name="Picture Placeholder 5"/>
          <p:cNvPicPr>
            <a:picLocks noGrp="1"/>
          </p:cNvPicPr>
          <p:nvPr>
            <p:ph type="pic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2435" y="1949570"/>
            <a:ext cx="4451446" cy="3284703"/>
          </a:xfrm>
          <a:prstGeom prst="rect">
            <a:avLst/>
          </a:prstGeom>
          <a:effectLst/>
        </p:spPr>
      </p:pic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A92A1116-1C84-41DF-B803-1F7B0883EC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843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48931" y="1676400"/>
            <a:ext cx="4166509" cy="4547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1400" dirty="0">
                <a:solidFill>
                  <a:srgbClr val="EBEBEB"/>
                </a:solidFill>
              </a:rPr>
              <a:t>Assembled from inner membrane to outer membrane</a:t>
            </a:r>
          </a:p>
          <a:p>
            <a:pPr lvl="1">
              <a:buFont typeface="Wingdings 3" charset="2"/>
              <a:buChar char=""/>
            </a:pPr>
            <a:r>
              <a:rPr lang="en-US" sz="1400" dirty="0">
                <a:solidFill>
                  <a:srgbClr val="EBEBEB"/>
                </a:solidFill>
              </a:rPr>
              <a:t>Synthesis well characterized but not transport</a:t>
            </a:r>
          </a:p>
          <a:p>
            <a:pPr>
              <a:buFont typeface="Wingdings 3" charset="2"/>
              <a:buChar char=""/>
            </a:pPr>
            <a:r>
              <a:rPr lang="en-US" sz="1400" dirty="0">
                <a:solidFill>
                  <a:srgbClr val="EBEBEB"/>
                </a:solidFill>
              </a:rPr>
              <a:t>Lipopolysaccharide Assembly Protein A</a:t>
            </a:r>
          </a:p>
          <a:p>
            <a:pPr lvl="1">
              <a:buFont typeface="Wingdings 3" charset="2"/>
              <a:buChar char=""/>
            </a:pPr>
            <a:r>
              <a:rPr lang="en-US" sz="1400" dirty="0">
                <a:solidFill>
                  <a:srgbClr val="EBEBEB"/>
                </a:solidFill>
              </a:rPr>
              <a:t>Lap A</a:t>
            </a:r>
          </a:p>
          <a:p>
            <a:pPr lvl="1">
              <a:buFont typeface="Wingdings 3" charset="2"/>
              <a:buChar char=""/>
            </a:pPr>
            <a:r>
              <a:rPr lang="en-US" sz="1400" dirty="0">
                <a:solidFill>
                  <a:srgbClr val="EBEBEB"/>
                </a:solidFill>
              </a:rPr>
              <a:t>Inner membrane protein</a:t>
            </a:r>
          </a:p>
          <a:p>
            <a:pPr lvl="1">
              <a:buFont typeface="Wingdings 3" charset="2"/>
              <a:buChar char=""/>
            </a:pPr>
            <a:r>
              <a:rPr lang="en-US" sz="1400" dirty="0">
                <a:solidFill>
                  <a:srgbClr val="EBEBEB"/>
                </a:solidFill>
              </a:rPr>
              <a:t>Not functionally determined well</a:t>
            </a:r>
          </a:p>
          <a:p>
            <a:pPr lvl="1">
              <a:buFont typeface="Wingdings 3" charset="2"/>
              <a:buChar char=""/>
            </a:pPr>
            <a:r>
              <a:rPr lang="en-US" sz="1400" dirty="0">
                <a:solidFill>
                  <a:srgbClr val="EBEBEB"/>
                </a:solidFill>
              </a:rPr>
              <a:t>Synonymous with </a:t>
            </a:r>
            <a:r>
              <a:rPr lang="en-US" sz="1400" dirty="0" err="1">
                <a:solidFill>
                  <a:srgbClr val="EBEBEB"/>
                </a:solidFill>
              </a:rPr>
              <a:t>yciS</a:t>
            </a:r>
            <a:r>
              <a:rPr lang="en-US" sz="1400" dirty="0">
                <a:solidFill>
                  <a:srgbClr val="EBEBEB"/>
                </a:solidFill>
              </a:rPr>
              <a:t> </a:t>
            </a:r>
          </a:p>
          <a:p>
            <a:pPr>
              <a:buFont typeface="Wingdings 3" charset="2"/>
              <a:buChar char=""/>
            </a:pPr>
            <a:endParaRPr lang="en-US" sz="1400" dirty="0">
              <a:solidFill>
                <a:srgbClr val="EBEBEB"/>
              </a:solidFill>
            </a:endParaRPr>
          </a:p>
          <a:p>
            <a:pPr lvl="1">
              <a:buFont typeface="Wingdings 3" charset="2"/>
              <a:buChar char=""/>
            </a:pPr>
            <a:endParaRPr lang="en-US" sz="1400" dirty="0">
              <a:solidFill>
                <a:srgbClr val="EBEBEB"/>
              </a:solidFill>
            </a:endParaRPr>
          </a:p>
          <a:p>
            <a:pPr lvl="1">
              <a:buFont typeface="Wingdings 3" charset="2"/>
              <a:buChar char=""/>
            </a:pPr>
            <a:endParaRPr lang="en-US" sz="1400" dirty="0">
              <a:solidFill>
                <a:srgbClr val="EBEBEB"/>
              </a:solidFill>
            </a:endParaRPr>
          </a:p>
          <a:p>
            <a:pPr>
              <a:buFont typeface="Wingdings 3" charset="2"/>
              <a:buChar char=""/>
            </a:pPr>
            <a:endParaRPr lang="en-US" sz="1400" dirty="0">
              <a:solidFill>
                <a:srgbClr val="EBEBEB"/>
              </a:solidFill>
            </a:endParaRPr>
          </a:p>
        </p:txBody>
      </p:sp>
      <p:pic>
        <p:nvPicPr>
          <p:cNvPr id="16" name="Picture Placeholder 5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8" r="8331" b="-2"/>
          <a:stretch/>
        </p:blipFill>
        <p:spPr>
          <a:xfrm>
            <a:off x="6093992" y="1210110"/>
            <a:ext cx="5449889" cy="443777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7053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Flow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Site Directed Mutagenesis</a:t>
            </a:r>
          </a:p>
          <a:p>
            <a:pPr marL="457200" marR="0" lvl="0" indent="-4572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Gateway Cloning</a:t>
            </a:r>
          </a:p>
          <a:p>
            <a:pPr marL="457200" marR="0" lvl="0" indent="-4572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Co-transformation</a:t>
            </a:r>
          </a:p>
          <a:p>
            <a:pPr marL="457200" marR="0" lvl="0" indent="-4572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 smtClean="0"/>
              <a:t>Bacterial Two-Hybrid Screening</a:t>
            </a:r>
          </a:p>
          <a:p>
            <a:pPr marL="457200" marR="0" lvl="0" indent="-4572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6346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4AAD3FD-83A5-4B89-9F8F-01B8870865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126C04EF-6428-472D-B316-74A19385B08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31">
            <a:extLst>
              <a:ext uri="{FF2B5EF4-FFF2-40B4-BE49-F238E27FC236}">
                <a16:creationId xmlns="" xmlns:a16="http://schemas.microsoft.com/office/drawing/2014/main" id="{61752F1D-FC0F-4103-9584-630E643CCDA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AE50896D-AACB-4C0A-855D-ECEFB4A0DA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Picture 3" descr="../../../../Desktop/Screen%20Shot%202017-11-26%20at%207.14.55%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92" y="1024236"/>
            <a:ext cx="5449889" cy="4809525"/>
          </a:xfrm>
          <a:prstGeom prst="rect">
            <a:avLst/>
          </a:prstGeom>
          <a:noFill/>
          <a:effectLst/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92A1116-1C84-41DF-B803-1F7B0883EC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EBEBEB"/>
                </a:solidFill>
              </a:rPr>
              <a:t>Site Directed Mutagenesis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BEBEB"/>
                </a:solidFill>
              </a:rPr>
              <a:t>Mutate particular residues that could possibly cause conformational changes </a:t>
            </a:r>
          </a:p>
          <a:p>
            <a:r>
              <a:rPr lang="en-US" dirty="0" smtClean="0">
                <a:solidFill>
                  <a:srgbClr val="EBEBEB"/>
                </a:solidFill>
              </a:rPr>
              <a:t>Based on physical structure</a:t>
            </a:r>
            <a:endParaRPr lang="en-US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4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=""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8" name="Freeform: Shape 27">
            <a:extLst>
              <a:ext uri="{FF2B5EF4-FFF2-40B4-BE49-F238E27FC236}">
                <a16:creationId xmlns=""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854" y="1030239"/>
            <a:ext cx="6270662" cy="4797056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Gateway Cloning</a:t>
            </a:r>
          </a:p>
        </p:txBody>
      </p:sp>
    </p:spTree>
    <p:extLst>
      <p:ext uri="{BB962C8B-B14F-4D97-AF65-F5344CB8AC3E}">
        <p14:creationId xmlns:p14="http://schemas.microsoft.com/office/powerpoint/2010/main" val="2919302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=""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8" name="Freeform: Shape 27">
            <a:extLst>
              <a:ext uri="{FF2B5EF4-FFF2-40B4-BE49-F238E27FC236}">
                <a16:creationId xmlns=""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35" y="647698"/>
            <a:ext cx="4157699" cy="5562139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Co-Transformation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8122001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B68C77-138E-4BF7-A276-BD0C78A421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268552-D473-46ED-B1B8-422042C4DE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="" xmlns:a16="http://schemas.microsoft.com/office/drawing/2014/main" id="{4AC0CD9D-7610-4620-93B4-798CCD9AB5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9238B3E-24AA-439A-B527-6C5DF6D721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9F01145-BEA3-4CBF-AA21-10077B948C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E4D62F9-188E-4530-84C2-24BDEE4BEB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57B325C-3E35-45CF-9D07-3BCB281F3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="" xmlns:a16="http://schemas.microsoft.com/office/drawing/2014/main" id="{C24BEC42-AFF3-40D1-93A2-A27A42E1E23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98810A7-E114-447A-A7D6-69B27CFB56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8" name="Freeform: Shape 27">
            <a:extLst>
              <a:ext uri="{FF2B5EF4-FFF2-40B4-BE49-F238E27FC236}">
                <a16:creationId xmlns="" xmlns:a16="http://schemas.microsoft.com/office/drawing/2014/main" id="{608F427C-1EC9-4280-9367-F2B3AA063E8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43854" y="1061593"/>
            <a:ext cx="6270662" cy="4734349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Bacterial Two-Hybrid Screening</a:t>
            </a:r>
          </a:p>
        </p:txBody>
      </p:sp>
    </p:spTree>
    <p:extLst>
      <p:ext uri="{BB962C8B-B14F-4D97-AF65-F5344CB8AC3E}">
        <p14:creationId xmlns:p14="http://schemas.microsoft.com/office/powerpoint/2010/main" val="376358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To determine amino acid residues key to </a:t>
            </a:r>
            <a:r>
              <a:rPr lang="en-US" dirty="0" err="1" smtClean="0"/>
              <a:t>LapA</a:t>
            </a:r>
            <a:r>
              <a:rPr lang="en-US" dirty="0" smtClean="0"/>
              <a:t> interaction and function</a:t>
            </a:r>
          </a:p>
          <a:p>
            <a:r>
              <a:rPr lang="en-US" dirty="0" smtClean="0"/>
              <a:t>Limitations: Doesn’t give the full picture of the interactions </a:t>
            </a:r>
          </a:p>
          <a:p>
            <a:pPr lvl="1"/>
            <a:r>
              <a:rPr lang="en-US" dirty="0" smtClean="0"/>
              <a:t>Troubleshooting will definitely be required</a:t>
            </a:r>
          </a:p>
          <a:p>
            <a:pPr lvl="1"/>
            <a:r>
              <a:rPr lang="en-US" dirty="0" smtClean="0"/>
              <a:t>Major Issue: Not getting the transformation or the gene inserted properly to vectors</a:t>
            </a:r>
          </a:p>
          <a:p>
            <a:r>
              <a:rPr lang="en-US" dirty="0" smtClean="0"/>
              <a:t>Future</a:t>
            </a:r>
          </a:p>
          <a:p>
            <a:pPr lvl="1"/>
            <a:r>
              <a:rPr lang="en-US" dirty="0" smtClean="0"/>
              <a:t>Better understand the protective mechanism of bacteria</a:t>
            </a:r>
          </a:p>
          <a:p>
            <a:pPr lvl="1"/>
            <a:r>
              <a:rPr lang="en-US" dirty="0" smtClean="0"/>
              <a:t>Possibly lead to a target for antibiotic therapy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938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52</TotalTime>
  <Words>252</Words>
  <Application>Microsoft Macintosh PowerPoint</Application>
  <PresentationFormat>Widescreen</PresentationFormat>
  <Paragraphs>66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Century Gothic</vt:lpstr>
      <vt:lpstr>Wingdings 3</vt:lpstr>
      <vt:lpstr>Arial</vt:lpstr>
      <vt:lpstr>Ion</vt:lpstr>
      <vt:lpstr>Mapping the Protein-Protein Interactions of LapA in LPS Assembly</vt:lpstr>
      <vt:lpstr>Lipopolysaccharide</vt:lpstr>
      <vt:lpstr>LPS</vt:lpstr>
      <vt:lpstr>Experimental Flow</vt:lpstr>
      <vt:lpstr>Site Directed Mutagenesis</vt:lpstr>
      <vt:lpstr>Gateway Cloning</vt:lpstr>
      <vt:lpstr>Co-Transformation</vt:lpstr>
      <vt:lpstr>Bacterial Two-Hybrid Screening</vt:lpstr>
      <vt:lpstr>Discussion</vt:lpstr>
      <vt:lpstr>Questions?  </vt:lpstr>
      <vt:lpstr>References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the Protein-Protein Interactions of LapA in LPS Assembly</dc:title>
  <dc:creator>Aarthi Prakash</dc:creator>
  <cp:lastModifiedBy>Aarthi Prakash</cp:lastModifiedBy>
  <cp:revision>8</cp:revision>
  <dcterms:created xsi:type="dcterms:W3CDTF">2017-12-01T11:57:18Z</dcterms:created>
  <dcterms:modified xsi:type="dcterms:W3CDTF">2017-12-01T12:53:16Z</dcterms:modified>
</cp:coreProperties>
</file>