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Montserrat"/>
      <p:regular r:id="rId18"/>
      <p:bold r:id="rId19"/>
      <p:italic r:id="rId20"/>
      <p:boldItalic r:id="rId21"/>
    </p:embeddedFont>
    <p:embeddedFont>
      <p:font typeface="La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Lato-regular.fntdata"/><Relationship Id="rId21" Type="http://schemas.openxmlformats.org/officeDocument/2006/relationships/font" Target="fonts/Montserrat-boldItalic.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La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-When cells undergo apoptosis the cells undergo a morphological change that is able to be measured by flow cytometry.  </a:t>
            </a:r>
          </a:p>
          <a:p>
            <a:pPr lvl="0">
              <a:spcBef>
                <a:spcPts val="0"/>
              </a:spcBef>
              <a:buNone/>
            </a:pPr>
            <a:r>
              <a:rPr lang="en"/>
              <a:t>- when performing flow cytometry when light interacts with the cells, light is scattered in both the forward and lateral/side direction. During apoptosis there is an initial increase in side and forward scatter followed by a decrease in forward and side scatter during later stages of apoptosis.</a:t>
            </a:r>
          </a:p>
          <a:p>
            <a:pPr lvl="0">
              <a:spcBef>
                <a:spcPts val="0"/>
              </a:spcBef>
              <a:buNone/>
            </a:pPr>
            <a:r>
              <a:t/>
            </a:r>
            <a:endParaRPr/>
          </a:p>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6" name="Shape 2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rtl="0">
              <a:spcBef>
                <a:spcPts val="0"/>
              </a:spcBef>
              <a:spcAft>
                <a:spcPts val="0"/>
              </a:spcAft>
              <a:buSzPts val="1100"/>
              <a:buChar char="-"/>
            </a:pPr>
            <a:r>
              <a:rPr lang="en"/>
              <a:t>we then compare the graphs that we get from the CagA - plate and the plate with CagA to determine if CagA has an effect on apoptosis. </a:t>
            </a:r>
          </a:p>
          <a:p>
            <a:pPr indent="-298450" lvl="0" marL="457200">
              <a:spcBef>
                <a:spcPts val="0"/>
              </a:spcBef>
              <a:buSzPts val="1100"/>
              <a:buChar char="-"/>
            </a:pPr>
            <a:r>
              <a:rPr lang="en"/>
              <a:t>We can assume that any change that we visualize between the two plates is due to the CagA since the gastric cancer cell lines are exactly the same and the H. pylori bacteria are exactly the same other than that once contains CagA and one doesn’t </a:t>
            </a:r>
          </a:p>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-Gastric cancer is the second leading cause of cancer-related deaths worldwide and it is estimated that 10,960 people will die from gastric cancer this year.</a:t>
            </a:r>
          </a:p>
          <a:p>
            <a:pPr lvl="0">
              <a:spcBef>
                <a:spcPts val="0"/>
              </a:spcBef>
              <a:buNone/>
            </a:pPr>
            <a:r>
              <a:rPr lang="en"/>
              <a:t>- Cancer in general is caused by either a decrease in apoptosis (cell death) or an increase in cell proliferation. </a:t>
            </a:r>
          </a:p>
          <a:p>
            <a:pPr lvl="0">
              <a:spcBef>
                <a:spcPts val="0"/>
              </a:spcBef>
              <a:buNone/>
            </a:pPr>
            <a:r>
              <a:rPr lang="en"/>
              <a:t>- </a:t>
            </a:r>
            <a:r>
              <a:rPr lang="en" sz="1200">
                <a:latin typeface="Times New Roman"/>
                <a:ea typeface="Times New Roman"/>
                <a:cs typeface="Times New Roman"/>
                <a:sym typeface="Times New Roman"/>
              </a:rPr>
              <a:t> In people who do not have cancer, apoptosis will occur which is when cells will trigger a series of events in order to make room for newer cells, eliminate unhealthy cells, or to get rid of unnecessary cells (Apoptosis, 2016). In cancerous cells, apoptosis can be hindered or completely evaded which can lead to uncontrolled cell division </a:t>
            </a:r>
          </a:p>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H. pylori- a gram negative bacteria with a spiral shape that is grown in the digestive tract. </a:t>
            </a:r>
          </a:p>
          <a:p>
            <a:pPr indent="-298450" lvl="0" marL="457200" rtl="0">
              <a:spcBef>
                <a:spcPts val="0"/>
              </a:spcBef>
              <a:spcAft>
                <a:spcPts val="0"/>
              </a:spcAft>
              <a:buSzPts val="1100"/>
              <a:buChar char="-"/>
            </a:pPr>
            <a:r>
              <a:rPr lang="en"/>
              <a:t>In most cases it is harmless however, in some cases it has been known to cause diseases such as peptic ulcers and gastric cancer when penetrating the stomach lining. </a:t>
            </a:r>
          </a:p>
          <a:p>
            <a:pPr indent="-298450" lvl="0" marL="457200" rtl="0">
              <a:spcBef>
                <a:spcPts val="0"/>
              </a:spcBef>
              <a:buSzPts val="1100"/>
              <a:buChar char="-"/>
            </a:pPr>
            <a:r>
              <a:rPr lang="en"/>
              <a:t>Is recognized as a group 1 carcinogen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There are two strains of H. pylori, CagA-positive and CagA-negative.</a:t>
            </a:r>
          </a:p>
          <a:p>
            <a:pPr indent="-298450" lvl="0" marL="457200" rtl="0">
              <a:spcBef>
                <a:spcPts val="0"/>
              </a:spcBef>
              <a:spcAft>
                <a:spcPts val="0"/>
              </a:spcAft>
              <a:buSzPts val="1100"/>
              <a:buChar char="-"/>
            </a:pPr>
            <a:r>
              <a:rPr lang="en" sz="1200">
                <a:latin typeface="Times New Roman"/>
                <a:ea typeface="Times New Roman"/>
                <a:cs typeface="Times New Roman"/>
                <a:sym typeface="Times New Roman"/>
              </a:rPr>
              <a:t>When </a:t>
            </a:r>
            <a:r>
              <a:rPr i="1" lang="en" sz="1200">
                <a:latin typeface="Times New Roman"/>
                <a:ea typeface="Times New Roman"/>
                <a:cs typeface="Times New Roman"/>
                <a:sym typeface="Times New Roman"/>
              </a:rPr>
              <a:t>H. pylori </a:t>
            </a:r>
            <a:r>
              <a:rPr lang="en" sz="1200">
                <a:latin typeface="Times New Roman"/>
                <a:ea typeface="Times New Roman"/>
                <a:cs typeface="Times New Roman"/>
                <a:sym typeface="Times New Roman"/>
              </a:rPr>
              <a:t>CagA positive bacteria</a:t>
            </a:r>
            <a:r>
              <a:rPr i="1" lang="en" sz="1200">
                <a:latin typeface="Times New Roman"/>
                <a:ea typeface="Times New Roman"/>
                <a:cs typeface="Times New Roman"/>
                <a:sym typeface="Times New Roman"/>
              </a:rPr>
              <a:t> </a:t>
            </a:r>
            <a:r>
              <a:rPr lang="en" sz="1200">
                <a:latin typeface="Times New Roman"/>
                <a:ea typeface="Times New Roman"/>
                <a:cs typeface="Times New Roman"/>
                <a:sym typeface="Times New Roman"/>
              </a:rPr>
              <a:t>come in</a:t>
            </a:r>
            <a:r>
              <a:rPr i="1" lang="en" sz="1200">
                <a:latin typeface="Times New Roman"/>
                <a:ea typeface="Times New Roman"/>
                <a:cs typeface="Times New Roman"/>
                <a:sym typeface="Times New Roman"/>
              </a:rPr>
              <a:t> </a:t>
            </a:r>
            <a:r>
              <a:rPr lang="en" sz="1200">
                <a:latin typeface="Times New Roman"/>
                <a:ea typeface="Times New Roman"/>
                <a:cs typeface="Times New Roman"/>
                <a:sym typeface="Times New Roman"/>
              </a:rPr>
              <a:t>contact with gastric host cells, CagA is injected into the cytoplasm of the host cell. </a:t>
            </a:r>
          </a:p>
          <a:p>
            <a:pPr indent="-304800" lvl="0" marL="457200" rtl="0">
              <a:spcBef>
                <a:spcPts val="0"/>
              </a:spcBef>
              <a:buSzPts val="1200"/>
              <a:buFont typeface="Times New Roman"/>
              <a:buChar char="-"/>
            </a:pPr>
            <a:r>
              <a:rPr lang="en" sz="1200">
                <a:latin typeface="Times New Roman"/>
                <a:ea typeface="Times New Roman"/>
                <a:cs typeface="Times New Roman"/>
                <a:sym typeface="Times New Roman"/>
              </a:rPr>
              <a:t>CagA is a protein encoded on the Cag pathogenicity island that has been hypothesized by Ohnishi et al to be an oncoprotein, however, researchers do not know exactly how CagA affects apoptosis of gastric cancer cells.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rtl="0">
              <a:spcBef>
                <a:spcPts val="0"/>
              </a:spcBef>
              <a:spcAft>
                <a:spcPts val="0"/>
              </a:spcAft>
              <a:buSzPts val="1100"/>
              <a:buChar char="-"/>
            </a:pPr>
            <a:r>
              <a:rPr lang="en"/>
              <a:t>Keep in mind that all of the bacteria in H. pylori-CagA- strain are </a:t>
            </a:r>
            <a:r>
              <a:rPr lang="en"/>
              <a:t>identical</a:t>
            </a:r>
            <a:r>
              <a:rPr lang="en"/>
              <a:t>, assuming no mutation.</a:t>
            </a:r>
          </a:p>
          <a:p>
            <a:pPr indent="-298450" lvl="0" marL="457200">
              <a:spcBef>
                <a:spcPts val="0"/>
              </a:spcBef>
              <a:buSzPts val="1100"/>
              <a:buChar char="-"/>
            </a:pPr>
            <a:r>
              <a:rPr lang="en"/>
              <a:t>And all of the bacteria H. pylori-CagA+ strain are identical. But the bacteria on these two plates may not be identical. Keep this in the back of your mind as we continue through the experiment.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rIns="91425" wrap="square" tIns="91425">
            <a:noAutofit/>
          </a:bodyPr>
          <a:lstStyle/>
          <a:p>
            <a:pPr lvl="0">
              <a:spcBef>
                <a:spcPts val="0"/>
              </a:spcBef>
              <a:buNone/>
            </a:pPr>
            <a:r>
              <a:t/>
            </a:r>
            <a:endParaRPr/>
          </a:p>
        </p:txBody>
      </p:sp>
      <p:grpSp>
        <p:nvGrpSpPr>
          <p:cNvPr id="11" name="Shape 11"/>
          <p:cNvGrpSpPr/>
          <p:nvPr/>
        </p:nvGrpSpPr>
        <p:grpSpPr>
          <a:xfrm>
            <a:off x="0" y="490"/>
            <a:ext cx="5153705" cy="5134399"/>
            <a:chOff x="0" y="75"/>
            <a:chExt cx="5153705" cy="5152950"/>
          </a:xfrm>
        </p:grpSpPr>
        <p:sp>
          <p:nvSpPr>
            <p:cNvPr id="12" name="Shape 1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rIns="91425" wrap="square" tIns="91425">
              <a:noAutofit/>
            </a:bodyPr>
            <a:lstStyle/>
            <a:p>
              <a:pPr lvl="0">
                <a:spcBef>
                  <a:spcPts val="0"/>
                </a:spcBef>
                <a:buNone/>
              </a:pPr>
              <a:r>
                <a:t/>
              </a:r>
              <a:endParaRPr/>
            </a:p>
          </p:txBody>
        </p:sp>
        <p:sp>
          <p:nvSpPr>
            <p:cNvPr id="13" name="Shape 13"/>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rIns="91425" wrap="square" tIns="91425">
              <a:noAutofit/>
            </a:bodyPr>
            <a:lstStyle/>
            <a:p>
              <a:pPr lvl="0">
                <a:spcBef>
                  <a:spcPts val="0"/>
                </a:spcBef>
                <a:buNone/>
              </a:pPr>
              <a:r>
                <a:t/>
              </a:r>
              <a:endParaRPr/>
            </a:p>
          </p:txBody>
        </p:sp>
        <p:sp>
          <p:nvSpPr>
            <p:cNvPr id="14" name="Shape 14"/>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15" name="Shape 15"/>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sp>
        <p:nvSpPr>
          <p:cNvPr id="16" name="Shape 16"/>
          <p:cNvSpPr txBox="1"/>
          <p:nvPr>
            <p:ph type="ctrTitle"/>
          </p:nvPr>
        </p:nvSpPr>
        <p:spPr>
          <a:xfrm>
            <a:off x="3537150" y="1578400"/>
            <a:ext cx="5017500" cy="1578900"/>
          </a:xfrm>
          <a:prstGeom prst="rect">
            <a:avLst/>
          </a:prstGeom>
        </p:spPr>
        <p:txBody>
          <a:bodyPr anchorCtr="0" anchor="t" bIns="91425" lIns="91425" rIns="91425" wrap="square" tIns="91425"/>
          <a:lstStyle>
            <a:lvl1pPr lvl="0">
              <a:spcBef>
                <a:spcPts val="0"/>
              </a:spcBef>
              <a:buSzPts val="4000"/>
              <a:buNone/>
              <a:defRPr sz="4000"/>
            </a:lvl1pPr>
            <a:lvl2pPr lvl="1">
              <a:spcBef>
                <a:spcPts val="0"/>
              </a:spcBef>
              <a:buSzPts val="4000"/>
              <a:buNone/>
              <a:defRPr sz="4000"/>
            </a:lvl2pPr>
            <a:lvl3pPr lvl="2">
              <a:spcBef>
                <a:spcPts val="0"/>
              </a:spcBef>
              <a:buSzPts val="4000"/>
              <a:buNone/>
              <a:defRPr sz="4000"/>
            </a:lvl3pPr>
            <a:lvl4pPr lvl="3">
              <a:spcBef>
                <a:spcPts val="0"/>
              </a:spcBef>
              <a:buSzPts val="4000"/>
              <a:buNone/>
              <a:defRPr sz="4000"/>
            </a:lvl4pPr>
            <a:lvl5pPr lvl="4">
              <a:spcBef>
                <a:spcPts val="0"/>
              </a:spcBef>
              <a:buSzPts val="4000"/>
              <a:buNone/>
              <a:defRPr sz="4000"/>
            </a:lvl5pPr>
            <a:lvl6pPr lvl="5">
              <a:spcBef>
                <a:spcPts val="0"/>
              </a:spcBef>
              <a:buSzPts val="4000"/>
              <a:buNone/>
              <a:defRPr sz="4000"/>
            </a:lvl6pPr>
            <a:lvl7pPr lvl="6">
              <a:spcBef>
                <a:spcPts val="0"/>
              </a:spcBef>
              <a:buSzPts val="4000"/>
              <a:buNone/>
              <a:defRPr sz="4000"/>
            </a:lvl7pPr>
            <a:lvl8pPr lvl="7">
              <a:spcBef>
                <a:spcPts val="0"/>
              </a:spcBef>
              <a:buSzPts val="4000"/>
              <a:buNone/>
              <a:defRPr sz="4000"/>
            </a:lvl8pPr>
            <a:lvl9pPr lvl="8">
              <a:spcBef>
                <a:spcPts val="0"/>
              </a:spcBef>
              <a:buSzPts val="4000"/>
              <a:buNone/>
              <a:defRPr sz="4000"/>
            </a:lvl9pPr>
          </a:lstStyle>
          <a:p/>
        </p:txBody>
      </p:sp>
      <p:sp>
        <p:nvSpPr>
          <p:cNvPr id="17" name="Shape 17"/>
          <p:cNvSpPr txBox="1"/>
          <p:nvPr>
            <p:ph idx="1" type="subTitle"/>
          </p:nvPr>
        </p:nvSpPr>
        <p:spPr>
          <a:xfrm>
            <a:off x="5083950" y="3924925"/>
            <a:ext cx="3470700" cy="506100"/>
          </a:xfrm>
          <a:prstGeom prst="rect">
            <a:avLst/>
          </a:prstGeom>
        </p:spPr>
        <p:txBody>
          <a:bodyPr anchorCtr="0" anchor="t" bIns="91425" lIns="91425"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105" name="Shape 105"/>
        <p:cNvGrpSpPr/>
        <p:nvPr/>
      </p:nvGrpSpPr>
      <p:grpSpPr>
        <a:xfrm>
          <a:off x="0" y="0"/>
          <a:ext cx="0" cy="0"/>
          <a:chOff x="0" y="0"/>
          <a:chExt cx="0" cy="0"/>
        </a:xfrm>
      </p:grpSpPr>
      <p:grpSp>
        <p:nvGrpSpPr>
          <p:cNvPr id="106" name="Shape 106"/>
          <p:cNvGrpSpPr/>
          <p:nvPr/>
        </p:nvGrpSpPr>
        <p:grpSpPr>
          <a:xfrm>
            <a:off x="4406400" y="0"/>
            <a:ext cx="4737600" cy="5143065"/>
            <a:chOff x="4406400" y="0"/>
            <a:chExt cx="4737600" cy="5143065"/>
          </a:xfrm>
        </p:grpSpPr>
        <p:sp>
          <p:nvSpPr>
            <p:cNvPr id="107" name="Shape 107"/>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rIns="91425" wrap="square" tIns="91425">
              <a:noAutofit/>
            </a:bodyPr>
            <a:lstStyle/>
            <a:p>
              <a:pPr lvl="0">
                <a:spcBef>
                  <a:spcPts val="0"/>
                </a:spcBef>
                <a:buNone/>
              </a:pPr>
              <a:r>
                <a:t/>
              </a:r>
              <a:endParaRPr/>
            </a:p>
          </p:txBody>
        </p:sp>
        <p:sp>
          <p:nvSpPr>
            <p:cNvPr id="108" name="Shape 108"/>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rIns="91425" wrap="square" tIns="91425">
              <a:noAutofit/>
            </a:bodyPr>
            <a:lstStyle/>
            <a:p>
              <a:pPr lvl="0">
                <a:spcBef>
                  <a:spcPts val="0"/>
                </a:spcBef>
                <a:buNone/>
              </a:pPr>
              <a:r>
                <a:t/>
              </a:r>
              <a:endParaRPr/>
            </a:p>
          </p:txBody>
        </p:sp>
        <p:sp>
          <p:nvSpPr>
            <p:cNvPr id="109" name="Shape 109"/>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0" name="Shape 110"/>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1" name="Shape 1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2" name="Shape 112"/>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3" name="Shape 11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4" name="Shape 114"/>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115" name="Shape 115"/>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6" name="Shape 116"/>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7" name="Shape 117"/>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8" name="Shape 118"/>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9" name="Shape 119"/>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20" name="Shape 120"/>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121" name="Shape 12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22" name="Shape 122"/>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23" name="Shape 12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24" name="Shape 124"/>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125" name="Shape 125"/>
          <p:cNvSpPr txBox="1"/>
          <p:nvPr>
            <p:ph type="title"/>
          </p:nvPr>
        </p:nvSpPr>
        <p:spPr>
          <a:xfrm>
            <a:off x="823850" y="1284675"/>
            <a:ext cx="4776000" cy="1300800"/>
          </a:xfrm>
          <a:prstGeom prst="rect">
            <a:avLst/>
          </a:prstGeom>
        </p:spPr>
        <p:txBody>
          <a:bodyPr anchorCtr="0" anchor="t" bIns="91425" lIns="91425" rIns="91425" wrap="square" tIns="91425"/>
          <a:lstStyle>
            <a:lvl1pPr lvl="0">
              <a:spcBef>
                <a:spcPts val="0"/>
              </a:spcBef>
              <a:buSzPts val="8000"/>
              <a:buNone/>
              <a:defRPr sz="8000"/>
            </a:lvl1pPr>
            <a:lvl2pPr lvl="1">
              <a:spcBef>
                <a:spcPts val="0"/>
              </a:spcBef>
              <a:buSzPts val="8000"/>
              <a:buNone/>
              <a:defRPr sz="8000"/>
            </a:lvl2pPr>
            <a:lvl3pPr lvl="2">
              <a:spcBef>
                <a:spcPts val="0"/>
              </a:spcBef>
              <a:buSzPts val="8000"/>
              <a:buNone/>
              <a:defRPr sz="8000"/>
            </a:lvl3pPr>
            <a:lvl4pPr lvl="3">
              <a:spcBef>
                <a:spcPts val="0"/>
              </a:spcBef>
              <a:buSzPts val="8000"/>
              <a:buNone/>
              <a:defRPr sz="8000"/>
            </a:lvl4pPr>
            <a:lvl5pPr lvl="4">
              <a:spcBef>
                <a:spcPts val="0"/>
              </a:spcBef>
              <a:buSzPts val="8000"/>
              <a:buNone/>
              <a:defRPr sz="8000"/>
            </a:lvl5pPr>
            <a:lvl6pPr lvl="5">
              <a:spcBef>
                <a:spcPts val="0"/>
              </a:spcBef>
              <a:buSzPts val="8000"/>
              <a:buNone/>
              <a:defRPr sz="8000"/>
            </a:lvl6pPr>
            <a:lvl7pPr lvl="6">
              <a:spcBef>
                <a:spcPts val="0"/>
              </a:spcBef>
              <a:buSzPts val="8000"/>
              <a:buNone/>
              <a:defRPr sz="8000"/>
            </a:lvl7pPr>
            <a:lvl8pPr lvl="7">
              <a:spcBef>
                <a:spcPts val="0"/>
              </a:spcBef>
              <a:buSzPts val="8000"/>
              <a:buNone/>
              <a:defRPr sz="8000"/>
            </a:lvl8pPr>
            <a:lvl9pPr lvl="8">
              <a:spcBef>
                <a:spcPts val="0"/>
              </a:spcBef>
              <a:buSzPts val="8000"/>
              <a:buNone/>
              <a:defRPr sz="8000"/>
            </a:lvl9pPr>
          </a:lstStyle>
          <a:p/>
        </p:txBody>
      </p:sp>
      <p:sp>
        <p:nvSpPr>
          <p:cNvPr id="126" name="Shape 126"/>
          <p:cNvSpPr txBox="1"/>
          <p:nvPr>
            <p:ph idx="1" type="body"/>
          </p:nvPr>
        </p:nvSpPr>
        <p:spPr>
          <a:xfrm>
            <a:off x="823850" y="2643124"/>
            <a:ext cx="4776000" cy="12189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127" name="Shape 1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28" name="Shape 128"/>
        <p:cNvGrpSpPr/>
        <p:nvPr/>
      </p:nvGrpSpPr>
      <p:grpSpPr>
        <a:xfrm>
          <a:off x="0" y="0"/>
          <a:ext cx="0" cy="0"/>
          <a:chOff x="0" y="0"/>
          <a:chExt cx="0" cy="0"/>
        </a:xfrm>
      </p:grpSpPr>
      <p:sp>
        <p:nvSpPr>
          <p:cNvPr id="129" name="Shape 12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9" name="Shape 19"/>
        <p:cNvGrpSpPr/>
        <p:nvPr/>
      </p:nvGrpSpPr>
      <p:grpSpPr>
        <a:xfrm>
          <a:off x="0" y="0"/>
          <a:ext cx="0" cy="0"/>
          <a:chOff x="0" y="0"/>
          <a:chExt cx="0" cy="0"/>
        </a:xfrm>
      </p:grpSpPr>
      <p:grpSp>
        <p:nvGrpSpPr>
          <p:cNvPr id="20" name="Shape 20"/>
          <p:cNvGrpSpPr/>
          <p:nvPr/>
        </p:nvGrpSpPr>
        <p:grpSpPr>
          <a:xfrm>
            <a:off x="4406400" y="0"/>
            <a:ext cx="4737600" cy="5143065"/>
            <a:chOff x="4406400" y="0"/>
            <a:chExt cx="4737600" cy="5143065"/>
          </a:xfrm>
        </p:grpSpPr>
        <p:sp>
          <p:nvSpPr>
            <p:cNvPr id="21" name="Shape 2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rIns="91425" wrap="square" tIns="91425">
              <a:noAutofit/>
            </a:bodyPr>
            <a:lstStyle/>
            <a:p>
              <a:pPr lvl="0">
                <a:spcBef>
                  <a:spcPts val="0"/>
                </a:spcBef>
                <a:buNone/>
              </a:pPr>
              <a:r>
                <a:t/>
              </a:r>
              <a:endParaRPr/>
            </a:p>
          </p:txBody>
        </p:sp>
        <p:sp>
          <p:nvSpPr>
            <p:cNvPr id="22" name="Shape 22"/>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rIns="91425" wrap="square" tIns="91425">
              <a:noAutofit/>
            </a:bodyPr>
            <a:lstStyle/>
            <a:p>
              <a:pPr lvl="0">
                <a:spcBef>
                  <a:spcPts val="0"/>
                </a:spcBef>
                <a:buNone/>
              </a:pPr>
              <a:r>
                <a:t/>
              </a:r>
              <a:endParaRPr/>
            </a:p>
          </p:txBody>
        </p:sp>
        <p:sp>
          <p:nvSpPr>
            <p:cNvPr id="23" name="Shape 2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24" name="Shape 24"/>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25" name="Shape 25"/>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26" name="Shape 26"/>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27" name="Shape 27"/>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28" name="Shape 28"/>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29" name="Shape 29"/>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0" name="Shape 30"/>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1" name="Shape 3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2" name="Shape 32"/>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3" name="Shape 3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4" name="Shape 34"/>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35" name="Shape 35"/>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6" name="Shape 36"/>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8" name="Shape 38"/>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39" name="Shape 39"/>
          <p:cNvSpPr txBox="1"/>
          <p:nvPr>
            <p:ph type="title"/>
          </p:nvPr>
        </p:nvSpPr>
        <p:spPr>
          <a:xfrm>
            <a:off x="823850" y="2053000"/>
            <a:ext cx="4587000" cy="1148700"/>
          </a:xfrm>
          <a:prstGeom prst="rect">
            <a:avLst/>
          </a:prstGeom>
        </p:spPr>
        <p:txBody>
          <a:bodyPr anchorCtr="0" anchor="ctr"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4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44" name="Shape 4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sp>
        <p:nvSpPr>
          <p:cNvPr id="45" name="Shape 45"/>
          <p:cNvSpPr txBox="1"/>
          <p:nvPr>
            <p:ph type="title"/>
          </p:nvPr>
        </p:nvSpPr>
        <p:spPr>
          <a:xfrm>
            <a:off x="1297500" y="393750"/>
            <a:ext cx="7038900" cy="914100"/>
          </a:xfrm>
          <a:prstGeom prst="rect">
            <a:avLst/>
          </a:prstGeom>
        </p:spPr>
        <p:txBody>
          <a:bodyPr anchorCtr="0" anchor="t"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46" name="Shape 46"/>
          <p:cNvSpPr txBox="1"/>
          <p:nvPr>
            <p:ph idx="1" type="body"/>
          </p:nvPr>
        </p:nvSpPr>
        <p:spPr>
          <a:xfrm>
            <a:off x="1297500" y="1567550"/>
            <a:ext cx="7038900" cy="29112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48"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51" name="Shape 51"/>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sp>
        <p:nvSpPr>
          <p:cNvPr id="52" name="Shape 52"/>
          <p:cNvSpPr txBox="1"/>
          <p:nvPr>
            <p:ph type="title"/>
          </p:nvPr>
        </p:nvSpPr>
        <p:spPr>
          <a:xfrm>
            <a:off x="1297500" y="393750"/>
            <a:ext cx="7038900" cy="914100"/>
          </a:xfrm>
          <a:prstGeom prst="rect">
            <a:avLst/>
          </a:prstGeom>
        </p:spPr>
        <p:txBody>
          <a:bodyPr anchorCtr="0" anchor="t"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53" name="Shape 53"/>
          <p:cNvSpPr txBox="1"/>
          <p:nvPr>
            <p:ph idx="1" type="body"/>
          </p:nvPr>
        </p:nvSpPr>
        <p:spPr>
          <a:xfrm>
            <a:off x="1297500" y="1567550"/>
            <a:ext cx="3403200" cy="29112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54" name="Shape 54"/>
          <p:cNvSpPr txBox="1"/>
          <p:nvPr>
            <p:ph idx="2" type="body"/>
          </p:nvPr>
        </p:nvSpPr>
        <p:spPr>
          <a:xfrm>
            <a:off x="4933221" y="1567550"/>
            <a:ext cx="3403200" cy="29112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55" name="Shape 5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56"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59" name="Shape 5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sp>
        <p:nvSpPr>
          <p:cNvPr id="60" name="Shape 60"/>
          <p:cNvSpPr txBox="1"/>
          <p:nvPr>
            <p:ph type="title"/>
          </p:nvPr>
        </p:nvSpPr>
        <p:spPr>
          <a:xfrm>
            <a:off x="1297500" y="393750"/>
            <a:ext cx="7038900" cy="914100"/>
          </a:xfrm>
          <a:prstGeom prst="rect">
            <a:avLst/>
          </a:prstGeom>
        </p:spPr>
        <p:txBody>
          <a:bodyPr anchorCtr="0" anchor="t"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61" name="Shape 6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62"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65" name="Shape 6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sp>
        <p:nvSpPr>
          <p:cNvPr id="66" name="Shape 66"/>
          <p:cNvSpPr txBox="1"/>
          <p:nvPr>
            <p:ph type="title"/>
          </p:nvPr>
        </p:nvSpPr>
        <p:spPr>
          <a:xfrm>
            <a:off x="1297500" y="393750"/>
            <a:ext cx="3798900" cy="1493100"/>
          </a:xfrm>
          <a:prstGeom prst="rect">
            <a:avLst/>
          </a:prstGeom>
        </p:spPr>
        <p:txBody>
          <a:bodyPr anchorCtr="0" anchor="t"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67" name="Shape 67"/>
          <p:cNvSpPr txBox="1"/>
          <p:nvPr>
            <p:ph idx="1" type="body"/>
          </p:nvPr>
        </p:nvSpPr>
        <p:spPr>
          <a:xfrm>
            <a:off x="1297500" y="1972550"/>
            <a:ext cx="3798900" cy="24159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68" name="Shape 6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69"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rIns="91425" wrap="square" tIns="91425">
              <a:noAutofit/>
            </a:bodyPr>
            <a:lstStyle/>
            <a:p>
              <a:pPr lvl="0">
                <a:spcBef>
                  <a:spcPts val="0"/>
                </a:spcBef>
                <a:buNone/>
              </a:pPr>
              <a:r>
                <a:t/>
              </a:r>
              <a:endParaRPr/>
            </a:p>
          </p:txBody>
        </p:sp>
        <p:sp>
          <p:nvSpPr>
            <p:cNvPr id="72" name="Shape 72"/>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rIns="91425" wrap="square" tIns="91425">
              <a:noAutofit/>
            </a:bodyPr>
            <a:lstStyle/>
            <a:p>
              <a:pPr lvl="0">
                <a:spcBef>
                  <a:spcPts val="0"/>
                </a:spcBef>
                <a:buNone/>
              </a:pPr>
              <a:r>
                <a:t/>
              </a:r>
              <a:endParaRPr/>
            </a:p>
          </p:txBody>
        </p:sp>
        <p:sp>
          <p:nvSpPr>
            <p:cNvPr id="73" name="Shape 73"/>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74" name="Shape 74"/>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75" name="Shape 75"/>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76" name="Shape 76"/>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77" name="Shape 77"/>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78" name="Shape 7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79" name="Shape 79"/>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0" name="Shape 80"/>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1" name="Shape 81"/>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2" name="Shape 82"/>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3" name="Shape 83"/>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4" name="Shape 84"/>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85" name="Shape 85"/>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6" name="Shape 86"/>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7" name="Shape 87"/>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8" name="Shape 8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89" name="Shape 89"/>
          <p:cNvSpPr txBox="1"/>
          <p:nvPr>
            <p:ph type="title"/>
          </p:nvPr>
        </p:nvSpPr>
        <p:spPr>
          <a:xfrm>
            <a:off x="823850" y="866775"/>
            <a:ext cx="4587000" cy="3521100"/>
          </a:xfrm>
          <a:prstGeom prst="rect">
            <a:avLst/>
          </a:prstGeom>
        </p:spPr>
        <p:txBody>
          <a:bodyPr anchorCtr="0" anchor="ctr"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90" name="Shape 9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9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94" name="Shape 9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sp>
        <p:nvSpPr>
          <p:cNvPr id="95" name="Shape 95"/>
          <p:cNvSpPr txBox="1"/>
          <p:nvPr>
            <p:ph type="title"/>
          </p:nvPr>
        </p:nvSpPr>
        <p:spPr>
          <a:xfrm>
            <a:off x="1297500" y="1658325"/>
            <a:ext cx="3036300" cy="1751700"/>
          </a:xfrm>
          <a:prstGeom prst="rect">
            <a:avLst/>
          </a:prstGeom>
        </p:spPr>
        <p:txBody>
          <a:bodyPr anchorCtr="0" anchor="t"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96" name="Shape 96"/>
          <p:cNvSpPr txBox="1"/>
          <p:nvPr>
            <p:ph idx="1" type="subTitle"/>
          </p:nvPr>
        </p:nvSpPr>
        <p:spPr>
          <a:xfrm>
            <a:off x="1297500" y="3538000"/>
            <a:ext cx="3036300" cy="506100"/>
          </a:xfrm>
          <a:prstGeom prst="rect">
            <a:avLst/>
          </a:prstGeom>
        </p:spPr>
        <p:txBody>
          <a:bodyPr anchorCtr="0" anchor="t" bIns="91425" lIns="91425"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Shape 97"/>
          <p:cNvSpPr txBox="1"/>
          <p:nvPr>
            <p:ph idx="2" type="body"/>
          </p:nvPr>
        </p:nvSpPr>
        <p:spPr>
          <a:xfrm>
            <a:off x="4648200" y="1696600"/>
            <a:ext cx="3676800" cy="23475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98" name="Shape 9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99" name="Shape 99"/>
        <p:cNvGrpSpPr/>
        <p:nvPr/>
      </p:nvGrpSpPr>
      <p:grpSpPr>
        <a:xfrm>
          <a:off x="0" y="0"/>
          <a:ext cx="0" cy="0"/>
          <a:chOff x="0" y="0"/>
          <a:chExt cx="0" cy="0"/>
        </a:xfrm>
      </p:grpSpPr>
      <p:grpSp>
        <p:nvGrpSpPr>
          <p:cNvPr id="100" name="Shape 100"/>
          <p:cNvGrpSpPr/>
          <p:nvPr/>
        </p:nvGrpSpPr>
        <p:grpSpPr>
          <a:xfrm>
            <a:off x="0" y="4128572"/>
            <a:ext cx="698925" cy="684657"/>
            <a:chOff x="0" y="3785672"/>
            <a:chExt cx="698925" cy="684657"/>
          </a:xfrm>
        </p:grpSpPr>
        <p:sp>
          <p:nvSpPr>
            <p:cNvPr id="101" name="Shape 101"/>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rIns="91425" wrap="square" tIns="91425">
              <a:noAutofit/>
            </a:bodyPr>
            <a:lstStyle/>
            <a:p>
              <a:pPr lvl="0">
                <a:spcBef>
                  <a:spcPts val="0"/>
                </a:spcBef>
                <a:buNone/>
              </a:pPr>
              <a:r>
                <a:t/>
              </a:r>
              <a:endParaRPr/>
            </a:p>
          </p:txBody>
        </p:sp>
        <p:sp>
          <p:nvSpPr>
            <p:cNvPr id="102" name="Shape 102"/>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103" name="Shape 103"/>
          <p:cNvSpPr txBox="1"/>
          <p:nvPr>
            <p:ph idx="1" type="body"/>
          </p:nvPr>
        </p:nvSpPr>
        <p:spPr>
          <a:xfrm>
            <a:off x="812725" y="4305375"/>
            <a:ext cx="6936000" cy="523800"/>
          </a:xfrm>
          <a:prstGeom prst="rect">
            <a:avLst/>
          </a:prstGeom>
        </p:spPr>
        <p:txBody>
          <a:bodyPr anchorCtr="0" anchor="ctr" bIns="91425" lIns="91425" rIns="91425" wrap="square" tIns="91425"/>
          <a:lstStyle>
            <a:lvl1pPr lvl="0">
              <a:lnSpc>
                <a:spcPct val="100000"/>
              </a:lnSpc>
              <a:spcBef>
                <a:spcPts val="0"/>
              </a:spcBef>
              <a:spcAft>
                <a:spcPts val="0"/>
              </a:spcAft>
              <a:buSzPts val="1300"/>
              <a:buNone/>
              <a:defRPr/>
            </a:lvl1pPr>
          </a:lstStyle>
          <a:p/>
        </p:txBody>
      </p:sp>
      <p:sp>
        <p:nvSpPr>
          <p:cNvPr id="104" name="Shape 10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lt1"/>
              </a:buClr>
              <a:buSzPts val="1300"/>
              <a:buFont typeface="Lato"/>
              <a:buChar char="●"/>
              <a:defRPr sz="1300">
                <a:solidFill>
                  <a:schemeClr val="lt1"/>
                </a:solidFill>
                <a:latin typeface="Lato"/>
                <a:ea typeface="Lato"/>
                <a:cs typeface="Lato"/>
                <a:sym typeface="Lato"/>
              </a:defRPr>
            </a:lvl1pPr>
            <a:lvl2pPr lvl="1">
              <a:lnSpc>
                <a:spcPct val="115000"/>
              </a:lnSpc>
              <a:spcBef>
                <a:spcPts val="0"/>
              </a:spcBef>
              <a:spcAft>
                <a:spcPts val="1600"/>
              </a:spcAft>
              <a:buClr>
                <a:schemeClr val="lt1"/>
              </a:buClr>
              <a:buSzPts val="1100"/>
              <a:buFont typeface="Lato"/>
              <a:buChar char="○"/>
              <a:defRPr sz="1100">
                <a:solidFill>
                  <a:schemeClr val="lt1"/>
                </a:solidFill>
                <a:latin typeface="Lato"/>
                <a:ea typeface="Lato"/>
                <a:cs typeface="Lato"/>
                <a:sym typeface="Lato"/>
              </a:defRPr>
            </a:lvl2pPr>
            <a:lvl3pPr lvl="2">
              <a:lnSpc>
                <a:spcPct val="115000"/>
              </a:lnSpc>
              <a:spcBef>
                <a:spcPts val="0"/>
              </a:spcBef>
              <a:spcAft>
                <a:spcPts val="1600"/>
              </a:spcAft>
              <a:buClr>
                <a:schemeClr val="lt1"/>
              </a:buClr>
              <a:buSzPts val="1100"/>
              <a:buFont typeface="Lato"/>
              <a:buChar char="■"/>
              <a:defRPr sz="1100">
                <a:solidFill>
                  <a:schemeClr val="lt1"/>
                </a:solidFill>
                <a:latin typeface="Lato"/>
                <a:ea typeface="Lato"/>
                <a:cs typeface="Lato"/>
                <a:sym typeface="Lato"/>
              </a:defRPr>
            </a:lvl3pPr>
            <a:lvl4pPr lvl="3">
              <a:lnSpc>
                <a:spcPct val="115000"/>
              </a:lnSpc>
              <a:spcBef>
                <a:spcPts val="0"/>
              </a:spcBef>
              <a:spcAft>
                <a:spcPts val="1600"/>
              </a:spcAft>
              <a:buClr>
                <a:schemeClr val="lt1"/>
              </a:buClr>
              <a:buSzPts val="1100"/>
              <a:buFont typeface="Lato"/>
              <a:buChar char="●"/>
              <a:defRPr sz="1100">
                <a:solidFill>
                  <a:schemeClr val="lt1"/>
                </a:solidFill>
                <a:latin typeface="Lato"/>
                <a:ea typeface="Lato"/>
                <a:cs typeface="Lato"/>
                <a:sym typeface="Lato"/>
              </a:defRPr>
            </a:lvl4pPr>
            <a:lvl5pPr lvl="4">
              <a:lnSpc>
                <a:spcPct val="115000"/>
              </a:lnSpc>
              <a:spcBef>
                <a:spcPts val="0"/>
              </a:spcBef>
              <a:spcAft>
                <a:spcPts val="1600"/>
              </a:spcAft>
              <a:buClr>
                <a:schemeClr val="lt1"/>
              </a:buClr>
              <a:buSzPts val="1100"/>
              <a:buFont typeface="Lato"/>
              <a:buChar char="○"/>
              <a:defRPr sz="1100">
                <a:solidFill>
                  <a:schemeClr val="lt1"/>
                </a:solidFill>
                <a:latin typeface="Lato"/>
                <a:ea typeface="Lato"/>
                <a:cs typeface="Lato"/>
                <a:sym typeface="Lato"/>
              </a:defRPr>
            </a:lvl5pPr>
            <a:lvl6pPr lvl="5">
              <a:lnSpc>
                <a:spcPct val="115000"/>
              </a:lnSpc>
              <a:spcBef>
                <a:spcPts val="0"/>
              </a:spcBef>
              <a:spcAft>
                <a:spcPts val="1600"/>
              </a:spcAft>
              <a:buClr>
                <a:schemeClr val="lt1"/>
              </a:buClr>
              <a:buSzPts val="1100"/>
              <a:buFont typeface="Lato"/>
              <a:buChar char="■"/>
              <a:defRPr sz="1100">
                <a:solidFill>
                  <a:schemeClr val="lt1"/>
                </a:solidFill>
                <a:latin typeface="Lato"/>
                <a:ea typeface="Lato"/>
                <a:cs typeface="Lato"/>
                <a:sym typeface="Lato"/>
              </a:defRPr>
            </a:lvl6pPr>
            <a:lvl7pPr lvl="6">
              <a:lnSpc>
                <a:spcPct val="115000"/>
              </a:lnSpc>
              <a:spcBef>
                <a:spcPts val="0"/>
              </a:spcBef>
              <a:spcAft>
                <a:spcPts val="1600"/>
              </a:spcAft>
              <a:buClr>
                <a:schemeClr val="lt1"/>
              </a:buClr>
              <a:buSzPts val="1100"/>
              <a:buFont typeface="Lato"/>
              <a:buChar char="●"/>
              <a:defRPr sz="1100">
                <a:solidFill>
                  <a:schemeClr val="lt1"/>
                </a:solidFill>
                <a:latin typeface="Lato"/>
                <a:ea typeface="Lato"/>
                <a:cs typeface="Lato"/>
                <a:sym typeface="Lato"/>
              </a:defRPr>
            </a:lvl7pPr>
            <a:lvl8pPr lvl="7">
              <a:lnSpc>
                <a:spcPct val="115000"/>
              </a:lnSpc>
              <a:spcBef>
                <a:spcPts val="0"/>
              </a:spcBef>
              <a:spcAft>
                <a:spcPts val="1600"/>
              </a:spcAft>
              <a:buClr>
                <a:schemeClr val="lt1"/>
              </a:buClr>
              <a:buSzPts val="1100"/>
              <a:buFont typeface="Lato"/>
              <a:buChar char="○"/>
              <a:defRPr sz="1100">
                <a:solidFill>
                  <a:schemeClr val="lt1"/>
                </a:solidFill>
                <a:latin typeface="Lato"/>
                <a:ea typeface="Lato"/>
                <a:cs typeface="Lato"/>
                <a:sym typeface="Lato"/>
              </a:defRPr>
            </a:lvl8pPr>
            <a:lvl9pPr lvl="8">
              <a:lnSpc>
                <a:spcPct val="115000"/>
              </a:lnSpc>
              <a:spcBef>
                <a:spcPts val="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lt1"/>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ctrTitle"/>
          </p:nvPr>
        </p:nvSpPr>
        <p:spPr>
          <a:xfrm>
            <a:off x="2749050" y="2146500"/>
            <a:ext cx="5832300" cy="850500"/>
          </a:xfrm>
          <a:prstGeom prst="rect">
            <a:avLst/>
          </a:prstGeom>
        </p:spPr>
        <p:txBody>
          <a:bodyPr anchorCtr="0" anchor="t" bIns="91425" lIns="91425" rIns="91425" wrap="square" tIns="91425">
            <a:noAutofit/>
          </a:bodyPr>
          <a:lstStyle/>
          <a:p>
            <a:pPr lvl="0" rtl="0" algn="ctr">
              <a:lnSpc>
                <a:spcPct val="115000"/>
              </a:lnSpc>
              <a:spcBef>
                <a:spcPts val="0"/>
              </a:spcBef>
              <a:buNone/>
            </a:pPr>
            <a:r>
              <a:rPr b="1" lang="en" sz="1800">
                <a:solidFill>
                  <a:srgbClr val="D9EAD3"/>
                </a:solidFill>
                <a:latin typeface="Times New Roman"/>
                <a:ea typeface="Times New Roman"/>
                <a:cs typeface="Times New Roman"/>
                <a:sym typeface="Times New Roman"/>
              </a:rPr>
              <a:t>How does CagA in </a:t>
            </a:r>
            <a:r>
              <a:rPr b="1" i="1" lang="en" sz="1800">
                <a:solidFill>
                  <a:srgbClr val="D9EAD3"/>
                </a:solidFill>
                <a:latin typeface="Times New Roman"/>
                <a:ea typeface="Times New Roman"/>
                <a:cs typeface="Times New Roman"/>
                <a:sym typeface="Times New Roman"/>
              </a:rPr>
              <a:t>H. pylori</a:t>
            </a:r>
            <a:r>
              <a:rPr b="1" lang="en" sz="1800">
                <a:solidFill>
                  <a:srgbClr val="D9EAD3"/>
                </a:solidFill>
                <a:latin typeface="Times New Roman"/>
                <a:ea typeface="Times New Roman"/>
                <a:cs typeface="Times New Roman"/>
                <a:sym typeface="Times New Roman"/>
              </a:rPr>
              <a:t> contribute  to apoptosis  in gastric  cancer  cells?</a:t>
            </a:r>
          </a:p>
          <a:p>
            <a:pPr lvl="0">
              <a:spcBef>
                <a:spcPts val="0"/>
              </a:spcBef>
              <a:buNone/>
            </a:pPr>
            <a:r>
              <a:t/>
            </a:r>
            <a:endParaRPr/>
          </a:p>
        </p:txBody>
      </p:sp>
      <p:sp>
        <p:nvSpPr>
          <p:cNvPr id="135" name="Shape 135"/>
          <p:cNvSpPr txBox="1"/>
          <p:nvPr>
            <p:ph idx="1" type="subTitle"/>
          </p:nvPr>
        </p:nvSpPr>
        <p:spPr>
          <a:xfrm>
            <a:off x="3929850" y="2997000"/>
            <a:ext cx="3470700" cy="506100"/>
          </a:xfrm>
          <a:prstGeom prst="rect">
            <a:avLst/>
          </a:prstGeom>
        </p:spPr>
        <p:txBody>
          <a:bodyPr anchorCtr="0" anchor="t" bIns="91425" lIns="91425" rIns="91425" wrap="square" tIns="91425">
            <a:noAutofit/>
          </a:bodyPr>
          <a:lstStyle/>
          <a:p>
            <a:pPr indent="0" lvl="0" marL="914400">
              <a:spcBef>
                <a:spcPts val="0"/>
              </a:spcBef>
              <a:buNone/>
            </a:pPr>
            <a:r>
              <a:rPr lang="en">
                <a:solidFill>
                  <a:srgbClr val="D9EAD3"/>
                </a:solidFill>
              </a:rPr>
              <a:t> Angela Michalak</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Shape 242"/>
          <p:cNvSpPr txBox="1"/>
          <p:nvPr>
            <p:ph type="title"/>
          </p:nvPr>
        </p:nvSpPr>
        <p:spPr>
          <a:xfrm>
            <a:off x="1297500" y="393750"/>
            <a:ext cx="6689400" cy="1493100"/>
          </a:xfrm>
          <a:prstGeom prst="rect">
            <a:avLst/>
          </a:prstGeom>
        </p:spPr>
        <p:txBody>
          <a:bodyPr anchorCtr="0" anchor="t" bIns="91425" lIns="91425" rIns="91425" wrap="square" tIns="91425">
            <a:noAutofit/>
          </a:bodyPr>
          <a:lstStyle/>
          <a:p>
            <a:pPr lvl="0">
              <a:spcBef>
                <a:spcPts val="0"/>
              </a:spcBef>
              <a:buNone/>
            </a:pPr>
            <a:r>
              <a:rPr lang="en"/>
              <a:t>7. Prepare a solution from the G.C.C lines to put through flow cytometer</a:t>
            </a:r>
          </a:p>
        </p:txBody>
      </p:sp>
      <p:pic>
        <p:nvPicPr>
          <p:cNvPr id="243" name="Shape 243"/>
          <p:cNvPicPr preferRelativeResize="0"/>
          <p:nvPr/>
        </p:nvPicPr>
        <p:blipFill>
          <a:blip r:embed="rId3">
            <a:alphaModFix/>
          </a:blip>
          <a:stretch>
            <a:fillRect/>
          </a:stretch>
        </p:blipFill>
        <p:spPr>
          <a:xfrm>
            <a:off x="2614900" y="1468175"/>
            <a:ext cx="3413625" cy="3675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Shape 248"/>
          <p:cNvSpPr txBox="1"/>
          <p:nvPr>
            <p:ph type="title"/>
          </p:nvPr>
        </p:nvSpPr>
        <p:spPr>
          <a:xfrm>
            <a:off x="1297500" y="393750"/>
            <a:ext cx="7339200" cy="1493100"/>
          </a:xfrm>
          <a:prstGeom prst="rect">
            <a:avLst/>
          </a:prstGeom>
        </p:spPr>
        <p:txBody>
          <a:bodyPr anchorCtr="0" anchor="t" bIns="91425" lIns="91425" rIns="91425" wrap="square" tIns="91425">
            <a:noAutofit/>
          </a:bodyPr>
          <a:lstStyle/>
          <a:p>
            <a:pPr lvl="0">
              <a:spcBef>
                <a:spcPts val="0"/>
              </a:spcBef>
              <a:buNone/>
            </a:pPr>
            <a:r>
              <a:rPr lang="en"/>
              <a:t>8. Visualize the results from a graph produced from the flow cytometer</a:t>
            </a:r>
          </a:p>
        </p:txBody>
      </p:sp>
      <p:pic>
        <p:nvPicPr>
          <p:cNvPr id="249" name="Shape 249"/>
          <p:cNvPicPr preferRelativeResize="0"/>
          <p:nvPr/>
        </p:nvPicPr>
        <p:blipFill>
          <a:blip r:embed="rId3">
            <a:alphaModFix/>
          </a:blip>
          <a:stretch>
            <a:fillRect/>
          </a:stretch>
        </p:blipFill>
        <p:spPr>
          <a:xfrm>
            <a:off x="1297500" y="2009525"/>
            <a:ext cx="6216600" cy="2801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Shape 254"/>
          <p:cNvSpPr txBox="1"/>
          <p:nvPr>
            <p:ph type="title"/>
          </p:nvPr>
        </p:nvSpPr>
        <p:spPr>
          <a:xfrm>
            <a:off x="1104225" y="349050"/>
            <a:ext cx="7944900" cy="4290900"/>
          </a:xfrm>
          <a:prstGeom prst="rect">
            <a:avLst/>
          </a:prstGeom>
        </p:spPr>
        <p:txBody>
          <a:bodyPr anchorCtr="0" anchor="t" bIns="91425" lIns="91425" rIns="91425" wrap="square" tIns="91425">
            <a:noAutofit/>
          </a:bodyPr>
          <a:lstStyle/>
          <a:p>
            <a:pPr lvl="0">
              <a:spcBef>
                <a:spcPts val="0"/>
              </a:spcBef>
              <a:buNone/>
            </a:pPr>
            <a:r>
              <a:rPr lang="en" sz="4800"/>
              <a:t>Based on the results, future research will need to be done.</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pic>
        <p:nvPicPr>
          <p:cNvPr id="259" name="Shape 259"/>
          <p:cNvPicPr preferRelativeResize="0"/>
          <p:nvPr/>
        </p:nvPicPr>
        <p:blipFill rotWithShape="1">
          <a:blip r:embed="rId3">
            <a:alphaModFix/>
          </a:blip>
          <a:srcRect b="56807" l="58723" r="11217" t="24345"/>
          <a:stretch/>
        </p:blipFill>
        <p:spPr>
          <a:xfrm>
            <a:off x="4172250" y="1886850"/>
            <a:ext cx="2748523" cy="969400"/>
          </a:xfrm>
          <a:prstGeom prst="rect">
            <a:avLst/>
          </a:prstGeom>
          <a:noFill/>
          <a:ln>
            <a:noFill/>
          </a:ln>
        </p:spPr>
      </p:pic>
      <p:sp>
        <p:nvSpPr>
          <p:cNvPr id="260" name="Shape 260"/>
          <p:cNvSpPr txBox="1"/>
          <p:nvPr>
            <p:ph type="title"/>
          </p:nvPr>
        </p:nvSpPr>
        <p:spPr>
          <a:xfrm>
            <a:off x="1297500" y="393750"/>
            <a:ext cx="7379700" cy="1493100"/>
          </a:xfrm>
          <a:prstGeom prst="rect">
            <a:avLst/>
          </a:prstGeom>
        </p:spPr>
        <p:txBody>
          <a:bodyPr anchorCtr="0" anchor="t" bIns="91425" lIns="91425" rIns="91425" wrap="square" tIns="91425">
            <a:noAutofit/>
          </a:bodyPr>
          <a:lstStyle/>
          <a:p>
            <a:pPr lvl="0">
              <a:spcBef>
                <a:spcPts val="0"/>
              </a:spcBef>
              <a:buNone/>
            </a:pPr>
            <a:r>
              <a:rPr lang="en"/>
              <a:t>References:</a:t>
            </a:r>
          </a:p>
        </p:txBody>
      </p:sp>
      <p:pic>
        <p:nvPicPr>
          <p:cNvPr id="261" name="Shape 261"/>
          <p:cNvPicPr preferRelativeResize="0"/>
          <p:nvPr/>
        </p:nvPicPr>
        <p:blipFill rotWithShape="1">
          <a:blip r:embed="rId4">
            <a:alphaModFix/>
          </a:blip>
          <a:srcRect b="13595" l="9116" r="60824" t="17981"/>
          <a:stretch/>
        </p:blipFill>
        <p:spPr>
          <a:xfrm>
            <a:off x="1514975" y="1106238"/>
            <a:ext cx="2748523" cy="3519474"/>
          </a:xfrm>
          <a:prstGeom prst="rect">
            <a:avLst/>
          </a:prstGeom>
          <a:noFill/>
          <a:ln>
            <a:noFill/>
          </a:ln>
        </p:spPr>
      </p:pic>
      <p:pic>
        <p:nvPicPr>
          <p:cNvPr id="262" name="Shape 262"/>
          <p:cNvPicPr preferRelativeResize="0"/>
          <p:nvPr/>
        </p:nvPicPr>
        <p:blipFill rotWithShape="1">
          <a:blip r:embed="rId5">
            <a:alphaModFix/>
          </a:blip>
          <a:srcRect b="66825" l="9339" r="61600" t="16367"/>
          <a:stretch/>
        </p:blipFill>
        <p:spPr>
          <a:xfrm>
            <a:off x="4263500" y="1106250"/>
            <a:ext cx="2657275" cy="864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823850" y="866775"/>
            <a:ext cx="4587000" cy="3521100"/>
          </a:xfrm>
          <a:prstGeom prst="rect">
            <a:avLst/>
          </a:prstGeom>
        </p:spPr>
        <p:txBody>
          <a:bodyPr anchorCtr="0" anchor="ctr" bIns="91425" lIns="91425" rIns="91425" wrap="square" tIns="91425">
            <a:noAutofit/>
          </a:bodyPr>
          <a:lstStyle/>
          <a:p>
            <a:pPr lvl="0">
              <a:spcBef>
                <a:spcPts val="0"/>
              </a:spcBef>
              <a:buNone/>
            </a:pPr>
            <a:r>
              <a:rPr lang="en" sz="3600">
                <a:solidFill>
                  <a:srgbClr val="D9EAD3"/>
                </a:solidFill>
              </a:rPr>
              <a:t>Gastric Cancer</a:t>
            </a:r>
          </a:p>
          <a:p>
            <a:pPr lvl="0">
              <a:spcBef>
                <a:spcPts val="0"/>
              </a:spcBef>
              <a:buNone/>
            </a:pPr>
            <a:r>
              <a:rPr lang="en" sz="3000">
                <a:solidFill>
                  <a:srgbClr val="D9EAD3"/>
                </a:solidFill>
              </a:rPr>
              <a:t>Why should we care?</a:t>
            </a:r>
          </a:p>
        </p:txBody>
      </p:sp>
      <p:sp>
        <p:nvSpPr>
          <p:cNvPr id="141" name="Shape 141"/>
          <p:cNvSpPr txBox="1"/>
          <p:nvPr/>
        </p:nvSpPr>
        <p:spPr>
          <a:xfrm>
            <a:off x="861775" y="170125"/>
            <a:ext cx="4412400" cy="5448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EAD3"/>
        </a:solidFill>
      </p:bgPr>
    </p:bg>
    <p:spTree>
      <p:nvGrpSpPr>
        <p:cNvPr id="145" name="Shape 145"/>
        <p:cNvGrpSpPr/>
        <p:nvPr/>
      </p:nvGrpSpPr>
      <p:grpSpPr>
        <a:xfrm>
          <a:off x="0" y="0"/>
          <a:ext cx="0" cy="0"/>
          <a:chOff x="0" y="0"/>
          <a:chExt cx="0" cy="0"/>
        </a:xfrm>
      </p:grpSpPr>
      <p:sp>
        <p:nvSpPr>
          <p:cNvPr id="146" name="Shape 146"/>
          <p:cNvSpPr txBox="1"/>
          <p:nvPr>
            <p:ph type="title"/>
          </p:nvPr>
        </p:nvSpPr>
        <p:spPr>
          <a:xfrm>
            <a:off x="552600" y="-583325"/>
            <a:ext cx="8038800" cy="2546400"/>
          </a:xfrm>
          <a:prstGeom prst="rect">
            <a:avLst/>
          </a:prstGeom>
        </p:spPr>
        <p:txBody>
          <a:bodyPr anchorCtr="0" anchor="ctr" bIns="91425" lIns="91425" rIns="91425" wrap="square" tIns="91425">
            <a:noAutofit/>
          </a:bodyPr>
          <a:lstStyle/>
          <a:p>
            <a:pPr lvl="0">
              <a:spcBef>
                <a:spcPts val="0"/>
              </a:spcBef>
              <a:buNone/>
            </a:pPr>
            <a:r>
              <a:rPr lang="en">
                <a:solidFill>
                  <a:srgbClr val="1C4587"/>
                </a:solidFill>
              </a:rPr>
              <a:t>One of the biggest contributors to gastric cancer:</a:t>
            </a:r>
            <a:r>
              <a:rPr i="1" lang="en">
                <a:solidFill>
                  <a:srgbClr val="1C4587"/>
                </a:solidFill>
              </a:rPr>
              <a:t> Helicobacter pylori </a:t>
            </a:r>
          </a:p>
        </p:txBody>
      </p:sp>
      <p:pic>
        <p:nvPicPr>
          <p:cNvPr id="147" name="Shape 147"/>
          <p:cNvPicPr preferRelativeResize="0"/>
          <p:nvPr/>
        </p:nvPicPr>
        <p:blipFill>
          <a:blip r:embed="rId3">
            <a:alphaModFix/>
          </a:blip>
          <a:stretch>
            <a:fillRect/>
          </a:stretch>
        </p:blipFill>
        <p:spPr>
          <a:xfrm>
            <a:off x="2113225" y="1334250"/>
            <a:ext cx="3751525" cy="3525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823850" y="866775"/>
            <a:ext cx="4587000" cy="3521100"/>
          </a:xfrm>
          <a:prstGeom prst="rect">
            <a:avLst/>
          </a:prstGeom>
        </p:spPr>
        <p:txBody>
          <a:bodyPr anchorCtr="0" anchor="ctr" bIns="91425" lIns="91425" rIns="91425" wrap="square" tIns="91425">
            <a:noAutofit/>
          </a:bodyPr>
          <a:lstStyle/>
          <a:p>
            <a:pPr lvl="0">
              <a:spcBef>
                <a:spcPts val="0"/>
              </a:spcBef>
              <a:buNone/>
            </a:pPr>
            <a:r>
              <a:t/>
            </a:r>
            <a:endParaRPr/>
          </a:p>
        </p:txBody>
      </p:sp>
      <p:pic>
        <p:nvPicPr>
          <p:cNvPr id="153" name="Shape 153"/>
          <p:cNvPicPr preferRelativeResize="0"/>
          <p:nvPr/>
        </p:nvPicPr>
        <p:blipFill rotWithShape="1">
          <a:blip r:embed="rId3">
            <a:alphaModFix/>
          </a:blip>
          <a:srcRect b="20555" l="22998" r="23229" t="24009"/>
          <a:stretch/>
        </p:blipFill>
        <p:spPr>
          <a:xfrm>
            <a:off x="460950" y="856948"/>
            <a:ext cx="6867077" cy="3982100"/>
          </a:xfrm>
          <a:prstGeom prst="rect">
            <a:avLst/>
          </a:prstGeom>
          <a:noFill/>
          <a:ln>
            <a:noFill/>
          </a:ln>
        </p:spPr>
      </p:pic>
      <p:sp>
        <p:nvSpPr>
          <p:cNvPr id="154" name="Shape 154"/>
          <p:cNvSpPr txBox="1"/>
          <p:nvPr/>
        </p:nvSpPr>
        <p:spPr>
          <a:xfrm>
            <a:off x="0" y="0"/>
            <a:ext cx="8643900" cy="866700"/>
          </a:xfrm>
          <a:prstGeom prst="rect">
            <a:avLst/>
          </a:prstGeom>
          <a:noFill/>
          <a:ln>
            <a:noFill/>
          </a:ln>
        </p:spPr>
        <p:txBody>
          <a:bodyPr anchorCtr="0" anchor="ctr" bIns="91425" lIns="91425" rIns="91425" wrap="square" tIns="91425">
            <a:noAutofit/>
          </a:bodyPr>
          <a:lstStyle/>
          <a:p>
            <a:pPr lvl="0" rtl="0" algn="ctr">
              <a:lnSpc>
                <a:spcPct val="115000"/>
              </a:lnSpc>
              <a:spcBef>
                <a:spcPts val="0"/>
              </a:spcBef>
              <a:buNone/>
            </a:pPr>
            <a:r>
              <a:rPr b="1" lang="en" sz="1800">
                <a:solidFill>
                  <a:srgbClr val="D9EAD3"/>
                </a:solidFill>
                <a:latin typeface="Times New Roman"/>
                <a:ea typeface="Times New Roman"/>
                <a:cs typeface="Times New Roman"/>
                <a:sym typeface="Times New Roman"/>
              </a:rPr>
              <a:t>CagA (</a:t>
            </a:r>
            <a:r>
              <a:rPr b="1" lang="en" sz="1800">
                <a:solidFill>
                  <a:srgbClr val="D9EAD3"/>
                </a:solidFill>
                <a:latin typeface="Times New Roman"/>
                <a:ea typeface="Times New Roman"/>
                <a:cs typeface="Times New Roman"/>
                <a:sym typeface="Times New Roman"/>
              </a:rPr>
              <a:t>Cytotoxin- associated gene A) : is injected into the cytoplasm of the host cell</a:t>
            </a:r>
          </a:p>
        </p:txBody>
      </p:sp>
      <p:sp>
        <p:nvSpPr>
          <p:cNvPr id="155" name="Shape 155"/>
          <p:cNvSpPr/>
          <p:nvPr/>
        </p:nvSpPr>
        <p:spPr>
          <a:xfrm>
            <a:off x="492825" y="3755950"/>
            <a:ext cx="837300" cy="974100"/>
          </a:xfrm>
          <a:prstGeom prst="rect">
            <a:avLst/>
          </a:prstGeom>
          <a:solidFill>
            <a:schemeClr val="lt1"/>
          </a:solidFill>
          <a:ln>
            <a:noFill/>
          </a:ln>
        </p:spPr>
        <p:txBody>
          <a:bodyPr anchorCtr="0" anchor="ctr" bIns="91425" lIns="91425" rIns="91425" wrap="square" tIns="91425">
            <a:noAutofit/>
          </a:bodyPr>
          <a:lstStyle/>
          <a:p>
            <a:pPr lvl="0">
              <a:spcBef>
                <a:spcPts val="0"/>
              </a:spcBef>
              <a:buNone/>
            </a:pPr>
            <a:r>
              <a:t/>
            </a:r>
            <a:endParaRPr>
              <a:solidFill>
                <a:schemeClr val="lt1"/>
              </a:solidFill>
            </a:endParaRPr>
          </a:p>
        </p:txBody>
      </p:sp>
      <p:sp>
        <p:nvSpPr>
          <p:cNvPr id="156" name="Shape 156"/>
          <p:cNvSpPr/>
          <p:nvPr/>
        </p:nvSpPr>
        <p:spPr>
          <a:xfrm>
            <a:off x="1174950" y="3923950"/>
            <a:ext cx="309000" cy="638100"/>
          </a:xfrm>
          <a:prstGeom prst="rect">
            <a:avLst/>
          </a:prstGeom>
          <a:solidFill>
            <a:schemeClr val="lt1"/>
          </a:solidFill>
          <a:ln>
            <a:noFill/>
          </a:ln>
        </p:spPr>
        <p:txBody>
          <a:bodyPr anchorCtr="0" anchor="ctr" bIns="91425" lIns="91425" rIns="91425" wrap="square" tIns="91425">
            <a:noAutofit/>
          </a:bodyPr>
          <a:lstStyle/>
          <a:p>
            <a:pPr lvl="0" rtl="0">
              <a:spcBef>
                <a:spcPts val="0"/>
              </a:spcBef>
              <a:buNone/>
            </a:pPr>
            <a:r>
              <a:t/>
            </a:r>
            <a:endParaRPr>
              <a:solidFill>
                <a:schemeClr val="lt1"/>
              </a:solidFill>
            </a:endParaRPr>
          </a:p>
        </p:txBody>
      </p:sp>
      <p:sp>
        <p:nvSpPr>
          <p:cNvPr id="157" name="Shape 157"/>
          <p:cNvSpPr/>
          <p:nvPr/>
        </p:nvSpPr>
        <p:spPr>
          <a:xfrm>
            <a:off x="1483950" y="4062150"/>
            <a:ext cx="1367100" cy="667800"/>
          </a:xfrm>
          <a:prstGeom prst="rect">
            <a:avLst/>
          </a:prstGeom>
          <a:solidFill>
            <a:schemeClr val="lt1"/>
          </a:solidFill>
          <a:ln>
            <a:noFill/>
          </a:ln>
        </p:spPr>
        <p:txBody>
          <a:bodyPr anchorCtr="0" anchor="ctr" bIns="91425" lIns="91425" rIns="91425" wrap="square" tIns="91425">
            <a:noAutofit/>
          </a:bodyPr>
          <a:lstStyle/>
          <a:p>
            <a:pPr lvl="0" rtl="0">
              <a:spcBef>
                <a:spcPts val="0"/>
              </a:spcBef>
              <a:buNone/>
            </a:pPr>
            <a:r>
              <a:t/>
            </a:r>
            <a:endParaRPr>
              <a:solidFill>
                <a:schemeClr val="lt1"/>
              </a:solidFill>
            </a:endParaRPr>
          </a:p>
        </p:txBody>
      </p:sp>
      <p:sp>
        <p:nvSpPr>
          <p:cNvPr id="158" name="Shape 158"/>
          <p:cNvSpPr/>
          <p:nvPr/>
        </p:nvSpPr>
        <p:spPr>
          <a:xfrm>
            <a:off x="5224850" y="4062150"/>
            <a:ext cx="1367100" cy="667800"/>
          </a:xfrm>
          <a:prstGeom prst="rect">
            <a:avLst/>
          </a:prstGeom>
          <a:solidFill>
            <a:schemeClr val="lt1"/>
          </a:solidFill>
          <a:ln>
            <a:noFill/>
          </a:ln>
        </p:spPr>
        <p:txBody>
          <a:bodyPr anchorCtr="0" anchor="ctr" bIns="91425" lIns="91425" rIns="91425" wrap="square" tIns="91425">
            <a:noAutofit/>
          </a:bodyPr>
          <a:lstStyle/>
          <a:p>
            <a:pPr lvl="0" rtl="0">
              <a:spcBef>
                <a:spcPts val="0"/>
              </a:spcBef>
              <a:buNone/>
            </a:pPr>
            <a:r>
              <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title"/>
          </p:nvPr>
        </p:nvSpPr>
        <p:spPr>
          <a:xfrm>
            <a:off x="513350" y="1621550"/>
            <a:ext cx="3450000" cy="3097200"/>
          </a:xfrm>
          <a:prstGeom prst="rect">
            <a:avLst/>
          </a:prstGeom>
        </p:spPr>
        <p:txBody>
          <a:bodyPr anchorCtr="0" anchor="t" bIns="91425" lIns="91425" rIns="91425" wrap="square" tIns="91425">
            <a:noAutofit/>
          </a:bodyPr>
          <a:lstStyle/>
          <a:p>
            <a:pPr indent="-342900" lvl="0" marL="457200" rtl="0">
              <a:spcBef>
                <a:spcPts val="0"/>
              </a:spcBef>
              <a:buClr>
                <a:srgbClr val="D9EAD3"/>
              </a:buClr>
              <a:buSzPts val="1800"/>
              <a:buFont typeface="Times New Roman"/>
              <a:buAutoNum type="arabicPeriod"/>
            </a:pPr>
            <a:r>
              <a:rPr lang="en" sz="1800">
                <a:solidFill>
                  <a:srgbClr val="D9EAD3"/>
                </a:solidFill>
                <a:latin typeface="Lato"/>
                <a:ea typeface="Lato"/>
                <a:cs typeface="Lato"/>
                <a:sym typeface="Lato"/>
              </a:rPr>
              <a:t>Obtain gastric cancer cell lines (ATCC)</a:t>
            </a:r>
          </a:p>
          <a:p>
            <a:pPr lvl="0" rtl="0">
              <a:spcBef>
                <a:spcPts val="0"/>
              </a:spcBef>
              <a:buNone/>
            </a:pPr>
            <a:r>
              <a:t/>
            </a:r>
            <a:endParaRPr sz="1800">
              <a:solidFill>
                <a:srgbClr val="D9EAD3"/>
              </a:solidFill>
              <a:latin typeface="Lato"/>
              <a:ea typeface="Lato"/>
              <a:cs typeface="Lato"/>
              <a:sym typeface="Lato"/>
            </a:endParaRPr>
          </a:p>
          <a:p>
            <a:pPr indent="-342900" lvl="0" marL="457200" rtl="0">
              <a:spcBef>
                <a:spcPts val="0"/>
              </a:spcBef>
              <a:buClr>
                <a:srgbClr val="D9EAD3"/>
              </a:buClr>
              <a:buSzPts val="1800"/>
              <a:buFont typeface="Lato"/>
              <a:buAutoNum type="arabicPeriod"/>
            </a:pPr>
            <a:r>
              <a:rPr lang="en" sz="1800">
                <a:solidFill>
                  <a:srgbClr val="D9EAD3"/>
                </a:solidFill>
                <a:latin typeface="Lato"/>
                <a:ea typeface="Lato"/>
                <a:cs typeface="Lato"/>
                <a:sym typeface="Lato"/>
              </a:rPr>
              <a:t>Grow and replicate H. pylori on two separate plates - one plate with CagA positive H. pylori and one with CagA negative H .pylori</a:t>
            </a:r>
          </a:p>
          <a:p>
            <a:pPr lvl="0" rtl="0">
              <a:spcBef>
                <a:spcPts val="0"/>
              </a:spcBef>
              <a:buNone/>
            </a:pPr>
            <a:r>
              <a:t/>
            </a:r>
            <a:endParaRPr sz="1300">
              <a:solidFill>
                <a:srgbClr val="D9EAD3"/>
              </a:solidFill>
              <a:latin typeface="Lato"/>
              <a:ea typeface="Lato"/>
              <a:cs typeface="Lato"/>
              <a:sym typeface="Lato"/>
            </a:endParaRPr>
          </a:p>
          <a:p>
            <a:pPr lvl="0" rtl="0" algn="ctr">
              <a:lnSpc>
                <a:spcPct val="115000"/>
              </a:lnSpc>
              <a:spcBef>
                <a:spcPts val="0"/>
              </a:spcBef>
              <a:buNone/>
            </a:pPr>
            <a:r>
              <a:t/>
            </a:r>
            <a:endParaRPr b="1" sz="1800">
              <a:solidFill>
                <a:srgbClr val="D9EAD3"/>
              </a:solidFill>
              <a:latin typeface="Times New Roman"/>
              <a:ea typeface="Times New Roman"/>
              <a:cs typeface="Times New Roman"/>
              <a:sym typeface="Times New Roman"/>
            </a:endParaRPr>
          </a:p>
          <a:p>
            <a:pPr lvl="0" rtl="0">
              <a:spcBef>
                <a:spcPts val="0"/>
              </a:spcBef>
              <a:buNone/>
            </a:pPr>
            <a:r>
              <a:t/>
            </a:r>
            <a:endParaRPr/>
          </a:p>
        </p:txBody>
      </p:sp>
      <p:pic>
        <p:nvPicPr>
          <p:cNvPr id="164" name="Shape 164"/>
          <p:cNvPicPr preferRelativeResize="0"/>
          <p:nvPr/>
        </p:nvPicPr>
        <p:blipFill>
          <a:blip r:embed="rId3">
            <a:alphaModFix/>
          </a:blip>
          <a:stretch>
            <a:fillRect/>
          </a:stretch>
        </p:blipFill>
        <p:spPr>
          <a:xfrm>
            <a:off x="6665650" y="2986963"/>
            <a:ext cx="1884625" cy="1884625"/>
          </a:xfrm>
          <a:prstGeom prst="rect">
            <a:avLst/>
          </a:prstGeom>
          <a:noFill/>
          <a:ln>
            <a:noFill/>
          </a:ln>
        </p:spPr>
      </p:pic>
      <p:sp>
        <p:nvSpPr>
          <p:cNvPr id="165" name="Shape 165"/>
          <p:cNvSpPr txBox="1"/>
          <p:nvPr/>
        </p:nvSpPr>
        <p:spPr>
          <a:xfrm>
            <a:off x="1645925" y="0"/>
            <a:ext cx="5967600" cy="1143000"/>
          </a:xfrm>
          <a:prstGeom prst="rect">
            <a:avLst/>
          </a:prstGeom>
          <a:noFill/>
          <a:ln>
            <a:noFill/>
          </a:ln>
        </p:spPr>
        <p:txBody>
          <a:bodyPr anchorCtr="0" anchor="t" bIns="91425" lIns="91425" rIns="91425" wrap="square" tIns="91425">
            <a:noAutofit/>
          </a:bodyPr>
          <a:lstStyle/>
          <a:p>
            <a:pPr lvl="0" rtl="0" algn="ctr">
              <a:lnSpc>
                <a:spcPct val="115000"/>
              </a:lnSpc>
              <a:spcBef>
                <a:spcPts val="0"/>
              </a:spcBef>
              <a:buNone/>
            </a:pPr>
            <a:r>
              <a:rPr b="1" lang="en" sz="2400">
                <a:solidFill>
                  <a:srgbClr val="D9EAD3"/>
                </a:solidFill>
                <a:latin typeface="Times New Roman"/>
                <a:ea typeface="Times New Roman"/>
                <a:cs typeface="Times New Roman"/>
                <a:sym typeface="Times New Roman"/>
              </a:rPr>
              <a:t>Experiment: </a:t>
            </a:r>
          </a:p>
          <a:p>
            <a:pPr lvl="0" rtl="0" algn="ctr">
              <a:lnSpc>
                <a:spcPct val="115000"/>
              </a:lnSpc>
              <a:spcBef>
                <a:spcPts val="0"/>
              </a:spcBef>
              <a:buNone/>
            </a:pPr>
            <a:r>
              <a:rPr b="1" lang="en" sz="1800">
                <a:solidFill>
                  <a:srgbClr val="D9EAD3"/>
                </a:solidFill>
                <a:latin typeface="Times New Roman"/>
                <a:ea typeface="Times New Roman"/>
                <a:cs typeface="Times New Roman"/>
                <a:sym typeface="Times New Roman"/>
              </a:rPr>
              <a:t>Testing: How does CagA in </a:t>
            </a:r>
            <a:r>
              <a:rPr b="1" i="1" lang="en" sz="1800">
                <a:solidFill>
                  <a:srgbClr val="D9EAD3"/>
                </a:solidFill>
                <a:latin typeface="Times New Roman"/>
                <a:ea typeface="Times New Roman"/>
                <a:cs typeface="Times New Roman"/>
                <a:sym typeface="Times New Roman"/>
              </a:rPr>
              <a:t>H. pylori</a:t>
            </a:r>
            <a:r>
              <a:rPr b="1" lang="en" sz="1800">
                <a:solidFill>
                  <a:srgbClr val="D9EAD3"/>
                </a:solidFill>
                <a:latin typeface="Times New Roman"/>
                <a:ea typeface="Times New Roman"/>
                <a:cs typeface="Times New Roman"/>
                <a:sym typeface="Times New Roman"/>
              </a:rPr>
              <a:t> contribute  to apoptosis in gastric  cancer  cells?</a:t>
            </a:r>
          </a:p>
        </p:txBody>
      </p:sp>
      <p:pic>
        <p:nvPicPr>
          <p:cNvPr id="166" name="Shape 166"/>
          <p:cNvPicPr preferRelativeResize="0"/>
          <p:nvPr/>
        </p:nvPicPr>
        <p:blipFill>
          <a:blip r:embed="rId4">
            <a:alphaModFix/>
          </a:blip>
          <a:stretch>
            <a:fillRect/>
          </a:stretch>
        </p:blipFill>
        <p:spPr>
          <a:xfrm>
            <a:off x="4302437" y="3049888"/>
            <a:ext cx="1758825" cy="1758825"/>
          </a:xfrm>
          <a:prstGeom prst="rect">
            <a:avLst/>
          </a:prstGeom>
          <a:noFill/>
          <a:ln>
            <a:noFill/>
          </a:ln>
        </p:spPr>
      </p:pic>
      <p:sp>
        <p:nvSpPr>
          <p:cNvPr id="167" name="Shape 167"/>
          <p:cNvSpPr txBox="1"/>
          <p:nvPr/>
        </p:nvSpPr>
        <p:spPr>
          <a:xfrm>
            <a:off x="4557550" y="3636938"/>
            <a:ext cx="1248600" cy="584700"/>
          </a:xfrm>
          <a:prstGeom prst="rect">
            <a:avLst/>
          </a:prstGeom>
          <a:noFill/>
          <a:ln>
            <a:noFill/>
          </a:ln>
        </p:spPr>
        <p:txBody>
          <a:bodyPr anchorCtr="0" anchor="t" bIns="91425" lIns="91425" rIns="91425" wrap="square" tIns="91425">
            <a:noAutofit/>
          </a:bodyPr>
          <a:lstStyle/>
          <a:p>
            <a:pPr lvl="0">
              <a:spcBef>
                <a:spcPts val="0"/>
              </a:spcBef>
              <a:buNone/>
            </a:pPr>
            <a:r>
              <a:rPr lang="en"/>
              <a:t>H. pylori- CagA +</a:t>
            </a:r>
          </a:p>
        </p:txBody>
      </p:sp>
      <p:sp>
        <p:nvSpPr>
          <p:cNvPr id="168" name="Shape 168"/>
          <p:cNvSpPr txBox="1"/>
          <p:nvPr/>
        </p:nvSpPr>
        <p:spPr>
          <a:xfrm>
            <a:off x="6904100" y="3636950"/>
            <a:ext cx="1248600" cy="584700"/>
          </a:xfrm>
          <a:prstGeom prst="rect">
            <a:avLst/>
          </a:prstGeom>
          <a:noFill/>
          <a:ln>
            <a:noFill/>
          </a:ln>
        </p:spPr>
        <p:txBody>
          <a:bodyPr anchorCtr="0" anchor="t" bIns="91425" lIns="91425" rIns="91425" wrap="square" tIns="91425">
            <a:noAutofit/>
          </a:bodyPr>
          <a:lstStyle/>
          <a:p>
            <a:pPr lvl="0" rtl="0">
              <a:spcBef>
                <a:spcPts val="0"/>
              </a:spcBef>
              <a:buNone/>
            </a:pPr>
            <a:r>
              <a:rPr lang="en"/>
              <a:t>H. pylori- CagA -</a:t>
            </a:r>
          </a:p>
        </p:txBody>
      </p:sp>
      <p:pic>
        <p:nvPicPr>
          <p:cNvPr id="169" name="Shape 169"/>
          <p:cNvPicPr preferRelativeResize="0"/>
          <p:nvPr/>
        </p:nvPicPr>
        <p:blipFill>
          <a:blip r:embed="rId5">
            <a:alphaModFix/>
          </a:blip>
          <a:stretch>
            <a:fillRect/>
          </a:stretch>
        </p:blipFill>
        <p:spPr>
          <a:xfrm>
            <a:off x="4448350" y="1228400"/>
            <a:ext cx="1646125" cy="1646125"/>
          </a:xfrm>
          <a:prstGeom prst="rect">
            <a:avLst/>
          </a:prstGeom>
          <a:noFill/>
          <a:ln>
            <a:noFill/>
          </a:ln>
        </p:spPr>
      </p:pic>
      <p:pic>
        <p:nvPicPr>
          <p:cNvPr id="170" name="Shape 170"/>
          <p:cNvPicPr preferRelativeResize="0"/>
          <p:nvPr/>
        </p:nvPicPr>
        <p:blipFill>
          <a:blip r:embed="rId5">
            <a:alphaModFix/>
          </a:blip>
          <a:stretch>
            <a:fillRect/>
          </a:stretch>
        </p:blipFill>
        <p:spPr>
          <a:xfrm>
            <a:off x="6705338" y="1241913"/>
            <a:ext cx="1646125" cy="1646147"/>
          </a:xfrm>
          <a:prstGeom prst="rect">
            <a:avLst/>
          </a:prstGeom>
          <a:noFill/>
          <a:ln>
            <a:noFill/>
          </a:ln>
        </p:spPr>
      </p:pic>
      <p:sp>
        <p:nvSpPr>
          <p:cNvPr id="171" name="Shape 171"/>
          <p:cNvSpPr txBox="1"/>
          <p:nvPr/>
        </p:nvSpPr>
        <p:spPr>
          <a:xfrm>
            <a:off x="4710050" y="1412900"/>
            <a:ext cx="1248600" cy="1143000"/>
          </a:xfrm>
          <a:prstGeom prst="rect">
            <a:avLst/>
          </a:prstGeom>
          <a:noFill/>
          <a:ln>
            <a:noFill/>
          </a:ln>
        </p:spPr>
        <p:txBody>
          <a:bodyPr anchorCtr="0" anchor="ctr" bIns="91425" lIns="91425" rIns="91425" wrap="square" tIns="91425">
            <a:noAutofit/>
          </a:bodyPr>
          <a:lstStyle/>
          <a:p>
            <a:pPr lvl="0" rtl="0">
              <a:spcBef>
                <a:spcPts val="0"/>
              </a:spcBef>
              <a:buNone/>
            </a:pPr>
            <a:r>
              <a:rPr lang="en"/>
              <a:t>Gastric Cancer cell lines</a:t>
            </a:r>
          </a:p>
        </p:txBody>
      </p:sp>
      <p:sp>
        <p:nvSpPr>
          <p:cNvPr id="172" name="Shape 172"/>
          <p:cNvSpPr txBox="1"/>
          <p:nvPr/>
        </p:nvSpPr>
        <p:spPr>
          <a:xfrm>
            <a:off x="6849350" y="1214625"/>
            <a:ext cx="1358100" cy="1700700"/>
          </a:xfrm>
          <a:prstGeom prst="rect">
            <a:avLst/>
          </a:prstGeom>
          <a:noFill/>
          <a:ln>
            <a:noFill/>
          </a:ln>
        </p:spPr>
        <p:txBody>
          <a:bodyPr anchorCtr="0" anchor="ctr" bIns="91425" lIns="91425" rIns="91425" wrap="square" tIns="91425">
            <a:noAutofit/>
          </a:bodyPr>
          <a:lstStyle/>
          <a:p>
            <a:pPr lvl="0" rtl="0">
              <a:spcBef>
                <a:spcPts val="0"/>
              </a:spcBef>
              <a:buNone/>
            </a:pPr>
            <a:r>
              <a:rPr lang="en"/>
              <a:t>Gastric Cancer cell lines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1297500" y="393750"/>
            <a:ext cx="7396800" cy="1493100"/>
          </a:xfrm>
          <a:prstGeom prst="rect">
            <a:avLst/>
          </a:prstGeom>
        </p:spPr>
        <p:txBody>
          <a:bodyPr anchorCtr="0" anchor="t" bIns="91425" lIns="91425" rIns="91425" wrap="square" tIns="91425">
            <a:noAutofit/>
          </a:bodyPr>
          <a:lstStyle/>
          <a:p>
            <a:pPr lvl="0">
              <a:spcBef>
                <a:spcPts val="0"/>
              </a:spcBef>
              <a:buNone/>
            </a:pPr>
            <a:r>
              <a:rPr lang="en"/>
              <a:t>3.  The H. pylori CagA- strain is split into two CagA - strains.</a:t>
            </a:r>
          </a:p>
        </p:txBody>
      </p:sp>
      <p:sp>
        <p:nvSpPr>
          <p:cNvPr id="178" name="Shape 178"/>
          <p:cNvSpPr txBox="1"/>
          <p:nvPr/>
        </p:nvSpPr>
        <p:spPr>
          <a:xfrm>
            <a:off x="222188" y="2587400"/>
            <a:ext cx="1672500" cy="654900"/>
          </a:xfrm>
          <a:prstGeom prst="rect">
            <a:avLst/>
          </a:prstGeom>
          <a:noFill/>
          <a:ln>
            <a:noFill/>
          </a:ln>
        </p:spPr>
        <p:txBody>
          <a:bodyPr anchorCtr="0" anchor="ctr" bIns="91425" lIns="91425" rIns="91425" wrap="square" tIns="91425">
            <a:noAutofit/>
          </a:bodyPr>
          <a:lstStyle/>
          <a:p>
            <a:pPr lvl="0">
              <a:spcBef>
                <a:spcPts val="0"/>
              </a:spcBef>
              <a:buNone/>
            </a:pPr>
            <a:r>
              <a:rPr lang="en"/>
              <a:t>H. pylori- </a:t>
            </a:r>
          </a:p>
          <a:p>
            <a:pPr lvl="0" rtl="0">
              <a:spcBef>
                <a:spcPts val="0"/>
              </a:spcBef>
              <a:buNone/>
            </a:pPr>
            <a:r>
              <a:rPr lang="en"/>
              <a:t>CagA +</a:t>
            </a:r>
          </a:p>
        </p:txBody>
      </p:sp>
      <p:pic>
        <p:nvPicPr>
          <p:cNvPr id="179" name="Shape 179"/>
          <p:cNvPicPr preferRelativeResize="0"/>
          <p:nvPr/>
        </p:nvPicPr>
        <p:blipFill rotWithShape="1">
          <a:blip r:embed="rId3">
            <a:alphaModFix/>
          </a:blip>
          <a:srcRect b="37292" l="59779" r="15429" t="41830"/>
          <a:stretch/>
        </p:blipFill>
        <p:spPr>
          <a:xfrm>
            <a:off x="79525" y="2643613"/>
            <a:ext cx="2266877" cy="1073774"/>
          </a:xfrm>
          <a:prstGeom prst="rect">
            <a:avLst/>
          </a:prstGeom>
          <a:noFill/>
          <a:ln>
            <a:noFill/>
          </a:ln>
        </p:spPr>
      </p:pic>
      <p:cxnSp>
        <p:nvCxnSpPr>
          <p:cNvPr id="180" name="Shape 180"/>
          <p:cNvCxnSpPr>
            <a:stCxn id="179" idx="3"/>
            <a:endCxn id="181" idx="1"/>
          </p:cNvCxnSpPr>
          <p:nvPr/>
        </p:nvCxnSpPr>
        <p:spPr>
          <a:xfrm flipH="1" rot="10800000">
            <a:off x="2346402" y="2571799"/>
            <a:ext cx="1747800" cy="608700"/>
          </a:xfrm>
          <a:prstGeom prst="straightConnector1">
            <a:avLst/>
          </a:prstGeom>
          <a:noFill/>
          <a:ln cap="flat" cmpd="sng" w="38100">
            <a:solidFill>
              <a:srgbClr val="00FF00"/>
            </a:solidFill>
            <a:prstDash val="solid"/>
            <a:round/>
            <a:headEnd len="lg" w="lg" type="none"/>
            <a:tailEnd len="lg" w="lg" type="triangle"/>
          </a:ln>
        </p:spPr>
      </p:cxnSp>
      <p:pic>
        <p:nvPicPr>
          <p:cNvPr id="181" name="Shape 181"/>
          <p:cNvPicPr preferRelativeResize="0"/>
          <p:nvPr/>
        </p:nvPicPr>
        <p:blipFill rotWithShape="1">
          <a:blip r:embed="rId3">
            <a:alphaModFix/>
          </a:blip>
          <a:srcRect b="37291" l="72877" r="15429" t="41832"/>
          <a:stretch/>
        </p:blipFill>
        <p:spPr>
          <a:xfrm>
            <a:off x="4094126" y="2034875"/>
            <a:ext cx="1069200" cy="1073750"/>
          </a:xfrm>
          <a:prstGeom prst="rect">
            <a:avLst/>
          </a:prstGeom>
          <a:noFill/>
          <a:ln>
            <a:noFill/>
          </a:ln>
        </p:spPr>
      </p:pic>
      <p:pic>
        <p:nvPicPr>
          <p:cNvPr id="182" name="Shape 182"/>
          <p:cNvPicPr preferRelativeResize="0"/>
          <p:nvPr/>
        </p:nvPicPr>
        <p:blipFill rotWithShape="1">
          <a:blip r:embed="rId3">
            <a:alphaModFix/>
          </a:blip>
          <a:srcRect b="37291" l="72877" r="15429" t="41832"/>
          <a:stretch/>
        </p:blipFill>
        <p:spPr>
          <a:xfrm>
            <a:off x="4094126" y="3579200"/>
            <a:ext cx="1069200" cy="1073750"/>
          </a:xfrm>
          <a:prstGeom prst="rect">
            <a:avLst/>
          </a:prstGeom>
          <a:noFill/>
          <a:ln>
            <a:noFill/>
          </a:ln>
        </p:spPr>
      </p:pic>
      <p:cxnSp>
        <p:nvCxnSpPr>
          <p:cNvPr id="183" name="Shape 183"/>
          <p:cNvCxnSpPr>
            <a:stCxn id="179" idx="3"/>
            <a:endCxn id="182" idx="1"/>
          </p:cNvCxnSpPr>
          <p:nvPr/>
        </p:nvCxnSpPr>
        <p:spPr>
          <a:xfrm>
            <a:off x="2346402" y="3180499"/>
            <a:ext cx="1747800" cy="935700"/>
          </a:xfrm>
          <a:prstGeom prst="straightConnector1">
            <a:avLst/>
          </a:prstGeom>
          <a:noFill/>
          <a:ln cap="flat" cmpd="sng" w="38100">
            <a:solidFill>
              <a:srgbClr val="00FF00"/>
            </a:solidFill>
            <a:prstDash val="solid"/>
            <a:round/>
            <a:headEnd len="lg" w="lg" type="none"/>
            <a:tailEnd len="lg" w="lg"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type="title"/>
          </p:nvPr>
        </p:nvSpPr>
        <p:spPr>
          <a:xfrm>
            <a:off x="1297500" y="393750"/>
            <a:ext cx="6813900" cy="1493100"/>
          </a:xfrm>
          <a:prstGeom prst="rect">
            <a:avLst/>
          </a:prstGeom>
        </p:spPr>
        <p:txBody>
          <a:bodyPr anchorCtr="0" anchor="t" bIns="91425" lIns="91425" rIns="91425" wrap="square" tIns="91425">
            <a:noAutofit/>
          </a:bodyPr>
          <a:lstStyle/>
          <a:p>
            <a:pPr lvl="0">
              <a:spcBef>
                <a:spcPts val="0"/>
              </a:spcBef>
              <a:buNone/>
            </a:pPr>
            <a:r>
              <a:rPr lang="en"/>
              <a:t>4. PCR is used to replicate the CagA gene from H. pylori-Cag+ strain</a:t>
            </a:r>
          </a:p>
        </p:txBody>
      </p:sp>
      <p:pic>
        <p:nvPicPr>
          <p:cNvPr id="189" name="Shape 189"/>
          <p:cNvPicPr preferRelativeResize="0"/>
          <p:nvPr/>
        </p:nvPicPr>
        <p:blipFill rotWithShape="1">
          <a:blip r:embed="rId3">
            <a:alphaModFix/>
          </a:blip>
          <a:srcRect b="38345" l="59779" r="27753" t="41830"/>
          <a:stretch/>
        </p:blipFill>
        <p:spPr>
          <a:xfrm>
            <a:off x="79525" y="2170150"/>
            <a:ext cx="1669334" cy="1493100"/>
          </a:xfrm>
          <a:prstGeom prst="rect">
            <a:avLst/>
          </a:prstGeom>
          <a:noFill/>
          <a:ln>
            <a:noFill/>
          </a:ln>
        </p:spPr>
      </p:pic>
      <p:cxnSp>
        <p:nvCxnSpPr>
          <p:cNvPr id="190" name="Shape 190"/>
          <p:cNvCxnSpPr/>
          <p:nvPr/>
        </p:nvCxnSpPr>
        <p:spPr>
          <a:xfrm flipH="1" rot="10800000">
            <a:off x="1539434" y="1977553"/>
            <a:ext cx="2698200" cy="560400"/>
          </a:xfrm>
          <a:prstGeom prst="straightConnector1">
            <a:avLst/>
          </a:prstGeom>
          <a:noFill/>
          <a:ln cap="flat" cmpd="sng" w="38100">
            <a:solidFill>
              <a:srgbClr val="FFFFFF"/>
            </a:solidFill>
            <a:prstDash val="solid"/>
            <a:round/>
            <a:headEnd len="lg" w="lg" type="none"/>
            <a:tailEnd len="lg" w="lg" type="stealth"/>
          </a:ln>
        </p:spPr>
      </p:cxnSp>
      <p:cxnSp>
        <p:nvCxnSpPr>
          <p:cNvPr id="191" name="Shape 191"/>
          <p:cNvCxnSpPr/>
          <p:nvPr/>
        </p:nvCxnSpPr>
        <p:spPr>
          <a:xfrm>
            <a:off x="1529675" y="3027625"/>
            <a:ext cx="2455500" cy="1156200"/>
          </a:xfrm>
          <a:prstGeom prst="straightConnector1">
            <a:avLst/>
          </a:prstGeom>
          <a:noFill/>
          <a:ln cap="flat" cmpd="sng" w="38100">
            <a:solidFill>
              <a:srgbClr val="FFFFFF"/>
            </a:solidFill>
            <a:prstDash val="solid"/>
            <a:round/>
            <a:headEnd len="lg" w="lg" type="none"/>
            <a:tailEnd len="lg" w="lg" type="triangle"/>
          </a:ln>
        </p:spPr>
      </p:cxnSp>
      <p:sp>
        <p:nvSpPr>
          <p:cNvPr id="192" name="Shape 192"/>
          <p:cNvSpPr/>
          <p:nvPr/>
        </p:nvSpPr>
        <p:spPr>
          <a:xfrm>
            <a:off x="2837100" y="1953300"/>
            <a:ext cx="3734700" cy="2288400"/>
          </a:xfrm>
          <a:prstGeom prst="ellipse">
            <a:avLst/>
          </a:prstGeom>
          <a:no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solidFill>
                <a:srgbClr val="FF0000"/>
              </a:solidFill>
            </a:endParaRPr>
          </a:p>
        </p:txBody>
      </p:sp>
      <p:sp>
        <p:nvSpPr>
          <p:cNvPr id="193" name="Shape 193"/>
          <p:cNvSpPr/>
          <p:nvPr/>
        </p:nvSpPr>
        <p:spPr>
          <a:xfrm>
            <a:off x="3161050" y="2642200"/>
            <a:ext cx="970200" cy="757500"/>
          </a:xfrm>
          <a:prstGeom prst="ellipse">
            <a:avLst/>
          </a:prstGeom>
          <a:no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94" name="Shape 194"/>
          <p:cNvSpPr/>
          <p:nvPr/>
        </p:nvSpPr>
        <p:spPr>
          <a:xfrm>
            <a:off x="3195250" y="2682100"/>
            <a:ext cx="901800" cy="677700"/>
          </a:xfrm>
          <a:prstGeom prst="ellipse">
            <a:avLst/>
          </a:prstGeom>
          <a:no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95" name="Shape 195"/>
          <p:cNvCxnSpPr>
            <a:endCxn id="194" idx="7"/>
          </p:cNvCxnSpPr>
          <p:nvPr/>
        </p:nvCxnSpPr>
        <p:spPr>
          <a:xfrm>
            <a:off x="3612784" y="2642147"/>
            <a:ext cx="352200" cy="139200"/>
          </a:xfrm>
          <a:prstGeom prst="curvedConnector2">
            <a:avLst/>
          </a:prstGeom>
          <a:noFill/>
          <a:ln cap="flat" cmpd="sng" w="28575">
            <a:solidFill>
              <a:srgbClr val="FF0000"/>
            </a:solidFill>
            <a:prstDash val="solid"/>
            <a:round/>
            <a:headEnd len="lg" w="lg" type="none"/>
            <a:tailEnd len="lg" w="lg" type="none"/>
          </a:ln>
        </p:spPr>
      </p:cxnSp>
      <p:cxnSp>
        <p:nvCxnSpPr>
          <p:cNvPr id="196" name="Shape 196"/>
          <p:cNvCxnSpPr/>
          <p:nvPr/>
        </p:nvCxnSpPr>
        <p:spPr>
          <a:xfrm flipH="1" rot="10800000">
            <a:off x="4410375" y="3067575"/>
            <a:ext cx="478500" cy="13200"/>
          </a:xfrm>
          <a:prstGeom prst="straightConnector1">
            <a:avLst/>
          </a:prstGeom>
          <a:noFill/>
          <a:ln cap="flat" cmpd="sng" w="38100">
            <a:solidFill>
              <a:srgbClr val="FFFFFF"/>
            </a:solidFill>
            <a:prstDash val="solid"/>
            <a:round/>
            <a:headEnd len="lg" w="lg" type="none"/>
            <a:tailEnd len="lg" w="lg" type="triangle"/>
          </a:ln>
        </p:spPr>
      </p:cxnSp>
      <p:cxnSp>
        <p:nvCxnSpPr>
          <p:cNvPr id="197" name="Shape 197"/>
          <p:cNvCxnSpPr/>
          <p:nvPr/>
        </p:nvCxnSpPr>
        <p:spPr>
          <a:xfrm flipH="1" rot="10800000">
            <a:off x="5167950" y="2841425"/>
            <a:ext cx="598200" cy="26700"/>
          </a:xfrm>
          <a:prstGeom prst="curvedConnector3">
            <a:avLst>
              <a:gd fmla="val 50000" name="adj1"/>
            </a:avLst>
          </a:prstGeom>
          <a:noFill/>
          <a:ln cap="flat" cmpd="sng" w="19050">
            <a:solidFill>
              <a:srgbClr val="FF0000"/>
            </a:solidFill>
            <a:prstDash val="solid"/>
            <a:round/>
            <a:headEnd len="lg" w="lg" type="none"/>
            <a:tailEnd len="lg" w="lg" type="none"/>
          </a:ln>
        </p:spPr>
      </p:cxnSp>
      <p:cxnSp>
        <p:nvCxnSpPr>
          <p:cNvPr id="198" name="Shape 198"/>
          <p:cNvCxnSpPr/>
          <p:nvPr/>
        </p:nvCxnSpPr>
        <p:spPr>
          <a:xfrm flipH="1" rot="10800000">
            <a:off x="5167950" y="2993825"/>
            <a:ext cx="598200" cy="26700"/>
          </a:xfrm>
          <a:prstGeom prst="curvedConnector3">
            <a:avLst>
              <a:gd fmla="val 50000" name="adj1"/>
            </a:avLst>
          </a:prstGeom>
          <a:noFill/>
          <a:ln cap="flat" cmpd="sng" w="19050">
            <a:solidFill>
              <a:srgbClr val="FF0000"/>
            </a:solidFill>
            <a:prstDash val="solid"/>
            <a:round/>
            <a:headEnd len="lg" w="lg" type="none"/>
            <a:tailEnd len="lg" w="lg" type="none"/>
          </a:ln>
        </p:spPr>
      </p:cxnSp>
      <p:cxnSp>
        <p:nvCxnSpPr>
          <p:cNvPr id="199" name="Shape 199"/>
          <p:cNvCxnSpPr/>
          <p:nvPr/>
        </p:nvCxnSpPr>
        <p:spPr>
          <a:xfrm flipH="1" rot="10800000">
            <a:off x="5167950" y="3146225"/>
            <a:ext cx="598200" cy="26700"/>
          </a:xfrm>
          <a:prstGeom prst="curvedConnector3">
            <a:avLst>
              <a:gd fmla="val 50000" name="adj1"/>
            </a:avLst>
          </a:prstGeom>
          <a:noFill/>
          <a:ln cap="flat" cmpd="sng" w="19050">
            <a:solidFill>
              <a:srgbClr val="FF0000"/>
            </a:solidFill>
            <a:prstDash val="solid"/>
            <a:round/>
            <a:headEnd len="lg" w="lg" type="none"/>
            <a:tailEnd len="lg" w="lg" type="none"/>
          </a:ln>
        </p:spPr>
      </p:cxnSp>
      <p:cxnSp>
        <p:nvCxnSpPr>
          <p:cNvPr id="200" name="Shape 200"/>
          <p:cNvCxnSpPr/>
          <p:nvPr/>
        </p:nvCxnSpPr>
        <p:spPr>
          <a:xfrm flipH="1" rot="10800000">
            <a:off x="5167950" y="3298625"/>
            <a:ext cx="598200" cy="26700"/>
          </a:xfrm>
          <a:prstGeom prst="curvedConnector3">
            <a:avLst>
              <a:gd fmla="val 50000" name="adj1"/>
            </a:avLst>
          </a:prstGeom>
          <a:noFill/>
          <a:ln cap="flat" cmpd="sng" w="19050">
            <a:solidFill>
              <a:srgbClr val="FF0000"/>
            </a:solidFill>
            <a:prstDash val="solid"/>
            <a:round/>
            <a:headEnd len="lg" w="lg" type="none"/>
            <a:tailEnd len="lg" w="lg" type="none"/>
          </a:ln>
        </p:spPr>
      </p:cxnSp>
      <p:cxnSp>
        <p:nvCxnSpPr>
          <p:cNvPr id="201" name="Shape 201"/>
          <p:cNvCxnSpPr/>
          <p:nvPr/>
        </p:nvCxnSpPr>
        <p:spPr>
          <a:xfrm flipH="1" rot="10800000">
            <a:off x="5167950" y="3451025"/>
            <a:ext cx="598200" cy="26700"/>
          </a:xfrm>
          <a:prstGeom prst="curvedConnector3">
            <a:avLst>
              <a:gd fmla="val 50000" name="adj1"/>
            </a:avLst>
          </a:prstGeom>
          <a:noFill/>
          <a:ln cap="flat" cmpd="sng" w="19050">
            <a:solidFill>
              <a:srgbClr val="FF0000"/>
            </a:solidFill>
            <a:prstDash val="solid"/>
            <a:round/>
            <a:headEnd len="lg" w="lg" type="none"/>
            <a:tailEnd len="lg" w="lg" type="none"/>
          </a:ln>
        </p:spPr>
      </p:cxnSp>
      <p:sp>
        <p:nvSpPr>
          <p:cNvPr id="202" name="Shape 202"/>
          <p:cNvSpPr txBox="1"/>
          <p:nvPr/>
        </p:nvSpPr>
        <p:spPr>
          <a:xfrm>
            <a:off x="3320650" y="2275150"/>
            <a:ext cx="810600" cy="367200"/>
          </a:xfrm>
          <a:prstGeom prst="rect">
            <a:avLst/>
          </a:prstGeom>
          <a:noFill/>
          <a:ln>
            <a:noFill/>
          </a:ln>
        </p:spPr>
        <p:txBody>
          <a:bodyPr anchorCtr="0" anchor="t" bIns="91425" lIns="91425" rIns="91425" wrap="square" tIns="91425">
            <a:noAutofit/>
          </a:bodyPr>
          <a:lstStyle/>
          <a:p>
            <a:pPr lvl="0">
              <a:spcBef>
                <a:spcPts val="0"/>
              </a:spcBef>
              <a:buNone/>
            </a:pPr>
            <a:r>
              <a:rPr lang="en" sz="1200">
                <a:solidFill>
                  <a:srgbClr val="FFFFFF"/>
                </a:solidFill>
              </a:rPr>
              <a:t>Plasmid</a:t>
            </a:r>
          </a:p>
        </p:txBody>
      </p:sp>
      <p:sp>
        <p:nvSpPr>
          <p:cNvPr id="203" name="Shape 203"/>
          <p:cNvSpPr txBox="1"/>
          <p:nvPr/>
        </p:nvSpPr>
        <p:spPr>
          <a:xfrm>
            <a:off x="5167950" y="2485338"/>
            <a:ext cx="810600" cy="367200"/>
          </a:xfrm>
          <a:prstGeom prst="rect">
            <a:avLst/>
          </a:prstGeom>
          <a:noFill/>
          <a:ln>
            <a:noFill/>
          </a:ln>
        </p:spPr>
        <p:txBody>
          <a:bodyPr anchorCtr="0" anchor="t" bIns="91425" lIns="91425" rIns="91425" wrap="square" tIns="91425">
            <a:noAutofit/>
          </a:bodyPr>
          <a:lstStyle/>
          <a:p>
            <a:pPr lvl="0" rtl="0">
              <a:spcBef>
                <a:spcPts val="0"/>
              </a:spcBef>
              <a:buNone/>
            </a:pPr>
            <a:r>
              <a:rPr lang="en" sz="1200">
                <a:solidFill>
                  <a:srgbClr val="FFFFFF"/>
                </a:solidFill>
              </a:rPr>
              <a:t>CagA</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Shape 208"/>
          <p:cNvSpPr txBox="1"/>
          <p:nvPr>
            <p:ph type="title"/>
          </p:nvPr>
        </p:nvSpPr>
        <p:spPr>
          <a:xfrm>
            <a:off x="1126475" y="-7650"/>
            <a:ext cx="7266000" cy="1554900"/>
          </a:xfrm>
          <a:prstGeom prst="rect">
            <a:avLst/>
          </a:prstGeom>
        </p:spPr>
        <p:txBody>
          <a:bodyPr anchorCtr="0" anchor="t" bIns="91425" lIns="91425" rIns="91425" wrap="square" tIns="91425">
            <a:noAutofit/>
          </a:bodyPr>
          <a:lstStyle/>
          <a:p>
            <a:pPr lvl="0" rtl="0">
              <a:spcBef>
                <a:spcPts val="0"/>
              </a:spcBef>
              <a:buNone/>
            </a:pPr>
            <a:r>
              <a:rPr lang="en"/>
              <a:t>5</a:t>
            </a:r>
            <a:r>
              <a:rPr lang="en"/>
              <a:t>. The CagA genes need to be inserted into one of the CagA - cultures. The now CagA + cultures needs to be inserted into the G.C.C lines.</a:t>
            </a:r>
          </a:p>
        </p:txBody>
      </p:sp>
      <p:pic>
        <p:nvPicPr>
          <p:cNvPr id="209" name="Shape 209"/>
          <p:cNvPicPr preferRelativeResize="0"/>
          <p:nvPr/>
        </p:nvPicPr>
        <p:blipFill rotWithShape="1">
          <a:blip r:embed="rId3">
            <a:alphaModFix/>
          </a:blip>
          <a:srcRect b="37291" l="72877" r="15429" t="41832"/>
          <a:stretch/>
        </p:blipFill>
        <p:spPr>
          <a:xfrm>
            <a:off x="1843825" y="1692800"/>
            <a:ext cx="1258675" cy="1264000"/>
          </a:xfrm>
          <a:prstGeom prst="rect">
            <a:avLst/>
          </a:prstGeom>
          <a:noFill/>
          <a:ln>
            <a:noFill/>
          </a:ln>
        </p:spPr>
      </p:pic>
      <p:sp>
        <p:nvSpPr>
          <p:cNvPr id="210" name="Shape 210"/>
          <p:cNvSpPr/>
          <p:nvPr/>
        </p:nvSpPr>
        <p:spPr>
          <a:xfrm>
            <a:off x="196350" y="2162200"/>
            <a:ext cx="981000" cy="325200"/>
          </a:xfrm>
          <a:prstGeom prst="rect">
            <a:avLst/>
          </a:prstGeom>
          <a:solidFill>
            <a:srgbClr val="EFEFE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1" name="Shape 211"/>
          <p:cNvSpPr txBox="1"/>
          <p:nvPr/>
        </p:nvSpPr>
        <p:spPr>
          <a:xfrm>
            <a:off x="247075" y="2168800"/>
            <a:ext cx="718800" cy="312000"/>
          </a:xfrm>
          <a:prstGeom prst="rect">
            <a:avLst/>
          </a:prstGeom>
          <a:noFill/>
          <a:ln>
            <a:noFill/>
          </a:ln>
        </p:spPr>
        <p:txBody>
          <a:bodyPr anchorCtr="0" anchor="t" bIns="91425" lIns="91425" rIns="91425" wrap="square" tIns="91425">
            <a:noAutofit/>
          </a:bodyPr>
          <a:lstStyle/>
          <a:p>
            <a:pPr lvl="0">
              <a:spcBef>
                <a:spcPts val="0"/>
              </a:spcBef>
              <a:buNone/>
            </a:pPr>
            <a:r>
              <a:rPr lang="en"/>
              <a:t>CagA</a:t>
            </a:r>
          </a:p>
        </p:txBody>
      </p:sp>
      <p:cxnSp>
        <p:nvCxnSpPr>
          <p:cNvPr id="212" name="Shape 212"/>
          <p:cNvCxnSpPr>
            <a:stCxn id="209" idx="3"/>
          </p:cNvCxnSpPr>
          <p:nvPr/>
        </p:nvCxnSpPr>
        <p:spPr>
          <a:xfrm flipH="1" rot="10800000">
            <a:off x="3102500" y="2306499"/>
            <a:ext cx="1150800" cy="18300"/>
          </a:xfrm>
          <a:prstGeom prst="straightConnector1">
            <a:avLst/>
          </a:prstGeom>
          <a:noFill/>
          <a:ln cap="flat" cmpd="sng" w="38100">
            <a:solidFill>
              <a:srgbClr val="00FF00"/>
            </a:solidFill>
            <a:prstDash val="solid"/>
            <a:round/>
            <a:headEnd len="lg" w="lg" type="none"/>
            <a:tailEnd len="lg" w="lg" type="triangle"/>
          </a:ln>
        </p:spPr>
      </p:cxnSp>
      <p:sp>
        <p:nvSpPr>
          <p:cNvPr id="213" name="Shape 213"/>
          <p:cNvSpPr txBox="1"/>
          <p:nvPr/>
        </p:nvSpPr>
        <p:spPr>
          <a:xfrm>
            <a:off x="5823350" y="2922375"/>
            <a:ext cx="981000" cy="8433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pic>
        <p:nvPicPr>
          <p:cNvPr id="214" name="Shape 214"/>
          <p:cNvPicPr preferRelativeResize="0"/>
          <p:nvPr/>
        </p:nvPicPr>
        <p:blipFill>
          <a:blip r:embed="rId4">
            <a:alphaModFix/>
          </a:blip>
          <a:stretch>
            <a:fillRect/>
          </a:stretch>
        </p:blipFill>
        <p:spPr>
          <a:xfrm>
            <a:off x="7112026" y="1625124"/>
            <a:ext cx="1554923" cy="1554900"/>
          </a:xfrm>
          <a:prstGeom prst="rect">
            <a:avLst/>
          </a:prstGeom>
          <a:noFill/>
          <a:ln>
            <a:noFill/>
          </a:ln>
        </p:spPr>
      </p:pic>
      <p:sp>
        <p:nvSpPr>
          <p:cNvPr id="215" name="Shape 215"/>
          <p:cNvSpPr txBox="1"/>
          <p:nvPr/>
        </p:nvSpPr>
        <p:spPr>
          <a:xfrm>
            <a:off x="7477775" y="1903149"/>
            <a:ext cx="914700" cy="843300"/>
          </a:xfrm>
          <a:prstGeom prst="rect">
            <a:avLst/>
          </a:prstGeom>
          <a:noFill/>
          <a:ln>
            <a:noFill/>
          </a:ln>
        </p:spPr>
        <p:txBody>
          <a:bodyPr anchorCtr="0" anchor="ctr" bIns="91425" lIns="91425" rIns="91425" wrap="square" tIns="91425">
            <a:noAutofit/>
          </a:bodyPr>
          <a:lstStyle/>
          <a:p>
            <a:pPr lvl="0" rtl="0">
              <a:spcBef>
                <a:spcPts val="0"/>
              </a:spcBef>
              <a:buNone/>
            </a:pPr>
            <a:r>
              <a:rPr lang="en">
                <a:latin typeface="Lato"/>
                <a:ea typeface="Lato"/>
                <a:cs typeface="Lato"/>
                <a:sym typeface="Lato"/>
              </a:rPr>
              <a:t>gastric cancer cell lines</a:t>
            </a:r>
          </a:p>
        </p:txBody>
      </p:sp>
      <p:sp>
        <p:nvSpPr>
          <p:cNvPr id="216" name="Shape 216"/>
          <p:cNvSpPr txBox="1"/>
          <p:nvPr/>
        </p:nvSpPr>
        <p:spPr>
          <a:xfrm>
            <a:off x="1026425" y="1710375"/>
            <a:ext cx="914700" cy="756900"/>
          </a:xfrm>
          <a:prstGeom prst="rect">
            <a:avLst/>
          </a:prstGeom>
          <a:noFill/>
          <a:ln>
            <a:noFill/>
          </a:ln>
        </p:spPr>
        <p:txBody>
          <a:bodyPr anchorCtr="0" anchor="t" bIns="91425" lIns="91425" rIns="91425" wrap="square" tIns="91425">
            <a:noAutofit/>
          </a:bodyPr>
          <a:lstStyle/>
          <a:p>
            <a:pPr lvl="0">
              <a:spcBef>
                <a:spcPts val="0"/>
              </a:spcBef>
              <a:buNone/>
            </a:pPr>
            <a:r>
              <a:rPr lang="en"/>
              <a:t>      </a:t>
            </a:r>
          </a:p>
          <a:p>
            <a:pPr lvl="0">
              <a:spcBef>
                <a:spcPts val="0"/>
              </a:spcBef>
              <a:buNone/>
            </a:pPr>
            <a:r>
              <a:rPr lang="en"/>
              <a:t>    </a:t>
            </a:r>
            <a:r>
              <a:rPr lang="en" sz="3600">
                <a:solidFill>
                  <a:srgbClr val="00FF00"/>
                </a:solidFill>
              </a:rPr>
              <a:t> +</a:t>
            </a:r>
          </a:p>
        </p:txBody>
      </p:sp>
      <p:pic>
        <p:nvPicPr>
          <p:cNvPr id="217" name="Shape 217"/>
          <p:cNvPicPr preferRelativeResize="0"/>
          <p:nvPr/>
        </p:nvPicPr>
        <p:blipFill rotWithShape="1">
          <a:blip r:embed="rId3">
            <a:alphaModFix/>
          </a:blip>
          <a:srcRect b="36926" l="59779" r="29491" t="41831"/>
          <a:stretch/>
        </p:blipFill>
        <p:spPr>
          <a:xfrm>
            <a:off x="4408988" y="1623900"/>
            <a:ext cx="1258675" cy="1401800"/>
          </a:xfrm>
          <a:prstGeom prst="rect">
            <a:avLst/>
          </a:prstGeom>
          <a:noFill/>
          <a:ln>
            <a:noFill/>
          </a:ln>
        </p:spPr>
      </p:pic>
      <p:cxnSp>
        <p:nvCxnSpPr>
          <p:cNvPr id="218" name="Shape 218"/>
          <p:cNvCxnSpPr/>
          <p:nvPr/>
        </p:nvCxnSpPr>
        <p:spPr>
          <a:xfrm flipH="1" rot="10800000">
            <a:off x="5814450" y="2225662"/>
            <a:ext cx="1150800" cy="18300"/>
          </a:xfrm>
          <a:prstGeom prst="straightConnector1">
            <a:avLst/>
          </a:prstGeom>
          <a:noFill/>
          <a:ln cap="flat" cmpd="sng" w="38100">
            <a:solidFill>
              <a:srgbClr val="00FF00"/>
            </a:solidFill>
            <a:prstDash val="solid"/>
            <a:round/>
            <a:headEnd len="lg" w="lg" type="none"/>
            <a:tailEnd len="lg" w="lg" type="triangle"/>
          </a:ln>
        </p:spPr>
      </p:cxnSp>
      <p:pic>
        <p:nvPicPr>
          <p:cNvPr id="219" name="Shape 219"/>
          <p:cNvPicPr preferRelativeResize="0"/>
          <p:nvPr/>
        </p:nvPicPr>
        <p:blipFill rotWithShape="1">
          <a:blip r:embed="rId3">
            <a:alphaModFix/>
          </a:blip>
          <a:srcRect b="37291" l="72877" r="15429" t="41832"/>
          <a:stretch/>
        </p:blipFill>
        <p:spPr>
          <a:xfrm>
            <a:off x="160850" y="3645650"/>
            <a:ext cx="1258675" cy="1264000"/>
          </a:xfrm>
          <a:prstGeom prst="rect">
            <a:avLst/>
          </a:prstGeom>
          <a:noFill/>
          <a:ln>
            <a:noFill/>
          </a:ln>
        </p:spPr>
      </p:pic>
      <p:cxnSp>
        <p:nvCxnSpPr>
          <p:cNvPr id="220" name="Shape 220"/>
          <p:cNvCxnSpPr/>
          <p:nvPr/>
        </p:nvCxnSpPr>
        <p:spPr>
          <a:xfrm flipH="1" rot="10800000">
            <a:off x="1475200" y="4268499"/>
            <a:ext cx="1150800" cy="18300"/>
          </a:xfrm>
          <a:prstGeom prst="straightConnector1">
            <a:avLst/>
          </a:prstGeom>
          <a:noFill/>
          <a:ln cap="flat" cmpd="sng" w="38100">
            <a:solidFill>
              <a:srgbClr val="00FF00"/>
            </a:solidFill>
            <a:prstDash val="solid"/>
            <a:round/>
            <a:headEnd len="lg" w="lg" type="none"/>
            <a:tailEnd len="lg" w="lg" type="triangle"/>
          </a:ln>
        </p:spPr>
      </p:cxnSp>
      <p:pic>
        <p:nvPicPr>
          <p:cNvPr id="221" name="Shape 221"/>
          <p:cNvPicPr preferRelativeResize="0"/>
          <p:nvPr/>
        </p:nvPicPr>
        <p:blipFill>
          <a:blip r:embed="rId4">
            <a:alphaModFix/>
          </a:blip>
          <a:stretch>
            <a:fillRect/>
          </a:stretch>
        </p:blipFill>
        <p:spPr>
          <a:xfrm>
            <a:off x="2839776" y="3645650"/>
            <a:ext cx="1533225" cy="1533202"/>
          </a:xfrm>
          <a:prstGeom prst="rect">
            <a:avLst/>
          </a:prstGeom>
          <a:noFill/>
          <a:ln>
            <a:noFill/>
          </a:ln>
        </p:spPr>
      </p:pic>
      <p:sp>
        <p:nvSpPr>
          <p:cNvPr id="222" name="Shape 222"/>
          <p:cNvSpPr txBox="1"/>
          <p:nvPr/>
        </p:nvSpPr>
        <p:spPr>
          <a:xfrm>
            <a:off x="3220550" y="3931762"/>
            <a:ext cx="914700" cy="843300"/>
          </a:xfrm>
          <a:prstGeom prst="rect">
            <a:avLst/>
          </a:prstGeom>
          <a:noFill/>
          <a:ln>
            <a:noFill/>
          </a:ln>
        </p:spPr>
        <p:txBody>
          <a:bodyPr anchorCtr="0" anchor="ctr" bIns="91425" lIns="91425" rIns="91425" wrap="square" tIns="91425">
            <a:noAutofit/>
          </a:bodyPr>
          <a:lstStyle/>
          <a:p>
            <a:pPr lvl="0" rtl="0">
              <a:spcBef>
                <a:spcPts val="0"/>
              </a:spcBef>
              <a:buNone/>
            </a:pPr>
            <a:r>
              <a:rPr lang="en">
                <a:latin typeface="Lato"/>
                <a:ea typeface="Lato"/>
                <a:cs typeface="Lato"/>
                <a:sym typeface="Lato"/>
              </a:rPr>
              <a:t>gastric cancer cell lines</a:t>
            </a:r>
          </a:p>
        </p:txBody>
      </p:sp>
      <p:sp>
        <p:nvSpPr>
          <p:cNvPr id="223" name="Shape 223"/>
          <p:cNvSpPr txBox="1"/>
          <p:nvPr/>
        </p:nvSpPr>
        <p:spPr>
          <a:xfrm>
            <a:off x="7884000" y="3188013"/>
            <a:ext cx="1150800" cy="312000"/>
          </a:xfrm>
          <a:prstGeom prst="rect">
            <a:avLst/>
          </a:prstGeom>
          <a:noFill/>
          <a:ln>
            <a:noFill/>
          </a:ln>
        </p:spPr>
        <p:txBody>
          <a:bodyPr anchorCtr="0" anchor="t" bIns="91425" lIns="91425" rIns="91425" wrap="square" tIns="91425">
            <a:noAutofit/>
          </a:bodyPr>
          <a:lstStyle/>
          <a:p>
            <a:pPr lvl="0">
              <a:spcBef>
                <a:spcPts val="0"/>
              </a:spcBef>
              <a:buNone/>
            </a:pPr>
            <a:r>
              <a:rPr lang="en" sz="1800">
                <a:solidFill>
                  <a:srgbClr val="FF0000"/>
                </a:solidFill>
              </a:rPr>
              <a:t>Plate 1</a:t>
            </a:r>
          </a:p>
        </p:txBody>
      </p:sp>
      <p:sp>
        <p:nvSpPr>
          <p:cNvPr id="224" name="Shape 224"/>
          <p:cNvSpPr txBox="1"/>
          <p:nvPr/>
        </p:nvSpPr>
        <p:spPr>
          <a:xfrm>
            <a:off x="4586775" y="3511050"/>
            <a:ext cx="1150800" cy="542700"/>
          </a:xfrm>
          <a:prstGeom prst="rect">
            <a:avLst/>
          </a:prstGeom>
          <a:noFill/>
          <a:ln>
            <a:noFill/>
          </a:ln>
        </p:spPr>
        <p:txBody>
          <a:bodyPr anchorCtr="0" anchor="t" bIns="91425" lIns="91425" rIns="91425" wrap="square" tIns="91425">
            <a:noAutofit/>
          </a:bodyPr>
          <a:lstStyle/>
          <a:p>
            <a:pPr lvl="0" rtl="0">
              <a:spcBef>
                <a:spcPts val="0"/>
              </a:spcBef>
              <a:buNone/>
            </a:pPr>
            <a:r>
              <a:rPr lang="en" sz="1800">
                <a:solidFill>
                  <a:srgbClr val="FF0000"/>
                </a:solidFill>
              </a:rPr>
              <a:t>Plate 2</a:t>
            </a:r>
          </a:p>
        </p:txBody>
      </p:sp>
      <p:sp>
        <p:nvSpPr>
          <p:cNvPr id="225" name="Shape 225"/>
          <p:cNvSpPr/>
          <p:nvPr/>
        </p:nvSpPr>
        <p:spPr>
          <a:xfrm>
            <a:off x="109200" y="1602100"/>
            <a:ext cx="8925600" cy="1988700"/>
          </a:xfrm>
          <a:prstGeom prst="rect">
            <a:avLst/>
          </a:prstGeom>
          <a:noFill/>
          <a:ln cap="flat" cmpd="sng" w="285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pic>
        <p:nvPicPr>
          <p:cNvPr id="226" name="Shape 226"/>
          <p:cNvPicPr preferRelativeResize="0"/>
          <p:nvPr/>
        </p:nvPicPr>
        <p:blipFill rotWithShape="1">
          <a:blip r:embed="rId5">
            <a:alphaModFix/>
          </a:blip>
          <a:srcRect b="36362" l="61920" r="32649" t="52024"/>
          <a:stretch/>
        </p:blipFill>
        <p:spPr>
          <a:xfrm>
            <a:off x="214775" y="1710364"/>
            <a:ext cx="1150800" cy="1384420"/>
          </a:xfrm>
          <a:prstGeom prst="rect">
            <a:avLst/>
          </a:prstGeom>
          <a:noFill/>
          <a:ln>
            <a:noFill/>
          </a:ln>
        </p:spPr>
      </p:pic>
      <p:pic>
        <p:nvPicPr>
          <p:cNvPr id="227" name="Shape 227"/>
          <p:cNvPicPr preferRelativeResize="0"/>
          <p:nvPr/>
        </p:nvPicPr>
        <p:blipFill rotWithShape="1">
          <a:blip r:embed="rId6">
            <a:alphaModFix/>
          </a:blip>
          <a:srcRect b="39831" l="66546" r="29674" t="51627"/>
          <a:stretch/>
        </p:blipFill>
        <p:spPr>
          <a:xfrm>
            <a:off x="160850" y="2079075"/>
            <a:ext cx="82925" cy="8432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Shape 232"/>
          <p:cNvSpPr txBox="1"/>
          <p:nvPr>
            <p:ph type="title"/>
          </p:nvPr>
        </p:nvSpPr>
        <p:spPr>
          <a:xfrm>
            <a:off x="1297500" y="393750"/>
            <a:ext cx="7764600" cy="1493100"/>
          </a:xfrm>
          <a:prstGeom prst="rect">
            <a:avLst/>
          </a:prstGeom>
        </p:spPr>
        <p:txBody>
          <a:bodyPr anchorCtr="0" anchor="t" bIns="91425" lIns="91425" rIns="91425" wrap="square" tIns="91425">
            <a:noAutofit/>
          </a:bodyPr>
          <a:lstStyle/>
          <a:p>
            <a:pPr lvl="0">
              <a:spcBef>
                <a:spcPts val="0"/>
              </a:spcBef>
              <a:buNone/>
            </a:pPr>
            <a:r>
              <a:rPr lang="en"/>
              <a:t>6. Leave to incubate</a:t>
            </a:r>
          </a:p>
        </p:txBody>
      </p:sp>
      <p:pic>
        <p:nvPicPr>
          <p:cNvPr id="233" name="Shape 233"/>
          <p:cNvPicPr preferRelativeResize="0"/>
          <p:nvPr/>
        </p:nvPicPr>
        <p:blipFill>
          <a:blip r:embed="rId3">
            <a:alphaModFix/>
          </a:blip>
          <a:stretch>
            <a:fillRect/>
          </a:stretch>
        </p:blipFill>
        <p:spPr>
          <a:xfrm>
            <a:off x="815650" y="2043200"/>
            <a:ext cx="1646125" cy="1646125"/>
          </a:xfrm>
          <a:prstGeom prst="rect">
            <a:avLst/>
          </a:prstGeom>
          <a:noFill/>
          <a:ln>
            <a:noFill/>
          </a:ln>
        </p:spPr>
      </p:pic>
      <p:pic>
        <p:nvPicPr>
          <p:cNvPr id="234" name="Shape 234"/>
          <p:cNvPicPr preferRelativeResize="0"/>
          <p:nvPr/>
        </p:nvPicPr>
        <p:blipFill>
          <a:blip r:embed="rId3">
            <a:alphaModFix/>
          </a:blip>
          <a:stretch>
            <a:fillRect/>
          </a:stretch>
        </p:blipFill>
        <p:spPr>
          <a:xfrm>
            <a:off x="730775" y="1252563"/>
            <a:ext cx="3425450" cy="3425450"/>
          </a:xfrm>
          <a:prstGeom prst="rect">
            <a:avLst/>
          </a:prstGeom>
          <a:noFill/>
          <a:ln>
            <a:noFill/>
          </a:ln>
        </p:spPr>
      </p:pic>
      <p:pic>
        <p:nvPicPr>
          <p:cNvPr id="235" name="Shape 235"/>
          <p:cNvPicPr preferRelativeResize="0"/>
          <p:nvPr/>
        </p:nvPicPr>
        <p:blipFill>
          <a:blip r:embed="rId3">
            <a:alphaModFix/>
          </a:blip>
          <a:stretch>
            <a:fillRect/>
          </a:stretch>
        </p:blipFill>
        <p:spPr>
          <a:xfrm>
            <a:off x="4852800" y="1230100"/>
            <a:ext cx="3425450" cy="3425450"/>
          </a:xfrm>
          <a:prstGeom prst="rect">
            <a:avLst/>
          </a:prstGeom>
          <a:noFill/>
          <a:ln>
            <a:noFill/>
          </a:ln>
        </p:spPr>
      </p:pic>
      <p:sp>
        <p:nvSpPr>
          <p:cNvPr id="236" name="Shape 236"/>
          <p:cNvSpPr txBox="1"/>
          <p:nvPr/>
        </p:nvSpPr>
        <p:spPr>
          <a:xfrm>
            <a:off x="1440175" y="2152450"/>
            <a:ext cx="2088000" cy="1646100"/>
          </a:xfrm>
          <a:prstGeom prst="rect">
            <a:avLst/>
          </a:prstGeom>
          <a:noFill/>
          <a:ln>
            <a:noFill/>
          </a:ln>
        </p:spPr>
        <p:txBody>
          <a:bodyPr anchorCtr="0" anchor="t" bIns="91425" lIns="91425" rIns="91425" wrap="square" tIns="91425">
            <a:noAutofit/>
          </a:bodyPr>
          <a:lstStyle/>
          <a:p>
            <a:pPr lvl="0">
              <a:spcBef>
                <a:spcPts val="0"/>
              </a:spcBef>
              <a:buNone/>
            </a:pPr>
            <a:r>
              <a:rPr lang="en" sz="1800"/>
              <a:t>G.C.C with H. pylori- Cag +</a:t>
            </a:r>
          </a:p>
        </p:txBody>
      </p:sp>
      <p:sp>
        <p:nvSpPr>
          <p:cNvPr id="237" name="Shape 237"/>
          <p:cNvSpPr txBox="1"/>
          <p:nvPr/>
        </p:nvSpPr>
        <p:spPr>
          <a:xfrm>
            <a:off x="5531225" y="2186400"/>
            <a:ext cx="1646100" cy="1952100"/>
          </a:xfrm>
          <a:prstGeom prst="rect">
            <a:avLst/>
          </a:prstGeom>
          <a:noFill/>
          <a:ln>
            <a:noFill/>
          </a:ln>
        </p:spPr>
        <p:txBody>
          <a:bodyPr anchorCtr="0" anchor="t" bIns="91425" lIns="91425" rIns="91425" wrap="square" tIns="91425">
            <a:noAutofit/>
          </a:bodyPr>
          <a:lstStyle/>
          <a:p>
            <a:pPr lvl="0">
              <a:spcBef>
                <a:spcPts val="0"/>
              </a:spcBef>
              <a:buNone/>
            </a:pPr>
            <a:r>
              <a:rPr lang="en" sz="1800"/>
              <a:t>G.C.C with H. pylori- Cag -</a:t>
            </a:r>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