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127"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00AF-0249-4180-A4B2-8C09FA41D5D8}" type="datetimeFigureOut">
              <a:rPr lang="en-US" smtClean="0"/>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8E06-9DE4-4D12-969B-ED08841C4491}" type="slidenum">
              <a:rPr lang="en-US" smtClean="0"/>
              <a:t>‹#›</a:t>
            </a:fld>
            <a:endParaRPr lang="en-US"/>
          </a:p>
        </p:txBody>
      </p:sp>
    </p:spTree>
    <p:extLst>
      <p:ext uri="{BB962C8B-B14F-4D97-AF65-F5344CB8AC3E}">
        <p14:creationId xmlns:p14="http://schemas.microsoft.com/office/powerpoint/2010/main" val="50429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millennia, opioids</a:t>
            </a:r>
            <a:r>
              <a:rPr lang="en-US" baseline="0" dirty="0" smtClean="0"/>
              <a:t> have been used in various forms ranging from opium, morphine, to more recently heroin for their analgesic, euphoric, and sedative effects.</a:t>
            </a:r>
          </a:p>
          <a:p>
            <a:endParaRPr lang="en-US" baseline="0" dirty="0" smtClean="0"/>
          </a:p>
          <a:p>
            <a:r>
              <a:rPr lang="en-US" baseline="0" dirty="0" smtClean="0"/>
              <a:t>Opioids are now the main pain relieving medication prescribed to those with chronic or severely debilitating pain. Prior to this, opioids were only given to terminally ill cancer patients.</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2</a:t>
            </a:fld>
            <a:endParaRPr lang="en-US"/>
          </a:p>
        </p:txBody>
      </p:sp>
    </p:spTree>
    <p:extLst>
      <p:ext uri="{BB962C8B-B14F-4D97-AF65-F5344CB8AC3E}">
        <p14:creationId xmlns:p14="http://schemas.microsoft.com/office/powerpoint/2010/main" val="42251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subunit is essential for the formation of heterotrimeric G protein through its association with the G</a:t>
            </a:r>
            <a:r>
              <a:rPr lang="en-US" sz="1200" b="0" i="0" kern="1200" baseline="-25000" dirty="0" smtClean="0">
                <a:solidFill>
                  <a:schemeClr val="tx1"/>
                </a:solidFill>
                <a:effectLst/>
                <a:latin typeface="+mn-lt"/>
                <a:ea typeface="+mn-ea"/>
                <a:cs typeface="+mn-cs"/>
              </a:rPr>
              <a:t>α</a:t>
            </a:r>
            <a:r>
              <a:rPr lang="en-US" sz="1200" b="0" i="0" kern="1200" dirty="0" smtClean="0">
                <a:solidFill>
                  <a:schemeClr val="tx1"/>
                </a:solidFill>
                <a:effectLst/>
                <a:latin typeface="+mn-lt"/>
                <a:ea typeface="+mn-ea"/>
                <a:cs typeface="+mn-cs"/>
              </a:rPr>
              <a:t> subunit allowing the G proteins coupling to the GPCR. Therefore, any agent inhibiting the 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subunits signaling effects must not interfere with the heterotrimeric G protein formation or G</a:t>
            </a:r>
            <a:r>
              <a:rPr lang="en-US" sz="1200" b="0" i="0" kern="1200" baseline="-25000" dirty="0" smtClean="0">
                <a:solidFill>
                  <a:schemeClr val="tx1"/>
                </a:solidFill>
                <a:effectLst/>
                <a:latin typeface="+mn-lt"/>
                <a:ea typeface="+mn-ea"/>
                <a:cs typeface="+mn-cs"/>
              </a:rPr>
              <a:t>α</a:t>
            </a:r>
            <a:r>
              <a:rPr lang="en-US" sz="1200" b="0" i="0" kern="1200" dirty="0" smtClean="0">
                <a:solidFill>
                  <a:schemeClr val="tx1"/>
                </a:solidFill>
                <a:effectLst/>
                <a:latin typeface="+mn-lt"/>
                <a:ea typeface="+mn-ea"/>
                <a:cs typeface="+mn-cs"/>
              </a:rPr>
              <a:t>subunit signaling.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expression is universal throughout almost all the cells of the body so any agent acting to inhibit this subunit could elicit numerous side effects.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Small molecule inhibitors that target the coupling of G</a:t>
            </a:r>
            <a:r>
              <a:rPr lang="en-US" sz="1200" b="0" i="0" kern="1200" baseline="-25000" dirty="0" smtClean="0">
                <a:solidFill>
                  <a:schemeClr val="tx1"/>
                </a:solidFill>
                <a:effectLst/>
                <a:latin typeface="+mn-lt"/>
                <a:ea typeface="+mn-ea"/>
                <a:cs typeface="+mn-cs"/>
              </a:rPr>
              <a:t>βγ</a:t>
            </a:r>
            <a:r>
              <a:rPr lang="en-US" sz="1200" b="0" i="0" kern="1200" dirty="0" smtClean="0">
                <a:solidFill>
                  <a:schemeClr val="tx1"/>
                </a:solidFill>
                <a:effectLst/>
                <a:latin typeface="+mn-lt"/>
                <a:ea typeface="+mn-ea"/>
                <a:cs typeface="+mn-cs"/>
              </a:rPr>
              <a:t> to specific effectors and do not interfere with normal G protein cycling/ heterotrimeric formation, have the potential to work as therapeutic agents in treating some specific diseases.</a:t>
            </a:r>
          </a:p>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12</a:t>
            </a:fld>
            <a:endParaRPr lang="en-US"/>
          </a:p>
        </p:txBody>
      </p:sp>
    </p:spTree>
    <p:extLst>
      <p:ext uri="{BB962C8B-B14F-4D97-AF65-F5344CB8AC3E}">
        <p14:creationId xmlns:p14="http://schemas.microsoft.com/office/powerpoint/2010/main" val="3720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opioid epidemic in the U.S.</a:t>
            </a:r>
            <a:r>
              <a:rPr lang="en-US" baseline="0" dirty="0" smtClean="0"/>
              <a:t> has been much discussed both in class and in current events. According to the National Institute on Drug Abuse, drug overdose is now the leading cause of accidental death in the US, with 32,000 of those deaths related to opioids.</a:t>
            </a:r>
          </a:p>
          <a:p>
            <a:endParaRPr lang="en-US" baseline="0" dirty="0" smtClean="0"/>
          </a:p>
          <a:p>
            <a:r>
              <a:rPr lang="en-US" baseline="0" dirty="0" smtClean="0"/>
              <a:t>US prescription rates have risen 600% from 1997 to 2007 according to the CDC.</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3</a:t>
            </a:fld>
            <a:endParaRPr lang="en-US"/>
          </a:p>
        </p:txBody>
      </p:sp>
    </p:spTree>
    <p:extLst>
      <p:ext uri="{BB962C8B-B14F-4D97-AF65-F5344CB8AC3E}">
        <p14:creationId xmlns:p14="http://schemas.microsoft.com/office/powerpoint/2010/main" val="196638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 above is</a:t>
            </a:r>
            <a:r>
              <a:rPr lang="en-US" baseline="0" dirty="0" smtClean="0"/>
              <a:t> %MPE vs Log Dos Morphine showing three effects of opioids and how their tolerance rates build in relation to each other. Constipation builds tolerance the slowest, meaning the </a:t>
            </a:r>
            <a:r>
              <a:rPr lang="en-US" baseline="0" dirty="0" err="1" smtClean="0"/>
              <a:t>constipative</a:t>
            </a:r>
            <a:r>
              <a:rPr lang="en-US" baseline="0" dirty="0" smtClean="0"/>
              <a:t> effects of opioids are pretty much the same even after weeks of chronic use. Analgesia builds tolerance the fastest, meaning the dose required to get the pain relieving effects increases with chronic morphine use. Respiratory Depression builds tolerance slower than analgesia and is the cause of overdose deaths. Individuals will take high doses of morphine to achieve euphoria and analgesia, but the respiratory depression 100% MPE will be reached first and respiration stops leading to death.</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4</a:t>
            </a:fld>
            <a:endParaRPr lang="en-US"/>
          </a:p>
        </p:txBody>
      </p:sp>
    </p:spTree>
    <p:extLst>
      <p:ext uri="{BB962C8B-B14F-4D97-AF65-F5344CB8AC3E}">
        <p14:creationId xmlns:p14="http://schemas.microsoft.com/office/powerpoint/2010/main" val="244373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Withdrawal symptoms include those listed above and more. Symptoms usually peak</a:t>
            </a:r>
            <a:r>
              <a:rPr lang="en-US" baseline="0" dirty="0" smtClean="0"/>
              <a:t> 2-3 days after the last opioid dose and subside 7-10 days after the last opioid dose. </a:t>
            </a:r>
          </a:p>
          <a:p>
            <a:endParaRPr lang="en-US" baseline="0" dirty="0" smtClean="0"/>
          </a:p>
          <a:p>
            <a:r>
              <a:rPr lang="en-US" baseline="0" dirty="0" smtClean="0"/>
              <a:t>The combination of tolerance and withdrawal drive those exposed to opioids to abuse the drug in higher and higher doses. In combination with over prescription, illegal access to opioids, opioid abuse has become a U.S. epidemic.</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5</a:t>
            </a:fld>
            <a:endParaRPr lang="en-US"/>
          </a:p>
        </p:txBody>
      </p:sp>
    </p:spTree>
    <p:extLst>
      <p:ext uri="{BB962C8B-B14F-4D97-AF65-F5344CB8AC3E}">
        <p14:creationId xmlns:p14="http://schemas.microsoft.com/office/powerpoint/2010/main" val="324418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does opioid tolerance build and by what mechanism do opioid withdrawals affect the body?</a:t>
            </a:r>
          </a:p>
          <a:p>
            <a:endParaRPr lang="en-US" baseline="0" dirty="0" smtClean="0"/>
          </a:p>
          <a:p>
            <a:r>
              <a:rPr lang="en-US" baseline="0" dirty="0" smtClean="0"/>
              <a:t>One of the main expected culprits is the </a:t>
            </a:r>
            <a:r>
              <a:rPr lang="en-US" baseline="0" dirty="0" err="1" smtClean="0"/>
              <a:t>cAMP</a:t>
            </a:r>
            <a:r>
              <a:rPr lang="en-US" baseline="0" dirty="0" smtClean="0"/>
              <a:t>/PKA pathway. When morphine binds to the mu opioid receptor, the </a:t>
            </a:r>
            <a:r>
              <a:rPr lang="en-US" baseline="0" dirty="0" err="1" smtClean="0"/>
              <a:t>Gi</a:t>
            </a:r>
            <a:r>
              <a:rPr lang="en-US" baseline="0" dirty="0" smtClean="0"/>
              <a:t> and Go subunits (AC inhibitors) are stimulated leading to inhibition of Adenylate Cyclase and thus a reduction in </a:t>
            </a:r>
            <a:r>
              <a:rPr lang="en-US" baseline="0" dirty="0" err="1" smtClean="0"/>
              <a:t>cAMP</a:t>
            </a:r>
            <a:r>
              <a:rPr lang="en-US" baseline="0" dirty="0" smtClean="0"/>
              <a:t> levels. </a:t>
            </a:r>
          </a:p>
          <a:p>
            <a:endParaRPr lang="en-US" baseline="0" dirty="0" smtClean="0"/>
          </a:p>
          <a:p>
            <a:r>
              <a:rPr lang="en-US" baseline="0" dirty="0" err="1" smtClean="0"/>
              <a:t>cAMP</a:t>
            </a:r>
            <a:r>
              <a:rPr lang="en-US" baseline="0" dirty="0" smtClean="0"/>
              <a:t> is a secondary messenger molecule used to activate PKA that is a kinase responsible for many downstream physiological mechanisms. However, over chronic morphine use, </a:t>
            </a:r>
            <a:r>
              <a:rPr lang="en-US" baseline="0" dirty="0" err="1" smtClean="0"/>
              <a:t>cAMP</a:t>
            </a:r>
            <a:r>
              <a:rPr lang="en-US" baseline="0" dirty="0" smtClean="0"/>
              <a:t> levels return to basal levels and once an antagonist is given or morphine is withdrawn, </a:t>
            </a:r>
            <a:r>
              <a:rPr lang="en-US" baseline="0" dirty="0" err="1" smtClean="0"/>
              <a:t>cAMP</a:t>
            </a:r>
            <a:r>
              <a:rPr lang="en-US" baseline="0" dirty="0" smtClean="0"/>
              <a:t> levels spike due to AC super activation. This spike in </a:t>
            </a:r>
            <a:r>
              <a:rPr lang="en-US" baseline="0" dirty="0" err="1" smtClean="0"/>
              <a:t>cAMP</a:t>
            </a:r>
            <a:r>
              <a:rPr lang="en-US" baseline="0" dirty="0" smtClean="0"/>
              <a:t> levels causes the physiological reactions we see as withdrawal symptoms.</a:t>
            </a:r>
          </a:p>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6</a:t>
            </a:fld>
            <a:endParaRPr lang="en-US"/>
          </a:p>
        </p:txBody>
      </p:sp>
    </p:spTree>
    <p:extLst>
      <p:ext uri="{BB962C8B-B14F-4D97-AF65-F5344CB8AC3E}">
        <p14:creationId xmlns:p14="http://schemas.microsoft.com/office/powerpoint/2010/main" val="414392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Avidor</a:t>
            </a:r>
            <a:r>
              <a:rPr lang="en-US" dirty="0" smtClean="0"/>
              <a:t>-Reiss</a:t>
            </a:r>
            <a:r>
              <a:rPr lang="en-US" baseline="0" dirty="0" smtClean="0"/>
              <a:t> et al. found that the Go subunit from the </a:t>
            </a:r>
            <a:r>
              <a:rPr lang="en-US" baseline="0" dirty="0" err="1" smtClean="0"/>
              <a:t>Galpha</a:t>
            </a:r>
            <a:r>
              <a:rPr lang="en-US" baseline="0" dirty="0" smtClean="0"/>
              <a:t> subunit family is what actually causes inhibition of AC and was able to prevent AC inhibition and thus AC super activation. He also found that multiple AC types were mediated by multiple unknown mechanisms.</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7</a:t>
            </a:fld>
            <a:endParaRPr lang="en-US"/>
          </a:p>
        </p:txBody>
      </p:sp>
    </p:spTree>
    <p:extLst>
      <p:ext uri="{BB962C8B-B14F-4D97-AF65-F5344CB8AC3E}">
        <p14:creationId xmlns:p14="http://schemas.microsoft.com/office/powerpoint/2010/main" val="43113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
            </a:r>
            <a:r>
              <a:rPr lang="en-US" baseline="0" dirty="0" smtClean="0"/>
              <a:t> betta gamma is a dimeric subunit that when coupled to G alpha s, allows G alpha s to stimulate AC and begin </a:t>
            </a:r>
            <a:r>
              <a:rPr lang="en-US" baseline="0" dirty="0" err="1" smtClean="0"/>
              <a:t>cAMP</a:t>
            </a:r>
            <a:r>
              <a:rPr lang="en-US" baseline="0" dirty="0" smtClean="0"/>
              <a:t> production. </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8</a:t>
            </a:fld>
            <a:endParaRPr lang="en-US"/>
          </a:p>
        </p:txBody>
      </p:sp>
    </p:spTree>
    <p:extLst>
      <p:ext uri="{BB962C8B-B14F-4D97-AF65-F5344CB8AC3E}">
        <p14:creationId xmlns:p14="http://schemas.microsoft.com/office/powerpoint/2010/main" val="242018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aim of this experiment is to determine if adenylate cyclase super activation is mediated through G</a:t>
            </a:r>
            <a:r>
              <a:rPr lang="en-US" sz="1200" kern="1200" baseline="-25000" dirty="0" smtClean="0">
                <a:solidFill>
                  <a:schemeClr val="tx1"/>
                </a:solidFill>
                <a:effectLst/>
                <a:latin typeface="+mn-lt"/>
                <a:ea typeface="+mn-ea"/>
                <a:cs typeface="+mn-cs"/>
              </a:rPr>
              <a:t>βγ</a:t>
            </a:r>
            <a:r>
              <a:rPr lang="en-US" sz="1200" kern="1200" dirty="0" smtClean="0">
                <a:solidFill>
                  <a:schemeClr val="tx1"/>
                </a:solidFill>
                <a:effectLst/>
                <a:latin typeface="+mn-lt"/>
                <a:ea typeface="+mn-ea"/>
                <a:cs typeface="+mn-cs"/>
              </a:rPr>
              <a:t> stimulation of G</a:t>
            </a:r>
            <a:r>
              <a:rPr lang="en-US" sz="1200" kern="1200" baseline="-25000" dirty="0" smtClean="0">
                <a:solidFill>
                  <a:schemeClr val="tx1"/>
                </a:solidFill>
                <a:effectLst/>
                <a:latin typeface="+mn-lt"/>
                <a:ea typeface="+mn-ea"/>
                <a:cs typeface="+mn-cs"/>
              </a:rPr>
              <a:t>αs </a:t>
            </a:r>
            <a:r>
              <a:rPr lang="en-US" sz="1200" kern="1200" dirty="0" smtClean="0">
                <a:solidFill>
                  <a:schemeClr val="tx1"/>
                </a:solidFill>
                <a:effectLst/>
                <a:latin typeface="+mn-lt"/>
                <a:ea typeface="+mn-ea"/>
                <a:cs typeface="+mn-cs"/>
              </a:rPr>
              <a:t>following chronic opioid use and if inhibition of the G</a:t>
            </a:r>
            <a:r>
              <a:rPr lang="en-US" sz="1200" kern="1200" baseline="-25000" dirty="0" smtClean="0">
                <a:solidFill>
                  <a:schemeClr val="tx1"/>
                </a:solidFill>
                <a:effectLst/>
                <a:latin typeface="+mn-lt"/>
                <a:ea typeface="+mn-ea"/>
                <a:cs typeface="+mn-cs"/>
              </a:rPr>
              <a:t>βγ</a:t>
            </a:r>
            <a:r>
              <a:rPr lang="en-US" sz="1200" kern="1200" dirty="0" smtClean="0">
                <a:solidFill>
                  <a:schemeClr val="tx1"/>
                </a:solidFill>
                <a:effectLst/>
                <a:latin typeface="+mn-lt"/>
                <a:ea typeface="+mn-ea"/>
                <a:cs typeface="+mn-cs"/>
              </a:rPr>
              <a:t> can cause attenuation of tolerance by preventing adenylate super activation and thus </a:t>
            </a:r>
            <a:r>
              <a:rPr lang="en-US" sz="1200" kern="1200" dirty="0" err="1" smtClean="0">
                <a:solidFill>
                  <a:schemeClr val="tx1"/>
                </a:solidFill>
                <a:effectLst/>
                <a:latin typeface="+mn-lt"/>
                <a:ea typeface="+mn-ea"/>
                <a:cs typeface="+mn-cs"/>
              </a:rPr>
              <a:t>cAMP</a:t>
            </a:r>
            <a:r>
              <a:rPr lang="en-US" sz="1200" kern="1200" dirty="0" smtClean="0">
                <a:solidFill>
                  <a:schemeClr val="tx1"/>
                </a:solidFill>
                <a:effectLst/>
                <a:latin typeface="+mn-lt"/>
                <a:ea typeface="+mn-ea"/>
                <a:cs typeface="+mn-cs"/>
              </a:rPr>
              <a:t> overshoot upon opioid withdrawal.</a:t>
            </a:r>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9</a:t>
            </a:fld>
            <a:endParaRPr lang="en-US"/>
          </a:p>
        </p:txBody>
      </p:sp>
    </p:spTree>
    <p:extLst>
      <p:ext uri="{BB962C8B-B14F-4D97-AF65-F5344CB8AC3E}">
        <p14:creationId xmlns:p14="http://schemas.microsoft.com/office/powerpoint/2010/main" val="63607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a:t>
            </a:r>
            <a:r>
              <a:rPr lang="en-US" sz="1200" kern="1200" baseline="-25000" dirty="0" smtClean="0">
                <a:solidFill>
                  <a:schemeClr val="tx1"/>
                </a:solidFill>
                <a:effectLst/>
                <a:latin typeface="+mn-lt"/>
                <a:ea typeface="+mn-ea"/>
                <a:cs typeface="+mn-cs"/>
              </a:rPr>
              <a:t>βγ </a:t>
            </a:r>
            <a:r>
              <a:rPr lang="en-US" sz="1200" kern="1200" dirty="0" smtClean="0">
                <a:solidFill>
                  <a:schemeClr val="tx1"/>
                </a:solidFill>
                <a:effectLst/>
                <a:latin typeface="+mn-lt"/>
                <a:ea typeface="+mn-ea"/>
                <a:cs typeface="+mn-cs"/>
              </a:rPr>
              <a:t>knockout will be created the CRISPR/Cas9 genome editing to deactivate the selected G protein subunit, in this case G</a:t>
            </a:r>
            <a:r>
              <a:rPr lang="en-US" sz="1200" kern="1200" baseline="-25000" dirty="0" smtClean="0">
                <a:solidFill>
                  <a:schemeClr val="tx1"/>
                </a:solidFill>
                <a:effectLst/>
                <a:latin typeface="+mn-lt"/>
                <a:ea typeface="+mn-ea"/>
                <a:cs typeface="+mn-cs"/>
              </a:rPr>
              <a:t>βγ. </a:t>
            </a:r>
            <a:r>
              <a:rPr lang="en-US" sz="1200" kern="1200" dirty="0" smtClean="0">
                <a:solidFill>
                  <a:schemeClr val="tx1"/>
                </a:solidFill>
                <a:effectLst/>
                <a:latin typeface="+mn-lt"/>
                <a:ea typeface="+mn-ea"/>
                <a:cs typeface="+mn-cs"/>
              </a:rPr>
              <a:t>This process is outlined in Figure 2. The guide RNA is composed of RNA bases that are complementary to those of the target DNA sequence in the genome. Once the guide RNA is bound to the appropriate site, Cas9, an enzyme, splits the double stranded DNA so that the DNA can be edited in order to express an inactive form of G</a:t>
            </a:r>
            <a:r>
              <a:rPr lang="en-US" sz="1200" kern="1200" baseline="-25000" dirty="0" smtClean="0">
                <a:solidFill>
                  <a:schemeClr val="tx1"/>
                </a:solidFill>
                <a:effectLst/>
                <a:latin typeface="+mn-lt"/>
                <a:ea typeface="+mn-ea"/>
                <a:cs typeface="+mn-cs"/>
              </a:rPr>
              <a:t>βγ.</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D28E06-9DE4-4D12-969B-ED08841C4491}" type="slidenum">
              <a:rPr lang="en-US" smtClean="0"/>
              <a:t>11</a:t>
            </a:fld>
            <a:endParaRPr lang="en-US"/>
          </a:p>
        </p:txBody>
      </p:sp>
    </p:spTree>
    <p:extLst>
      <p:ext uri="{BB962C8B-B14F-4D97-AF65-F5344CB8AC3E}">
        <p14:creationId xmlns:p14="http://schemas.microsoft.com/office/powerpoint/2010/main" val="126995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cbi.nlm.nih.gov/pmc/articles/PMC432926/"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ubmed/8702909" TargetMode="External"/><Relationship Id="rId3" Type="http://schemas.openxmlformats.org/officeDocument/2006/relationships/hyperlink" Target="http://www.drugabuse.gov/publications/drugfacts/heroin" TargetMode="External"/><Relationship Id="rId7" Type="http://schemas.openxmlformats.org/officeDocument/2006/relationships/hyperlink" Target="https://www.ncbi.nlm.nih.gov/pmc/articles/PMC432926/" TargetMode="External"/><Relationship Id="rId2" Type="http://schemas.openxmlformats.org/officeDocument/2006/relationships/hyperlink" Target="http://www.drugabuse.gov/drugs-abuse/opioids" TargetMode="External"/><Relationship Id="rId1" Type="http://schemas.openxmlformats.org/officeDocument/2006/relationships/slideLayout" Target="../slideLayouts/slideLayout2.xml"/><Relationship Id="rId6" Type="http://schemas.openxmlformats.org/officeDocument/2006/relationships/hyperlink" Target="https://medlineplus.gov/ency/article/000949.htm" TargetMode="External"/><Relationship Id="rId5" Type="http://schemas.openxmlformats.org/officeDocument/2006/relationships/hyperlink" Target="https://www.ncbi.nlm.nih.gov/pubmed/21115581" TargetMode="External"/><Relationship Id="rId4" Type="http://schemas.openxmlformats.org/officeDocument/2006/relationships/hyperlink" Target="http://www.cdc.gov/mmwr/preview/mmwrhtml/mm6101a3.htm" TargetMode="External"/><Relationship Id="rId9" Type="http://schemas.openxmlformats.org/officeDocument/2006/relationships/hyperlink" Target="https://www.ncbi.nlm.nih.gov/pmc/articles/PMC2832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cbi.nlm.nih.gov/pmc/articles/PMC432926/"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cbi.nlm.nih.gov/pmc/articles/PMC4329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307592"/>
            <a:ext cx="9589245" cy="2390797"/>
          </a:xfrm>
        </p:spPr>
        <p:txBody>
          <a:bodyPr/>
          <a:lstStyle/>
          <a:p>
            <a:r>
              <a:rPr lang="en-US" sz="4800" b="1" dirty="0"/>
              <a:t>The Role of G</a:t>
            </a:r>
            <a:r>
              <a:rPr lang="en-US" sz="4800" b="1" baseline="-25000" dirty="0"/>
              <a:t>αs </a:t>
            </a:r>
            <a:r>
              <a:rPr lang="en-US" sz="4800" b="1" dirty="0"/>
              <a:t>and G</a:t>
            </a:r>
            <a:r>
              <a:rPr lang="en-US" sz="4800" b="1" baseline="-25000" dirty="0"/>
              <a:t>βγ </a:t>
            </a:r>
            <a:r>
              <a:rPr lang="en-US" sz="4800" b="1" dirty="0"/>
              <a:t>in </a:t>
            </a:r>
            <a:r>
              <a:rPr lang="en-US" sz="4800" b="1" dirty="0" smtClean="0"/>
              <a:t>Opioid Tolerance and Withdrawal</a:t>
            </a:r>
            <a:endParaRPr lang="en-US" sz="4800" dirty="0"/>
          </a:p>
        </p:txBody>
      </p:sp>
      <p:sp>
        <p:nvSpPr>
          <p:cNvPr id="3" name="Subtitle 2"/>
          <p:cNvSpPr>
            <a:spLocks noGrp="1"/>
          </p:cNvSpPr>
          <p:nvPr>
            <p:ph type="subTitle" idx="1"/>
          </p:nvPr>
        </p:nvSpPr>
        <p:spPr>
          <a:xfrm>
            <a:off x="1154954" y="4466484"/>
            <a:ext cx="8825658" cy="861420"/>
          </a:xfrm>
        </p:spPr>
        <p:txBody>
          <a:bodyPr/>
          <a:lstStyle/>
          <a:p>
            <a:r>
              <a:rPr lang="en-US" dirty="0" smtClean="0"/>
              <a:t>Shahzeb Hasan</a:t>
            </a:r>
          </a:p>
          <a:p>
            <a:r>
              <a:rPr lang="en-US" dirty="0" smtClean="0"/>
              <a:t>11/28/2017</a:t>
            </a:r>
            <a:endParaRPr lang="en-US" dirty="0"/>
          </a:p>
        </p:txBody>
      </p:sp>
    </p:spTree>
    <p:extLst>
      <p:ext uri="{BB962C8B-B14F-4D97-AF65-F5344CB8AC3E}">
        <p14:creationId xmlns:p14="http://schemas.microsoft.com/office/powerpoint/2010/main" val="411514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a:t>
            </a:r>
            <a:r>
              <a:rPr lang="en-US" dirty="0" smtClean="0"/>
              <a:t> Assay</a:t>
            </a:r>
            <a:endParaRPr lang="en-US" dirty="0"/>
          </a:p>
        </p:txBody>
      </p:sp>
      <p:sp>
        <p:nvSpPr>
          <p:cNvPr id="3" name="Content Placeholder 2"/>
          <p:cNvSpPr>
            <a:spLocks noGrp="1"/>
          </p:cNvSpPr>
          <p:nvPr>
            <p:ph idx="1"/>
          </p:nvPr>
        </p:nvSpPr>
        <p:spPr/>
        <p:txBody>
          <a:bodyPr/>
          <a:lstStyle/>
          <a:p>
            <a:r>
              <a:rPr lang="en-US" dirty="0" smtClean="0"/>
              <a:t>Gilman (1970) </a:t>
            </a:r>
            <a:r>
              <a:rPr lang="en-US" dirty="0" err="1" smtClean="0"/>
              <a:t>cAMP</a:t>
            </a:r>
            <a:r>
              <a:rPr lang="en-US" dirty="0" smtClean="0"/>
              <a:t> assay uses </a:t>
            </a:r>
            <a:r>
              <a:rPr lang="en-US" dirty="0" err="1" smtClean="0"/>
              <a:t>cAMP</a:t>
            </a:r>
            <a:r>
              <a:rPr lang="en-US" dirty="0" smtClean="0"/>
              <a:t>-dependent protein kinases to measure </a:t>
            </a:r>
            <a:r>
              <a:rPr lang="en-US" dirty="0" err="1" smtClean="0"/>
              <a:t>cAMP</a:t>
            </a:r>
            <a:r>
              <a:rPr lang="en-US" dirty="0" smtClean="0"/>
              <a:t> levels. After </a:t>
            </a:r>
            <a:r>
              <a:rPr lang="en-US" dirty="0" err="1" smtClean="0"/>
              <a:t>cAMP</a:t>
            </a:r>
            <a:r>
              <a:rPr lang="en-US" dirty="0" smtClean="0"/>
              <a:t> is eluted from the centrifuged cell culture, it is added to the assay, where it replaced </a:t>
            </a:r>
            <a:r>
              <a:rPr lang="en-US" dirty="0"/>
              <a:t>[H</a:t>
            </a:r>
            <a:r>
              <a:rPr lang="en-US" baseline="-25000" dirty="0"/>
              <a:t>3]</a:t>
            </a:r>
            <a:r>
              <a:rPr lang="en-US" dirty="0" err="1"/>
              <a:t>cAMP</a:t>
            </a:r>
            <a:r>
              <a:rPr lang="en-US" dirty="0"/>
              <a:t> </a:t>
            </a:r>
            <a:r>
              <a:rPr lang="en-US" dirty="0" smtClean="0"/>
              <a:t>that is </a:t>
            </a:r>
            <a:r>
              <a:rPr lang="en-US" dirty="0" err="1" smtClean="0"/>
              <a:t>binded</a:t>
            </a:r>
            <a:r>
              <a:rPr lang="en-US" dirty="0" smtClean="0"/>
              <a:t> to </a:t>
            </a:r>
            <a:r>
              <a:rPr lang="en-US" dirty="0" err="1" smtClean="0"/>
              <a:t>cAMP</a:t>
            </a:r>
            <a:r>
              <a:rPr lang="en-US" dirty="0" smtClean="0"/>
              <a:t>-dependent protein kinases. </a:t>
            </a:r>
          </a:p>
          <a:p>
            <a:r>
              <a:rPr lang="en-US" dirty="0" smtClean="0"/>
              <a:t>The displaced </a:t>
            </a:r>
            <a:r>
              <a:rPr lang="en-US" dirty="0"/>
              <a:t>[H</a:t>
            </a:r>
            <a:r>
              <a:rPr lang="en-US" baseline="-25000" dirty="0"/>
              <a:t>3]</a:t>
            </a:r>
            <a:r>
              <a:rPr lang="en-US" dirty="0" err="1"/>
              <a:t>cAMP</a:t>
            </a:r>
            <a:r>
              <a:rPr lang="en-US" dirty="0"/>
              <a:t> </a:t>
            </a:r>
            <a:r>
              <a:rPr lang="en-US" dirty="0" smtClean="0"/>
              <a:t>is then measured and cross-referenced to a standard curve to find the amount of </a:t>
            </a:r>
            <a:r>
              <a:rPr lang="en-US" dirty="0" err="1" smtClean="0"/>
              <a:t>cAMP</a:t>
            </a:r>
            <a:r>
              <a:rPr lang="en-US" dirty="0" smtClean="0"/>
              <a:t> that was added from the cell culture.</a:t>
            </a:r>
            <a:endParaRPr lang="en-US" dirty="0"/>
          </a:p>
        </p:txBody>
      </p:sp>
    </p:spTree>
    <p:extLst>
      <p:ext uri="{BB962C8B-B14F-4D97-AF65-F5344CB8AC3E}">
        <p14:creationId xmlns:p14="http://schemas.microsoft.com/office/powerpoint/2010/main" val="45353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CRISPR/Cas9</a:t>
            </a:r>
            <a:endParaRPr lang="en-US" dirty="0"/>
          </a:p>
        </p:txBody>
      </p:sp>
      <p:sp>
        <p:nvSpPr>
          <p:cNvPr id="3" name="Content Placeholder 2"/>
          <p:cNvSpPr>
            <a:spLocks noGrp="1"/>
          </p:cNvSpPr>
          <p:nvPr>
            <p:ph idx="1"/>
          </p:nvPr>
        </p:nvSpPr>
        <p:spPr>
          <a:xfrm>
            <a:off x="1103312" y="2052918"/>
            <a:ext cx="6296555" cy="4195481"/>
          </a:xfrm>
        </p:spPr>
        <p:txBody>
          <a:bodyPr/>
          <a:lstStyle/>
          <a:p>
            <a:r>
              <a:rPr lang="en-US" dirty="0"/>
              <a:t>The guide RNA is composed of RNA bases that are complementary to those of the target DNA sequence in the genome. Once the guide RNA is bound to the appropriate site, Cas9, an enzyme, splits the double stranded DNA so that the DNA can be edited in order to express an inactive form of G</a:t>
            </a:r>
            <a:r>
              <a:rPr lang="en-US" baseline="-25000" dirty="0"/>
              <a:t>βγ.</a:t>
            </a:r>
            <a:endParaRPr lang="en-US" dirty="0"/>
          </a:p>
          <a:p>
            <a:r>
              <a:rPr lang="en-US" dirty="0" smtClean="0"/>
              <a:t>Need to target the dimerization gene in order to form inactive </a:t>
            </a:r>
            <a:r>
              <a:rPr lang="en-US" dirty="0"/>
              <a:t>G</a:t>
            </a:r>
            <a:r>
              <a:rPr lang="en-US" baseline="-25000" dirty="0"/>
              <a:t>βγ</a:t>
            </a:r>
            <a:endParaRPr lang="en-US" dirty="0"/>
          </a:p>
        </p:txBody>
      </p:sp>
      <p:pic>
        <p:nvPicPr>
          <p:cNvPr id="4" name="Picture 3"/>
          <p:cNvPicPr>
            <a:picLocks noChangeAspect="1"/>
          </p:cNvPicPr>
          <p:nvPr/>
        </p:nvPicPr>
        <p:blipFill>
          <a:blip r:embed="rId3"/>
          <a:stretch>
            <a:fillRect/>
          </a:stretch>
        </p:blipFill>
        <p:spPr>
          <a:xfrm>
            <a:off x="7619999" y="524436"/>
            <a:ext cx="2717720" cy="6107149"/>
          </a:xfrm>
          <a:prstGeom prst="rect">
            <a:avLst/>
          </a:prstGeom>
        </p:spPr>
      </p:pic>
    </p:spTree>
    <p:extLst>
      <p:ext uri="{BB962C8B-B14F-4D97-AF65-F5344CB8AC3E}">
        <p14:creationId xmlns:p14="http://schemas.microsoft.com/office/powerpoint/2010/main" val="1589024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Conclusions</a:t>
            </a:r>
            <a:endParaRPr lang="en-US" dirty="0"/>
          </a:p>
        </p:txBody>
      </p:sp>
      <p:sp>
        <p:nvSpPr>
          <p:cNvPr id="3" name="Content Placeholder 2"/>
          <p:cNvSpPr>
            <a:spLocks noGrp="1"/>
          </p:cNvSpPr>
          <p:nvPr>
            <p:ph idx="1"/>
          </p:nvPr>
        </p:nvSpPr>
        <p:spPr>
          <a:xfrm>
            <a:off x="1103312" y="2052918"/>
            <a:ext cx="6296555" cy="4195481"/>
          </a:xfrm>
        </p:spPr>
        <p:txBody>
          <a:bodyPr/>
          <a:lstStyle/>
          <a:p>
            <a:r>
              <a:rPr lang="en-US" dirty="0" smtClean="0"/>
              <a:t>Essentially want to create a </a:t>
            </a:r>
            <a:r>
              <a:rPr lang="en-US" dirty="0" err="1" smtClean="0"/>
              <a:t>cAMP</a:t>
            </a:r>
            <a:r>
              <a:rPr lang="en-US" dirty="0" smtClean="0"/>
              <a:t> vs time graph that would show whether or not G</a:t>
            </a:r>
            <a:r>
              <a:rPr lang="en-US" baseline="-25000" dirty="0" smtClean="0"/>
              <a:t>βγ </a:t>
            </a:r>
            <a:r>
              <a:rPr lang="en-US" dirty="0" smtClean="0"/>
              <a:t>knockout cells have attenuated adenylate cyclase super activation.</a:t>
            </a:r>
          </a:p>
          <a:p>
            <a:r>
              <a:rPr lang="en-US" dirty="0" smtClean="0"/>
              <a:t>Limitations</a:t>
            </a:r>
          </a:p>
          <a:p>
            <a:r>
              <a:rPr lang="en-US" smtClean="0"/>
              <a:t>Future Uses</a:t>
            </a:r>
            <a:endParaRPr lang="en-US" dirty="0"/>
          </a:p>
        </p:txBody>
      </p:sp>
      <p:pic>
        <p:nvPicPr>
          <p:cNvPr id="4" name="Picture 3"/>
          <p:cNvPicPr>
            <a:picLocks noChangeAspect="1"/>
          </p:cNvPicPr>
          <p:nvPr/>
        </p:nvPicPr>
        <p:blipFill>
          <a:blip r:embed="rId3"/>
          <a:stretch>
            <a:fillRect/>
          </a:stretch>
        </p:blipFill>
        <p:spPr>
          <a:xfrm>
            <a:off x="7558736" y="758313"/>
            <a:ext cx="4078577" cy="4950381"/>
          </a:xfrm>
          <a:prstGeom prst="rect">
            <a:avLst/>
          </a:prstGeom>
        </p:spPr>
      </p:pic>
      <p:sp>
        <p:nvSpPr>
          <p:cNvPr id="5" name="TextBox 4"/>
          <p:cNvSpPr txBox="1"/>
          <p:nvPr/>
        </p:nvSpPr>
        <p:spPr>
          <a:xfrm>
            <a:off x="6931024" y="5740398"/>
            <a:ext cx="5334000" cy="1016001"/>
          </a:xfrm>
          <a:prstGeom prst="rect">
            <a:avLst/>
          </a:prstGeom>
          <a:noFill/>
        </p:spPr>
        <p:txBody>
          <a:bodyPr wrap="square" rtlCol="0">
            <a:spAutoFit/>
          </a:bodyPr>
          <a:lstStyle/>
          <a:p>
            <a:r>
              <a:rPr lang="en-US" sz="1200" dirty="0"/>
              <a:t>Sharma, S K, W A Klee, and M Nirenberg. “Dual Regulation of Adenylate Cyclase Accounts for Narcotic Dependence and Tolerance.” </a:t>
            </a:r>
            <a:r>
              <a:rPr lang="en-US" sz="1200" i="1" dirty="0"/>
              <a:t>Proceedings of the National Academy of Sciences of the United States of America</a:t>
            </a:r>
            <a:r>
              <a:rPr lang="en-US" sz="1200" dirty="0"/>
              <a:t> 72.8 (1975): 3092–3096. Print. </a:t>
            </a:r>
            <a:r>
              <a:rPr lang="en-US" sz="1200" u="sng" dirty="0">
                <a:hlinkClick r:id="rId4"/>
              </a:rPr>
              <a:t>https://www.ncbi.nlm.nih.gov/pmc/articles/PMC432926/</a:t>
            </a:r>
            <a:endParaRPr lang="en-US" sz="1200" dirty="0"/>
          </a:p>
        </p:txBody>
      </p:sp>
    </p:spTree>
    <p:extLst>
      <p:ext uri="{BB962C8B-B14F-4D97-AF65-F5344CB8AC3E}">
        <p14:creationId xmlns:p14="http://schemas.microsoft.com/office/powerpoint/2010/main" val="4248983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104293" y="1379115"/>
            <a:ext cx="8946541" cy="4395151"/>
          </a:xfrm>
        </p:spPr>
        <p:txBody>
          <a:bodyPr>
            <a:noAutofit/>
          </a:bodyPr>
          <a:lstStyle/>
          <a:p>
            <a:r>
              <a:rPr lang="en-US" sz="900" dirty="0"/>
              <a:t>1. National Institute on Drug Abuse. (2015). Drugs of Abuse: Opioids. Bethesda, MD: National Institute on Drug Abuse. Available at </a:t>
            </a:r>
            <a:r>
              <a:rPr lang="en-US" sz="900" u="sng" dirty="0">
                <a:hlinkClick r:id="rId2"/>
              </a:rPr>
              <a:t>http://www.drugabuse.gov/drugs-abuse/opioids</a:t>
            </a:r>
            <a:r>
              <a:rPr lang="en-US" sz="900" dirty="0" smtClean="0"/>
              <a:t>.</a:t>
            </a:r>
            <a:endParaRPr lang="en-US" sz="900" dirty="0"/>
          </a:p>
          <a:p>
            <a:r>
              <a:rPr lang="en-US" sz="900" dirty="0"/>
              <a:t>2. National Institute on Drug Abuse. (2014). Drug Facts: Heroin. Bethesda, MD: National Institute on Drug Abuse. Available at </a:t>
            </a:r>
            <a:r>
              <a:rPr lang="en-US" sz="900" u="sng" dirty="0">
                <a:hlinkClick r:id="rId3"/>
              </a:rPr>
              <a:t>http://www.drugabuse.gov/publications/drugfacts/heroin</a:t>
            </a:r>
            <a:r>
              <a:rPr lang="en-US" sz="900" dirty="0" smtClean="0"/>
              <a:t>.</a:t>
            </a:r>
            <a:endParaRPr lang="en-US" sz="900" dirty="0"/>
          </a:p>
          <a:p>
            <a:r>
              <a:rPr lang="en-US" sz="900" dirty="0"/>
              <a:t>3. Centers for Disease Control and Prevention Grand rounds: Prescription Drug Overdoses: A U.S. Epidemic. </a:t>
            </a:r>
            <a:r>
              <a:rPr lang="en-US" sz="900" u="sng" dirty="0">
                <a:hlinkClick r:id="rId4"/>
              </a:rPr>
              <a:t>http://www.cdc.gov/mmwr/preview/mmwrhtml/mm6101a3.htm</a:t>
            </a:r>
            <a:r>
              <a:rPr lang="en-US" sz="900" dirty="0"/>
              <a:t>  </a:t>
            </a:r>
          </a:p>
          <a:p>
            <a:r>
              <a:rPr lang="en-US" sz="900" dirty="0"/>
              <a:t>4. Fortuna RJ, Robbins BW, </a:t>
            </a:r>
            <a:r>
              <a:rPr lang="en-US" sz="900" dirty="0" err="1"/>
              <a:t>Caiola</a:t>
            </a:r>
            <a:r>
              <a:rPr lang="en-US" sz="900" dirty="0"/>
              <a:t> E, Joynt M, </a:t>
            </a:r>
            <a:r>
              <a:rPr lang="en-US" sz="900" dirty="0" err="1"/>
              <a:t>Halterman</a:t>
            </a:r>
            <a:r>
              <a:rPr lang="en-US" sz="900" dirty="0"/>
              <a:t> JS. Prescribing of controlled medications to adolescents and young adults in the United States. Pediatrics. 2010;126(6):1108-1116. </a:t>
            </a:r>
            <a:r>
              <a:rPr lang="en-US" sz="900" u="sng" dirty="0">
                <a:hlinkClick r:id="rId5"/>
              </a:rPr>
              <a:t>https://</a:t>
            </a:r>
            <a:r>
              <a:rPr lang="en-US" sz="900" u="sng" dirty="0" smtClean="0">
                <a:hlinkClick r:id="rId5"/>
              </a:rPr>
              <a:t>www.ncbi.nlm.nih.gov/pubmed/21115581</a:t>
            </a:r>
            <a:endParaRPr lang="en-US" sz="900" dirty="0"/>
          </a:p>
          <a:p>
            <a:r>
              <a:rPr lang="en-US" sz="900" dirty="0"/>
              <a:t>5. </a:t>
            </a:r>
            <a:r>
              <a:rPr lang="en-US" sz="900" dirty="0" err="1"/>
              <a:t>Bie</a:t>
            </a:r>
            <a:r>
              <a:rPr lang="en-US" sz="900" dirty="0"/>
              <a:t>, B et al “CAMP-Mediated Mechanisms for Pain Sensitization during Opioid Withdrawal.” </a:t>
            </a:r>
            <a:r>
              <a:rPr lang="en-US" sz="900" i="1" dirty="0"/>
              <a:t>Journal of Neuroscience</a:t>
            </a:r>
            <a:r>
              <a:rPr lang="en-US" sz="900" dirty="0"/>
              <a:t> 25.15 (2005): 3824–3832. doi:10.1523/jneurosci.5010-04.2005. </a:t>
            </a:r>
            <a:r>
              <a:rPr lang="en-US" sz="900" u="sng" dirty="0"/>
              <a:t>https://</a:t>
            </a:r>
            <a:r>
              <a:rPr lang="en-US" sz="900" u="sng" dirty="0" smtClean="0"/>
              <a:t>www.ncbi.nlm.nih.gov/pubmed/15829634</a:t>
            </a:r>
            <a:endParaRPr lang="en-US" sz="900" dirty="0"/>
          </a:p>
          <a:p>
            <a:r>
              <a:rPr lang="en-US" sz="900" dirty="0"/>
              <a:t>6. U.S. National Library of Medicine: MedlinePlus. (2016). </a:t>
            </a:r>
            <a:r>
              <a:rPr lang="en-US" sz="900" u="sng" dirty="0">
                <a:hlinkClick r:id="rId6"/>
              </a:rPr>
              <a:t>Opiate and Opioid Withdrawal</a:t>
            </a:r>
            <a:r>
              <a:rPr lang="en-US" sz="900" dirty="0"/>
              <a:t>. </a:t>
            </a:r>
            <a:r>
              <a:rPr lang="en-US" sz="900" u="sng" dirty="0">
                <a:hlinkClick r:id="rId6"/>
              </a:rPr>
              <a:t>https://</a:t>
            </a:r>
            <a:r>
              <a:rPr lang="en-US" sz="900" u="sng" dirty="0" smtClean="0">
                <a:hlinkClick r:id="rId6"/>
              </a:rPr>
              <a:t>medlineplus.gov/ency/article/000949.htm</a:t>
            </a:r>
            <a:endParaRPr lang="en-US" sz="900" dirty="0"/>
          </a:p>
          <a:p>
            <a:r>
              <a:rPr lang="en-US" sz="900" dirty="0"/>
              <a:t>7. Sharma, S K, W A Klee, and M Nirenberg. “Dual Regulation of Adenylate Cyclase Accounts for Narcotic Dependence and Tolerance.” </a:t>
            </a:r>
            <a:r>
              <a:rPr lang="en-US" sz="900" i="1" dirty="0"/>
              <a:t>Proceedings of the National Academy of Sciences of the United States of America</a:t>
            </a:r>
            <a:r>
              <a:rPr lang="en-US" sz="900" dirty="0"/>
              <a:t> 72.8 (1975): 3092–3096. Print. </a:t>
            </a:r>
            <a:r>
              <a:rPr lang="en-US" sz="900" u="sng" dirty="0">
                <a:hlinkClick r:id="rId7"/>
              </a:rPr>
              <a:t>https://www.ncbi.nlm.nih.gov/pmc/articles/PMC432926</a:t>
            </a:r>
            <a:r>
              <a:rPr lang="en-US" sz="900" u="sng" dirty="0" smtClean="0">
                <a:hlinkClick r:id="rId7"/>
              </a:rPr>
              <a:t>/</a:t>
            </a:r>
            <a:endParaRPr lang="en-US" sz="900" dirty="0"/>
          </a:p>
          <a:p>
            <a:r>
              <a:rPr lang="en-US" sz="900" dirty="0"/>
              <a:t>8. </a:t>
            </a:r>
            <a:r>
              <a:rPr lang="en-US" sz="900" dirty="0" err="1"/>
              <a:t>Avidor</a:t>
            </a:r>
            <a:r>
              <a:rPr lang="en-US" sz="900" dirty="0"/>
              <a:t>-Reiss, </a:t>
            </a:r>
            <a:r>
              <a:rPr lang="en-US" sz="900" dirty="0" err="1"/>
              <a:t>Tomer</a:t>
            </a:r>
            <a:r>
              <a:rPr lang="en-US" sz="900" dirty="0"/>
              <a:t>, et al. “Chronic Opioid Treatment Induces Adenylyl Cyclase V </a:t>
            </a:r>
            <a:r>
              <a:rPr lang="en-US" sz="900" dirty="0" err="1"/>
              <a:t>Superactivation</a:t>
            </a:r>
            <a:r>
              <a:rPr lang="en-US" sz="900" dirty="0"/>
              <a:t>.” </a:t>
            </a:r>
            <a:r>
              <a:rPr lang="en-US" sz="900" i="1" dirty="0"/>
              <a:t>Journal of Biological Chemistry</a:t>
            </a:r>
            <a:r>
              <a:rPr lang="en-US" sz="900" dirty="0"/>
              <a:t>, vol. 271, no. 35, 1996, pp. 21309–21315., doi:10.1074/jbc.271.35.21309. </a:t>
            </a:r>
            <a:r>
              <a:rPr lang="en-US" sz="900" u="sng" dirty="0">
                <a:hlinkClick r:id="rId8"/>
              </a:rPr>
              <a:t>https://</a:t>
            </a:r>
            <a:r>
              <a:rPr lang="en-US" sz="900" u="sng" dirty="0" smtClean="0">
                <a:hlinkClick r:id="rId8"/>
              </a:rPr>
              <a:t>www.ncbi.nlm.nih.gov/pubmed/8702909</a:t>
            </a:r>
            <a:endParaRPr lang="en-US" sz="900" dirty="0"/>
          </a:p>
          <a:p>
            <a:r>
              <a:rPr lang="en-US" sz="900" dirty="0"/>
              <a:t>9. Gilman, Alfred G. “A Protein Binding Assay for Adenosine 3′:5′-Cyclic Monophosphate.” </a:t>
            </a:r>
            <a:r>
              <a:rPr lang="en-US" sz="900" i="1" dirty="0"/>
              <a:t>Proceedings of the National Academy of Sciences of the United States of America</a:t>
            </a:r>
            <a:r>
              <a:rPr lang="en-US" sz="900" dirty="0"/>
              <a:t> 67.1 (1970): 305–312. Print. </a:t>
            </a:r>
            <a:r>
              <a:rPr lang="en-US" sz="900" u="sng" dirty="0">
                <a:hlinkClick r:id="rId9"/>
              </a:rPr>
              <a:t>https://www.ncbi.nlm.nih.gov/pmc/articles/PMC283204</a:t>
            </a:r>
            <a:r>
              <a:rPr lang="en-US" sz="900" u="sng" dirty="0" smtClean="0">
                <a:hlinkClick r:id="rId9"/>
              </a:rPr>
              <a:t>/</a:t>
            </a:r>
            <a:endParaRPr lang="en-US" sz="900" dirty="0"/>
          </a:p>
          <a:p>
            <a:r>
              <a:rPr lang="en-US" sz="900" dirty="0"/>
              <a:t>10. Feng, Yuan et al. “Current Research on Opioid Receptor Function.” </a:t>
            </a:r>
            <a:r>
              <a:rPr lang="en-US" sz="900" i="1" dirty="0"/>
              <a:t>Current Drug Targets</a:t>
            </a:r>
            <a:r>
              <a:rPr lang="en-US" sz="900" dirty="0"/>
              <a:t> 13.2 (2012): 230–246. Print. </a:t>
            </a:r>
            <a:r>
              <a:rPr lang="en-US" sz="900" u="sng" dirty="0"/>
              <a:t>https://www.ncbi.nlm.nih.gov/pmc/articles/PMC3371376</a:t>
            </a:r>
            <a:r>
              <a:rPr lang="en-US" sz="900" u="sng" dirty="0" smtClean="0"/>
              <a:t>/</a:t>
            </a:r>
            <a:endParaRPr lang="en-US" sz="900" dirty="0"/>
          </a:p>
          <a:p>
            <a:r>
              <a:rPr lang="en-US" sz="900" dirty="0"/>
              <a:t>11. “What Is CRISPR-Cas9?” </a:t>
            </a:r>
            <a:r>
              <a:rPr lang="en-US" sz="900" i="1" dirty="0" err="1"/>
              <a:t>YourGenome</a:t>
            </a:r>
            <a:r>
              <a:rPr lang="en-US" sz="900" dirty="0"/>
              <a:t>, The Public Engagement Team at the </a:t>
            </a:r>
            <a:r>
              <a:rPr lang="en-US" sz="900" dirty="0" err="1"/>
              <a:t>Wellcome</a:t>
            </a:r>
            <a:r>
              <a:rPr lang="en-US" sz="900" dirty="0"/>
              <a:t> Genome Campus, 19 Dec. 2016, </a:t>
            </a:r>
            <a:r>
              <a:rPr lang="en-US" sz="900" u="sng" dirty="0"/>
              <a:t>www.yourgenome.org/facts/what-is-crispr-cas9</a:t>
            </a:r>
            <a:endParaRPr lang="en-US" sz="900" dirty="0"/>
          </a:p>
          <a:p>
            <a:endParaRPr lang="en-US" sz="600" dirty="0"/>
          </a:p>
        </p:txBody>
      </p:sp>
    </p:spTree>
    <p:extLst>
      <p:ext uri="{BB962C8B-B14F-4D97-AF65-F5344CB8AC3E}">
        <p14:creationId xmlns:p14="http://schemas.microsoft.com/office/powerpoint/2010/main" val="1938427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Opioids</a:t>
            </a:r>
            <a:endParaRPr lang="en-US" dirty="0"/>
          </a:p>
        </p:txBody>
      </p:sp>
      <p:sp>
        <p:nvSpPr>
          <p:cNvPr id="3" name="Content Placeholder 2"/>
          <p:cNvSpPr>
            <a:spLocks noGrp="1"/>
          </p:cNvSpPr>
          <p:nvPr>
            <p:ph idx="1"/>
          </p:nvPr>
        </p:nvSpPr>
        <p:spPr>
          <a:xfrm>
            <a:off x="502856" y="1578784"/>
            <a:ext cx="6714809" cy="3992283"/>
          </a:xfrm>
        </p:spPr>
        <p:txBody>
          <a:bodyPr>
            <a:normAutofit/>
          </a:bodyPr>
          <a:lstStyle/>
          <a:p>
            <a:r>
              <a:rPr lang="en-US" sz="2800" dirty="0" smtClean="0"/>
              <a:t>Cultivated for thousands of years from opium, a gummy substance found in the seed pods of opium poppy flowers to be used for pain relief, euphoria, sedation, and relief from diarrhea.</a:t>
            </a:r>
          </a:p>
          <a:p>
            <a:r>
              <a:rPr lang="en-US" sz="2800" dirty="0" smtClean="0"/>
              <a:t>Main pain reliving medication prescribed in the United States</a:t>
            </a:r>
            <a:endParaRPr lang="en-US" sz="2800" dirty="0"/>
          </a:p>
        </p:txBody>
      </p:sp>
      <p:pic>
        <p:nvPicPr>
          <p:cNvPr id="5" name="Picture 4"/>
          <p:cNvPicPr>
            <a:picLocks noChangeAspect="1"/>
          </p:cNvPicPr>
          <p:nvPr/>
        </p:nvPicPr>
        <p:blipFill>
          <a:blip r:embed="rId3"/>
          <a:stretch>
            <a:fillRect/>
          </a:stretch>
        </p:blipFill>
        <p:spPr>
          <a:xfrm>
            <a:off x="7360920" y="2052918"/>
            <a:ext cx="4200144" cy="2362581"/>
          </a:xfrm>
          <a:prstGeom prst="rect">
            <a:avLst/>
          </a:prstGeom>
        </p:spPr>
      </p:pic>
      <p:sp>
        <p:nvSpPr>
          <p:cNvPr id="6" name="TextBox 5"/>
          <p:cNvSpPr txBox="1"/>
          <p:nvPr/>
        </p:nvSpPr>
        <p:spPr>
          <a:xfrm>
            <a:off x="7360920" y="4415499"/>
            <a:ext cx="4343399" cy="430887"/>
          </a:xfrm>
          <a:prstGeom prst="rect">
            <a:avLst/>
          </a:prstGeom>
          <a:noFill/>
        </p:spPr>
        <p:txBody>
          <a:bodyPr wrap="square" rtlCol="0">
            <a:spAutoFit/>
          </a:bodyPr>
          <a:lstStyle/>
          <a:p>
            <a:r>
              <a:rPr lang="en-US" sz="1100" dirty="0"/>
              <a:t>http://cdn.cnn.com/cnnnext/dam/assets/160505183221-opioids-addiction-orig-nws-00000613-full-169.jpg</a:t>
            </a:r>
          </a:p>
        </p:txBody>
      </p:sp>
    </p:spTree>
    <p:extLst>
      <p:ext uri="{BB962C8B-B14F-4D97-AF65-F5344CB8AC3E}">
        <p14:creationId xmlns:p14="http://schemas.microsoft.com/office/powerpoint/2010/main" val="2256893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Opioid Epidemic</a:t>
            </a:r>
            <a:endParaRPr lang="en-US" dirty="0"/>
          </a:p>
        </p:txBody>
      </p:sp>
      <p:sp>
        <p:nvSpPr>
          <p:cNvPr id="3" name="Content Placeholder 2"/>
          <p:cNvSpPr>
            <a:spLocks noGrp="1"/>
          </p:cNvSpPr>
          <p:nvPr>
            <p:ph idx="1"/>
          </p:nvPr>
        </p:nvSpPr>
        <p:spPr>
          <a:xfrm>
            <a:off x="646111" y="5694401"/>
            <a:ext cx="5365222" cy="384666"/>
          </a:xfrm>
        </p:spPr>
        <p:txBody>
          <a:bodyPr>
            <a:noAutofit/>
          </a:bodyPr>
          <a:lstStyle/>
          <a:p>
            <a:r>
              <a:rPr lang="en-US" sz="1000" dirty="0"/>
              <a:t>https://www.drugabuse.gov/about-nida/legislative-activities/testimony-to-congress/2015/harnessing-power-science-to-inform-substance-abuse-addiction-policy-practice</a:t>
            </a:r>
          </a:p>
        </p:txBody>
      </p:sp>
      <p:pic>
        <p:nvPicPr>
          <p:cNvPr id="4" name="Picture 3"/>
          <p:cNvPicPr>
            <a:picLocks noChangeAspect="1"/>
          </p:cNvPicPr>
          <p:nvPr/>
        </p:nvPicPr>
        <p:blipFill>
          <a:blip r:embed="rId3"/>
          <a:stretch>
            <a:fillRect/>
          </a:stretch>
        </p:blipFill>
        <p:spPr>
          <a:xfrm>
            <a:off x="646111" y="1693333"/>
            <a:ext cx="5601642" cy="3788959"/>
          </a:xfrm>
          <a:prstGeom prst="rect">
            <a:avLst/>
          </a:prstGeom>
        </p:spPr>
      </p:pic>
      <p:pic>
        <p:nvPicPr>
          <p:cNvPr id="5" name="Picture 4"/>
          <p:cNvPicPr>
            <a:picLocks noChangeAspect="1"/>
          </p:cNvPicPr>
          <p:nvPr/>
        </p:nvPicPr>
        <p:blipFill>
          <a:blip r:embed="rId4"/>
          <a:stretch>
            <a:fillRect/>
          </a:stretch>
        </p:blipFill>
        <p:spPr>
          <a:xfrm>
            <a:off x="6669130" y="1417676"/>
            <a:ext cx="4867275" cy="4276725"/>
          </a:xfrm>
          <a:prstGeom prst="rect">
            <a:avLst/>
          </a:prstGeom>
        </p:spPr>
      </p:pic>
      <p:sp>
        <p:nvSpPr>
          <p:cNvPr id="6" name="TextBox 5"/>
          <p:cNvSpPr txBox="1"/>
          <p:nvPr/>
        </p:nvSpPr>
        <p:spPr>
          <a:xfrm>
            <a:off x="6436869" y="5879068"/>
            <a:ext cx="5331798" cy="584775"/>
          </a:xfrm>
          <a:prstGeom prst="rect">
            <a:avLst/>
          </a:prstGeom>
          <a:noFill/>
        </p:spPr>
        <p:txBody>
          <a:bodyPr wrap="square" rtlCol="0">
            <a:spAutoFit/>
          </a:bodyPr>
          <a:lstStyle/>
          <a:p>
            <a:r>
              <a:rPr lang="en-US" sz="1600" dirty="0"/>
              <a:t>https://www.cdc.gov/mmwr/preview/mmwrhtml/mm6043a4.htm</a:t>
            </a:r>
          </a:p>
        </p:txBody>
      </p:sp>
    </p:spTree>
    <p:extLst>
      <p:ext uri="{BB962C8B-B14F-4D97-AF65-F5344CB8AC3E}">
        <p14:creationId xmlns:p14="http://schemas.microsoft.com/office/powerpoint/2010/main" val="109093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Tolerance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19287" y="1600327"/>
            <a:ext cx="7348045" cy="4648072"/>
          </a:xfrm>
          <a:prstGeom prst="rect">
            <a:avLst/>
          </a:prstGeom>
        </p:spPr>
      </p:pic>
    </p:spTree>
    <p:extLst>
      <p:ext uri="{BB962C8B-B14F-4D97-AF65-F5344CB8AC3E}">
        <p14:creationId xmlns:p14="http://schemas.microsoft.com/office/powerpoint/2010/main" val="4155848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Withdrawal</a:t>
            </a:r>
            <a:endParaRPr lang="en-US" dirty="0"/>
          </a:p>
        </p:txBody>
      </p:sp>
      <p:sp>
        <p:nvSpPr>
          <p:cNvPr id="3" name="Content Placeholder 2"/>
          <p:cNvSpPr>
            <a:spLocks noGrp="1"/>
          </p:cNvSpPr>
          <p:nvPr>
            <p:ph idx="1"/>
          </p:nvPr>
        </p:nvSpPr>
        <p:spPr>
          <a:xfrm>
            <a:off x="646111" y="2052918"/>
            <a:ext cx="8946541" cy="4195481"/>
          </a:xfrm>
        </p:spPr>
        <p:txBody>
          <a:bodyPr/>
          <a:lstStyle/>
          <a:p>
            <a:r>
              <a:rPr lang="en-US" sz="2400" dirty="0" smtClean="0"/>
              <a:t>Symptoms of Withdrawal</a:t>
            </a:r>
          </a:p>
          <a:p>
            <a:pPr lvl="1"/>
            <a:r>
              <a:rPr lang="en-US" sz="2000" dirty="0" smtClean="0"/>
              <a:t>Vomiting</a:t>
            </a:r>
          </a:p>
          <a:p>
            <a:pPr lvl="1"/>
            <a:r>
              <a:rPr lang="en-US" sz="2000" dirty="0" smtClean="0"/>
              <a:t>Diarrhea</a:t>
            </a:r>
          </a:p>
          <a:p>
            <a:pPr lvl="1"/>
            <a:r>
              <a:rPr lang="en-US" sz="2000" dirty="0" smtClean="0"/>
              <a:t>Sweating</a:t>
            </a:r>
          </a:p>
          <a:p>
            <a:pPr lvl="1"/>
            <a:r>
              <a:rPr lang="en-US" sz="2000" dirty="0" smtClean="0"/>
              <a:t>Muscle Aches and Convulsions</a:t>
            </a:r>
          </a:p>
          <a:p>
            <a:pPr lvl="1"/>
            <a:r>
              <a:rPr lang="en-US" sz="2000" dirty="0" smtClean="0"/>
              <a:t>Hypersensitivity </a:t>
            </a:r>
          </a:p>
          <a:p>
            <a:pPr lvl="1"/>
            <a:r>
              <a:rPr lang="en-US" sz="2000" dirty="0" smtClean="0"/>
              <a:t>Suicidal Ideation</a:t>
            </a:r>
          </a:p>
          <a:p>
            <a:pPr lvl="1"/>
            <a:endParaRPr lang="en-US" dirty="0" smtClean="0"/>
          </a:p>
        </p:txBody>
      </p:sp>
      <p:pic>
        <p:nvPicPr>
          <p:cNvPr id="4" name="Picture 3"/>
          <p:cNvPicPr>
            <a:picLocks noChangeAspect="1"/>
          </p:cNvPicPr>
          <p:nvPr/>
        </p:nvPicPr>
        <p:blipFill>
          <a:blip r:embed="rId3"/>
          <a:stretch>
            <a:fillRect/>
          </a:stretch>
        </p:blipFill>
        <p:spPr>
          <a:xfrm>
            <a:off x="5751206" y="2052918"/>
            <a:ext cx="5890059" cy="3365748"/>
          </a:xfrm>
          <a:prstGeom prst="rect">
            <a:avLst/>
          </a:prstGeom>
        </p:spPr>
      </p:pic>
      <p:sp>
        <p:nvSpPr>
          <p:cNvPr id="5" name="TextBox 4"/>
          <p:cNvSpPr txBox="1"/>
          <p:nvPr/>
        </p:nvSpPr>
        <p:spPr>
          <a:xfrm>
            <a:off x="5897231" y="5487531"/>
            <a:ext cx="5598007" cy="261610"/>
          </a:xfrm>
          <a:prstGeom prst="rect">
            <a:avLst/>
          </a:prstGeom>
          <a:noFill/>
        </p:spPr>
        <p:txBody>
          <a:bodyPr wrap="none" rtlCol="0">
            <a:spAutoFit/>
          </a:bodyPr>
          <a:lstStyle/>
          <a:p>
            <a:r>
              <a:rPr lang="en-US" sz="1100" dirty="0"/>
              <a:t>https://americanaddictioncenters.org/withdrawal-timelines-treatments/opiate/</a:t>
            </a:r>
          </a:p>
        </p:txBody>
      </p:sp>
    </p:spTree>
    <p:extLst>
      <p:ext uri="{BB962C8B-B14F-4D97-AF65-F5344CB8AC3E}">
        <p14:creationId xmlns:p14="http://schemas.microsoft.com/office/powerpoint/2010/main" val="319458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123531" cy="1400530"/>
          </a:xfrm>
        </p:spPr>
        <p:txBody>
          <a:bodyPr/>
          <a:lstStyle/>
          <a:p>
            <a:r>
              <a:rPr lang="en-US" dirty="0" smtClean="0"/>
              <a:t>Mechanism of Tolerance and Withdrawal</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19113" y="2052918"/>
            <a:ext cx="5143500" cy="3943350"/>
          </a:xfrm>
          <a:prstGeom prst="rect">
            <a:avLst/>
          </a:prstGeom>
        </p:spPr>
      </p:pic>
      <p:pic>
        <p:nvPicPr>
          <p:cNvPr id="5" name="Picture 4"/>
          <p:cNvPicPr>
            <a:picLocks noChangeAspect="1"/>
          </p:cNvPicPr>
          <p:nvPr/>
        </p:nvPicPr>
        <p:blipFill>
          <a:blip r:embed="rId4"/>
          <a:stretch>
            <a:fillRect/>
          </a:stretch>
        </p:blipFill>
        <p:spPr>
          <a:xfrm>
            <a:off x="7074761" y="1298603"/>
            <a:ext cx="4082678" cy="4780134"/>
          </a:xfrm>
          <a:prstGeom prst="rect">
            <a:avLst/>
          </a:prstGeom>
        </p:spPr>
      </p:pic>
      <p:sp>
        <p:nvSpPr>
          <p:cNvPr id="6" name="TextBox 5"/>
          <p:cNvSpPr txBox="1"/>
          <p:nvPr/>
        </p:nvSpPr>
        <p:spPr>
          <a:xfrm>
            <a:off x="6449100" y="6078737"/>
            <a:ext cx="5334000" cy="738664"/>
          </a:xfrm>
          <a:prstGeom prst="rect">
            <a:avLst/>
          </a:prstGeom>
          <a:noFill/>
        </p:spPr>
        <p:txBody>
          <a:bodyPr wrap="square" rtlCol="0">
            <a:spAutoFit/>
          </a:bodyPr>
          <a:lstStyle/>
          <a:p>
            <a:r>
              <a:rPr lang="en-US" sz="1050" dirty="0"/>
              <a:t>Sharma, S K, W A Klee, and M Nirenberg. “Dual Regulation of Adenylate Cyclase Accounts for Narcotic Dependence and Tolerance.” </a:t>
            </a:r>
            <a:r>
              <a:rPr lang="en-US" sz="1050" i="1" dirty="0"/>
              <a:t>Proceedings of the National Academy of Sciences of the United States of America</a:t>
            </a:r>
            <a:r>
              <a:rPr lang="en-US" sz="1050" dirty="0"/>
              <a:t> 72.8 (1975): 3092–3096. Print. </a:t>
            </a:r>
            <a:r>
              <a:rPr lang="en-US" sz="1050" u="sng" dirty="0">
                <a:hlinkClick r:id="rId5"/>
              </a:rPr>
              <a:t>https://www.ncbi.nlm.nih.gov/pmc/articles/PMC432926/</a:t>
            </a:r>
            <a:endParaRPr lang="en-US" sz="1050" dirty="0"/>
          </a:p>
        </p:txBody>
      </p:sp>
      <p:sp>
        <p:nvSpPr>
          <p:cNvPr id="7" name="TextBox 6"/>
          <p:cNvSpPr txBox="1"/>
          <p:nvPr/>
        </p:nvSpPr>
        <p:spPr>
          <a:xfrm>
            <a:off x="1103312" y="5989744"/>
            <a:ext cx="5231218" cy="769441"/>
          </a:xfrm>
          <a:prstGeom prst="rect">
            <a:avLst/>
          </a:prstGeom>
          <a:noFill/>
        </p:spPr>
        <p:txBody>
          <a:bodyPr wrap="square" rtlCol="0">
            <a:spAutoFit/>
          </a:bodyPr>
          <a:lstStyle/>
          <a:p>
            <a:r>
              <a:rPr lang="en-US" sz="1100" dirty="0"/>
              <a:t>https://www.cambridge.org/core/books/acute-pain-management/acute-pain-management-in-patients-with-opioid-dependence-and-substance-abuse/F2B1FE2EBB45C17E8E07DD1A4C67731D</a:t>
            </a:r>
          </a:p>
        </p:txBody>
      </p:sp>
    </p:spTree>
    <p:extLst>
      <p:ext uri="{BB962C8B-B14F-4D97-AF65-F5344CB8AC3E}">
        <p14:creationId xmlns:p14="http://schemas.microsoft.com/office/powerpoint/2010/main" val="359175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Avidor</a:t>
            </a:r>
            <a:r>
              <a:rPr lang="en-US" dirty="0" smtClean="0"/>
              <a:t>-Reiss et al. 1996</a:t>
            </a:r>
            <a:endParaRPr lang="en-US" dirty="0"/>
          </a:p>
        </p:txBody>
      </p:sp>
      <p:sp>
        <p:nvSpPr>
          <p:cNvPr id="3" name="Content Placeholder 2"/>
          <p:cNvSpPr>
            <a:spLocks noGrp="1"/>
          </p:cNvSpPr>
          <p:nvPr>
            <p:ph idx="1"/>
          </p:nvPr>
        </p:nvSpPr>
        <p:spPr>
          <a:xfrm>
            <a:off x="646111" y="1494118"/>
            <a:ext cx="8946541" cy="4195481"/>
          </a:xfrm>
        </p:spPr>
        <p:txBody>
          <a:bodyPr>
            <a:normAutofit/>
          </a:bodyPr>
          <a:lstStyle/>
          <a:p>
            <a:r>
              <a:rPr lang="en-US" sz="2800" dirty="0" smtClean="0"/>
              <a:t>Found that of the Go and </a:t>
            </a:r>
            <a:r>
              <a:rPr lang="en-US" sz="2800" dirty="0" err="1" smtClean="0"/>
              <a:t>Gi</a:t>
            </a:r>
            <a:r>
              <a:rPr lang="en-US" sz="2800" dirty="0" smtClean="0"/>
              <a:t> subunits (Gα</a:t>
            </a:r>
            <a:r>
              <a:rPr lang="en-US" sz="2800" baseline="-25000" dirty="0" smtClean="0"/>
              <a:t>0</a:t>
            </a:r>
            <a:r>
              <a:rPr lang="en-US" sz="2800" dirty="0"/>
              <a:t>, Gα</a:t>
            </a:r>
            <a:r>
              <a:rPr lang="en-US" sz="2800" baseline="-25000" dirty="0"/>
              <a:t>i1</a:t>
            </a:r>
            <a:r>
              <a:rPr lang="en-US" sz="2800" dirty="0"/>
              <a:t>, Gα</a:t>
            </a:r>
            <a:r>
              <a:rPr lang="en-US" sz="2800" baseline="-25000" dirty="0"/>
              <a:t>i2</a:t>
            </a:r>
            <a:r>
              <a:rPr lang="en-US" sz="2800" dirty="0"/>
              <a:t>, and </a:t>
            </a:r>
            <a:r>
              <a:rPr lang="en-US" sz="2800" dirty="0" smtClean="0"/>
              <a:t>Gαi</a:t>
            </a:r>
            <a:r>
              <a:rPr lang="en-US" sz="2800" baseline="-25000" dirty="0" smtClean="0"/>
              <a:t>3</a:t>
            </a:r>
            <a:r>
              <a:rPr lang="en-US" sz="2800" dirty="0" smtClean="0"/>
              <a:t>) only knockout of Go prevented adenylate cyclase inhibition and thus adenylate cyclase super activation. </a:t>
            </a:r>
          </a:p>
        </p:txBody>
      </p:sp>
    </p:spTree>
    <p:extLst>
      <p:ext uri="{BB962C8B-B14F-4D97-AF65-F5344CB8AC3E}">
        <p14:creationId xmlns:p14="http://schemas.microsoft.com/office/powerpoint/2010/main" val="3728084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Role of G</a:t>
            </a:r>
            <a:r>
              <a:rPr lang="en-US" sz="4400" baseline="-25000" dirty="0"/>
              <a:t>αs </a:t>
            </a:r>
            <a:r>
              <a:rPr lang="en-US" sz="4400" dirty="0"/>
              <a:t>and G</a:t>
            </a:r>
            <a:r>
              <a:rPr lang="en-US" sz="4400" baseline="-25000" dirty="0"/>
              <a:t>βγ </a:t>
            </a:r>
            <a:r>
              <a:rPr lang="en-US" sz="4400" dirty="0"/>
              <a:t>in Opioid Tolerance and Withdrawal</a:t>
            </a:r>
            <a:endParaRPr lang="en-US" dirty="0"/>
          </a:p>
        </p:txBody>
      </p:sp>
      <p:sp>
        <p:nvSpPr>
          <p:cNvPr id="3" name="Content Placeholder 2"/>
          <p:cNvSpPr>
            <a:spLocks noGrp="1"/>
          </p:cNvSpPr>
          <p:nvPr>
            <p:ph idx="1"/>
          </p:nvPr>
        </p:nvSpPr>
        <p:spPr/>
        <p:txBody>
          <a:bodyPr>
            <a:normAutofit/>
          </a:bodyPr>
          <a:lstStyle/>
          <a:p>
            <a:r>
              <a:rPr lang="en-US" sz="2800" dirty="0" smtClean="0"/>
              <a:t>Considering the impact of the </a:t>
            </a:r>
            <a:r>
              <a:rPr lang="en-US" sz="2800" dirty="0" err="1" smtClean="0"/>
              <a:t>Galpha</a:t>
            </a:r>
            <a:r>
              <a:rPr lang="en-US" sz="2800" dirty="0" smtClean="0"/>
              <a:t> subunit class on Adenylate Cyclase inhibition, how are G</a:t>
            </a:r>
            <a:r>
              <a:rPr lang="en-US" sz="2800" baseline="-25000" dirty="0" smtClean="0"/>
              <a:t>βγ </a:t>
            </a:r>
            <a:r>
              <a:rPr lang="en-US" sz="2800" dirty="0" smtClean="0"/>
              <a:t>and</a:t>
            </a:r>
            <a:r>
              <a:rPr lang="en-US" sz="2800" baseline="-25000" dirty="0" smtClean="0"/>
              <a:t> </a:t>
            </a:r>
            <a:r>
              <a:rPr lang="en-US" sz="2800" dirty="0" smtClean="0"/>
              <a:t>G</a:t>
            </a:r>
            <a:r>
              <a:rPr lang="en-US" sz="2800" baseline="-25000" dirty="0" smtClean="0"/>
              <a:t>αs </a:t>
            </a:r>
            <a:r>
              <a:rPr lang="en-US" sz="2800" dirty="0" smtClean="0"/>
              <a:t>involved in mediating AC super activation after AC has already been inhibited by Go?</a:t>
            </a:r>
          </a:p>
          <a:p>
            <a:endParaRPr lang="en-US" sz="2800" dirty="0"/>
          </a:p>
        </p:txBody>
      </p:sp>
    </p:spTree>
    <p:extLst>
      <p:ext uri="{BB962C8B-B14F-4D97-AF65-F5344CB8AC3E}">
        <p14:creationId xmlns:p14="http://schemas.microsoft.com/office/powerpoint/2010/main" val="334264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1103312" y="2052918"/>
            <a:ext cx="6076421" cy="4195481"/>
          </a:xfrm>
        </p:spPr>
        <p:txBody>
          <a:bodyPr/>
          <a:lstStyle/>
          <a:p>
            <a:r>
              <a:rPr lang="en-US" dirty="0" smtClean="0"/>
              <a:t>Create a culture of G</a:t>
            </a:r>
            <a:r>
              <a:rPr lang="en-US" baseline="-25000" dirty="0" smtClean="0"/>
              <a:t>βγ </a:t>
            </a:r>
            <a:r>
              <a:rPr lang="en-US" dirty="0" smtClean="0"/>
              <a:t>knockout cells similar to </a:t>
            </a:r>
            <a:r>
              <a:rPr lang="en-US" dirty="0" err="1" smtClean="0"/>
              <a:t>Avidor</a:t>
            </a:r>
            <a:r>
              <a:rPr lang="en-US" dirty="0" smtClean="0"/>
              <a:t>-Reiss and monitor </a:t>
            </a:r>
            <a:r>
              <a:rPr lang="en-US" dirty="0" err="1" smtClean="0"/>
              <a:t>cAMP</a:t>
            </a:r>
            <a:r>
              <a:rPr lang="en-US" dirty="0" smtClean="0"/>
              <a:t> levels over time to see if adenylate super activation is prevented upon withdrawal.</a:t>
            </a:r>
          </a:p>
          <a:p>
            <a:r>
              <a:rPr lang="en-US" dirty="0" smtClean="0"/>
              <a:t>Control Group – cells exposed to morphine for 48 hours</a:t>
            </a:r>
          </a:p>
          <a:p>
            <a:r>
              <a:rPr lang="en-US" dirty="0" smtClean="0"/>
              <a:t>Experimental Group – G</a:t>
            </a:r>
            <a:r>
              <a:rPr lang="en-US" baseline="-25000" dirty="0" smtClean="0"/>
              <a:t>βγ </a:t>
            </a:r>
            <a:r>
              <a:rPr lang="en-US" dirty="0" smtClean="0"/>
              <a:t>knockout cells exposed to morphine for 48 hours</a:t>
            </a:r>
          </a:p>
          <a:p>
            <a:r>
              <a:rPr lang="en-US" dirty="0" err="1" smtClean="0"/>
              <a:t>cAMP</a:t>
            </a:r>
            <a:r>
              <a:rPr lang="en-US" dirty="0" smtClean="0"/>
              <a:t> levels taken at regular intervals through a </a:t>
            </a:r>
            <a:r>
              <a:rPr lang="en-US" dirty="0" err="1" smtClean="0"/>
              <a:t>cAMP</a:t>
            </a:r>
            <a:r>
              <a:rPr lang="en-US" dirty="0" smtClean="0"/>
              <a:t> assay</a:t>
            </a:r>
            <a:endParaRPr lang="en-US" dirty="0"/>
          </a:p>
        </p:txBody>
      </p:sp>
      <p:pic>
        <p:nvPicPr>
          <p:cNvPr id="4" name="Picture 3"/>
          <p:cNvPicPr>
            <a:picLocks noChangeAspect="1"/>
          </p:cNvPicPr>
          <p:nvPr/>
        </p:nvPicPr>
        <p:blipFill>
          <a:blip r:embed="rId3"/>
          <a:stretch>
            <a:fillRect/>
          </a:stretch>
        </p:blipFill>
        <p:spPr>
          <a:xfrm>
            <a:off x="7558735" y="790017"/>
            <a:ext cx="4078577" cy="4950381"/>
          </a:xfrm>
          <a:prstGeom prst="rect">
            <a:avLst/>
          </a:prstGeom>
        </p:spPr>
      </p:pic>
      <p:sp>
        <p:nvSpPr>
          <p:cNvPr id="6" name="TextBox 5"/>
          <p:cNvSpPr txBox="1"/>
          <p:nvPr/>
        </p:nvSpPr>
        <p:spPr>
          <a:xfrm>
            <a:off x="6931024" y="5740398"/>
            <a:ext cx="5334000" cy="1016001"/>
          </a:xfrm>
          <a:prstGeom prst="rect">
            <a:avLst/>
          </a:prstGeom>
          <a:noFill/>
        </p:spPr>
        <p:txBody>
          <a:bodyPr wrap="square" rtlCol="0">
            <a:spAutoFit/>
          </a:bodyPr>
          <a:lstStyle/>
          <a:p>
            <a:r>
              <a:rPr lang="en-US" sz="1200" dirty="0"/>
              <a:t>Sharma, S K, W A Klee, and M Nirenberg. “Dual Regulation of Adenylate Cyclase Accounts for Narcotic Dependence and Tolerance.” </a:t>
            </a:r>
            <a:r>
              <a:rPr lang="en-US" sz="1200" i="1" dirty="0"/>
              <a:t>Proceedings of the National Academy of Sciences of the United States of America</a:t>
            </a:r>
            <a:r>
              <a:rPr lang="en-US" sz="1200" dirty="0"/>
              <a:t> 72.8 (1975): 3092–3096. Print. </a:t>
            </a:r>
            <a:r>
              <a:rPr lang="en-US" sz="1200" u="sng" dirty="0">
                <a:hlinkClick r:id="rId4"/>
              </a:rPr>
              <a:t>https://www.ncbi.nlm.nih.gov/pmc/articles/PMC432926/</a:t>
            </a:r>
            <a:endParaRPr lang="en-US" sz="1200" dirty="0"/>
          </a:p>
        </p:txBody>
      </p:sp>
    </p:spTree>
    <p:extLst>
      <p:ext uri="{BB962C8B-B14F-4D97-AF65-F5344CB8AC3E}">
        <p14:creationId xmlns:p14="http://schemas.microsoft.com/office/powerpoint/2010/main" val="2102430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193</TotalTime>
  <Words>1252</Words>
  <Application>Microsoft Office PowerPoint</Application>
  <PresentationFormat>Widescreen</PresentationFormat>
  <Paragraphs>90</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The Role of Gαs and Gβγ in Opioid Tolerance and Withdrawal</vt:lpstr>
      <vt:lpstr>Brief History of Opioids</vt:lpstr>
      <vt:lpstr>Current Opioid Epidemic</vt:lpstr>
      <vt:lpstr>Opioid Tolerance</vt:lpstr>
      <vt:lpstr>Opioid Withdrawal</vt:lpstr>
      <vt:lpstr>Mechanism of Tolerance and Withdrawal</vt:lpstr>
      <vt:lpstr>Avidor-Reiss et al. 1996</vt:lpstr>
      <vt:lpstr>The Role of Gαs and Gβγ in Opioid Tolerance and Withdrawal</vt:lpstr>
      <vt:lpstr>Experiment</vt:lpstr>
      <vt:lpstr>cAMP Assay</vt:lpstr>
      <vt:lpstr>CRISPR/Cas9</vt:lpstr>
      <vt:lpstr>Results and 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Gαs and Gβγ in Opioid Tolerance and Withdrawal</dc:title>
  <dc:creator>Shahzeb Hasan</dc:creator>
  <cp:lastModifiedBy>Shahzeb Hasan</cp:lastModifiedBy>
  <cp:revision>28</cp:revision>
  <dcterms:created xsi:type="dcterms:W3CDTF">2017-11-28T02:28:13Z</dcterms:created>
  <dcterms:modified xsi:type="dcterms:W3CDTF">2017-11-28T14:31:06Z</dcterms:modified>
</cp:coreProperties>
</file>