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9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8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0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9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2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6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9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7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3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979488"/>
            <a:ext cx="11120438" cy="2387600"/>
          </a:xfrm>
        </p:spPr>
        <p:txBody>
          <a:bodyPr>
            <a:normAutofit/>
          </a:bodyPr>
          <a:lstStyle/>
          <a:p>
            <a:r>
              <a:rPr lang="en-US" sz="4400" dirty="0"/>
              <a:t>Tbx5 Dominant Negative Protein Inhibiting Myocardial Regeneration in Zebrafish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Joshua Fung</a:t>
            </a:r>
          </a:p>
          <a:p>
            <a:r>
              <a:rPr lang="en-US" dirty="0"/>
              <a:t>BNFO300</a:t>
            </a:r>
          </a:p>
          <a:p>
            <a:r>
              <a:rPr lang="en-US" dirty="0"/>
              <a:t>12/1/17</a:t>
            </a:r>
          </a:p>
        </p:txBody>
      </p:sp>
    </p:spTree>
    <p:extLst>
      <p:ext uri="{BB962C8B-B14F-4D97-AF65-F5344CB8AC3E}">
        <p14:creationId xmlns:p14="http://schemas.microsoft.com/office/powerpoint/2010/main" val="231614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and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Expressing tbx5DN vs conditional knockout</a:t>
            </a:r>
          </a:p>
          <a:p>
            <a:r>
              <a:rPr lang="en-US" dirty="0"/>
              <a:t>If conditional knockout approach was used, which would be the “real” results</a:t>
            </a:r>
          </a:p>
        </p:txBody>
      </p:sp>
    </p:spTree>
    <p:extLst>
      <p:ext uri="{BB962C8B-B14F-4D97-AF65-F5344CB8AC3E}">
        <p14:creationId xmlns:p14="http://schemas.microsoft.com/office/powerpoint/2010/main" val="32445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610,000 people die of cardiovascular disease per year</a:t>
            </a:r>
          </a:p>
          <a:p>
            <a:r>
              <a:rPr lang="en-US" dirty="0"/>
              <a:t>Possible solution: Heart Regeneration</a:t>
            </a:r>
          </a:p>
          <a:p>
            <a:r>
              <a:rPr lang="en-US" dirty="0"/>
              <a:t>Zebrafish: one of few organisms that possess this ability</a:t>
            </a:r>
          </a:p>
          <a:p>
            <a:r>
              <a:rPr lang="en-US" dirty="0"/>
              <a:t>Tbx5: expressed in heart development</a:t>
            </a:r>
          </a:p>
        </p:txBody>
      </p:sp>
    </p:spTree>
    <p:extLst>
      <p:ext uri="{BB962C8B-B14F-4D97-AF65-F5344CB8AC3E}">
        <p14:creationId xmlns:p14="http://schemas.microsoft.com/office/powerpoint/2010/main" val="180774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Dominant Negative Mutation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mutation that alters protein so it interferes with function of wild-type protein produced by other allele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676708-A04B-4C66-8CBD-35BA8EA3B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65935"/>
            <a:ext cx="4076700" cy="445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3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Tbx5 Dominant Negative construction</a:t>
            </a:r>
          </a:p>
          <a:p>
            <a:r>
              <a:rPr lang="en-US" dirty="0"/>
              <a:t>Transgenic line: </a:t>
            </a:r>
            <a:r>
              <a:rPr lang="en-US" dirty="0" err="1"/>
              <a:t>Tg</a:t>
            </a:r>
            <a:r>
              <a:rPr lang="en-US" dirty="0"/>
              <a:t>(bactin2:loxP-mTagBFP-STOP-loxP-mCherry-2a-EnR-tbx5dn)</a:t>
            </a:r>
          </a:p>
          <a:p>
            <a:r>
              <a:rPr lang="en-US" dirty="0" err="1"/>
              <a:t>CreLox</a:t>
            </a:r>
            <a:r>
              <a:rPr lang="en-US" dirty="0"/>
              <a:t> Recombination</a:t>
            </a:r>
          </a:p>
        </p:txBody>
      </p:sp>
    </p:spTree>
    <p:extLst>
      <p:ext uri="{BB962C8B-B14F-4D97-AF65-F5344CB8AC3E}">
        <p14:creationId xmlns:p14="http://schemas.microsoft.com/office/powerpoint/2010/main" val="370265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2" y="1690688"/>
            <a:ext cx="7300913" cy="477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71450" y="5386388"/>
            <a:ext cx="12020550" cy="157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00175" y="1954762"/>
            <a:ext cx="5791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6602" y="1630017"/>
            <a:ext cx="2067339" cy="7288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7922" y="625221"/>
            <a:ext cx="448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Cmlc2  (promoter, regulatory DNA sequences)</a:t>
            </a:r>
          </a:p>
          <a:p>
            <a:r>
              <a:rPr lang="en-US" dirty="0"/>
              <a:t>restricts the Cre only to the heart </a:t>
            </a:r>
          </a:p>
        </p:txBody>
      </p:sp>
      <p:sp>
        <p:nvSpPr>
          <p:cNvPr id="2" name="Oval 1"/>
          <p:cNvSpPr/>
          <p:nvPr/>
        </p:nvSpPr>
        <p:spPr>
          <a:xfrm>
            <a:off x="6908005" y="165652"/>
            <a:ext cx="1935957" cy="110593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8843962" y="165652"/>
            <a:ext cx="1243013" cy="82890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Er</a:t>
            </a:r>
            <a:endParaRPr lang="en-US" dirty="0"/>
          </a:p>
        </p:txBody>
      </p:sp>
      <p:sp>
        <p:nvSpPr>
          <p:cNvPr id="10" name="Rectangle: Single Corner Snipped 9"/>
          <p:cNvSpPr/>
          <p:nvPr/>
        </p:nvSpPr>
        <p:spPr>
          <a:xfrm>
            <a:off x="10086975" y="207970"/>
            <a:ext cx="1100760" cy="1306506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Hsp90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090895" y="1507773"/>
            <a:ext cx="5096840" cy="79797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  <a:endCxn id="2" idx="1"/>
          </p:cNvCxnSpPr>
          <p:nvPr/>
        </p:nvCxnSpPr>
        <p:spPr>
          <a:xfrm flipV="1">
            <a:off x="4990272" y="327613"/>
            <a:ext cx="2201247" cy="130240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Arrow: Right 17"/>
          <p:cNvSpPr/>
          <p:nvPr/>
        </p:nvSpPr>
        <p:spPr>
          <a:xfrm rot="19288287" flipH="1">
            <a:off x="5767452" y="2687809"/>
            <a:ext cx="2478030" cy="716923"/>
          </a:xfrm>
          <a:prstGeom prst="rightArrow">
            <a:avLst>
              <a:gd name="adj1" fmla="val 5615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4HT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37667" y="2986784"/>
            <a:ext cx="2769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(4-hydroxytamoxifen)</a:t>
            </a:r>
          </a:p>
          <a:p>
            <a:r>
              <a:rPr lang="en-US" dirty="0"/>
              <a:t>Hormone that allows CreEr </a:t>
            </a:r>
          </a:p>
          <a:p>
            <a:r>
              <a:rPr lang="en-US" dirty="0"/>
              <a:t>to go to nucleus</a:t>
            </a:r>
          </a:p>
        </p:txBody>
      </p:sp>
      <p:sp>
        <p:nvSpPr>
          <p:cNvPr id="20" name="Rectangle: Single Corner Snipped 19"/>
          <p:cNvSpPr/>
          <p:nvPr/>
        </p:nvSpPr>
        <p:spPr>
          <a:xfrm>
            <a:off x="970458" y="2862059"/>
            <a:ext cx="1059786" cy="1172780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Hsp90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171701" y="2880278"/>
            <a:ext cx="4286249" cy="6147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21079934">
            <a:off x="2746676" y="2861605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Knocked off by 4HT hormone</a:t>
            </a:r>
          </a:p>
        </p:txBody>
      </p:sp>
      <p:sp>
        <p:nvSpPr>
          <p:cNvPr id="27" name="Arrow: Down 26"/>
          <p:cNvSpPr/>
          <p:nvPr/>
        </p:nvSpPr>
        <p:spPr>
          <a:xfrm>
            <a:off x="5420994" y="4158224"/>
            <a:ext cx="785812" cy="608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307060" y="3846232"/>
            <a:ext cx="113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NUCLEUS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61838" y="1954762"/>
            <a:ext cx="694764" cy="132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307518" y="5091111"/>
            <a:ext cx="2200275" cy="7000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Tbx5 DN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643687" y="5072062"/>
            <a:ext cx="2200275" cy="7000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mCherry (red)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56464" y="5072062"/>
            <a:ext cx="2200275" cy="7000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BFP (blue)</a:t>
            </a:r>
          </a:p>
        </p:txBody>
      </p:sp>
      <p:sp>
        <p:nvSpPr>
          <p:cNvPr id="35" name="Hexagon 34"/>
          <p:cNvSpPr/>
          <p:nvPr/>
        </p:nvSpPr>
        <p:spPr>
          <a:xfrm>
            <a:off x="5056739" y="4962387"/>
            <a:ext cx="1047732" cy="985689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1155734" y="4673794"/>
            <a:ext cx="4398894" cy="41731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023941" y="4656937"/>
            <a:ext cx="5163796" cy="39131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Isosceles Triangle 39"/>
          <p:cNvSpPr/>
          <p:nvPr/>
        </p:nvSpPr>
        <p:spPr>
          <a:xfrm>
            <a:off x="2031826" y="5887323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  <p:sp>
        <p:nvSpPr>
          <p:cNvPr id="44" name="Isosceles Triangle 43"/>
          <p:cNvSpPr/>
          <p:nvPr/>
        </p:nvSpPr>
        <p:spPr>
          <a:xfrm>
            <a:off x="5796903" y="5892309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  <p:sp>
        <p:nvSpPr>
          <p:cNvPr id="45" name="Pentagon 44"/>
          <p:cNvSpPr/>
          <p:nvPr/>
        </p:nvSpPr>
        <p:spPr>
          <a:xfrm>
            <a:off x="2018368" y="1415179"/>
            <a:ext cx="1586910" cy="10001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cmlc2</a:t>
            </a:r>
          </a:p>
        </p:txBody>
      </p:sp>
      <p:sp>
        <p:nvSpPr>
          <p:cNvPr id="46" name="Pentagon 45"/>
          <p:cNvSpPr/>
          <p:nvPr/>
        </p:nvSpPr>
        <p:spPr>
          <a:xfrm>
            <a:off x="782743" y="4827850"/>
            <a:ext cx="1586910" cy="100012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</a:rPr>
              <a:t>-actin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48552" y="6486136"/>
            <a:ext cx="744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Transgenic line: </a:t>
            </a:r>
            <a:r>
              <a:rPr lang="en-US" dirty="0" err="1"/>
              <a:t>Tg</a:t>
            </a:r>
            <a:r>
              <a:rPr lang="en-US" dirty="0"/>
              <a:t>(bactin2:loxP-mTagBFP-STOP-loxP-mCherry-2a-EnR-tbx5dn)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5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2" grpId="0" animBg="1"/>
      <p:bldP spid="3" grpId="0" animBg="1"/>
      <p:bldP spid="10" grpId="0" animBg="1"/>
      <p:bldP spid="18" grpId="0" animBg="1"/>
      <p:bldP spid="19" grpId="0"/>
      <p:bldP spid="20" grpId="0" animBg="1"/>
      <p:bldP spid="25" grpId="0"/>
      <p:bldP spid="27" grpId="0" animBg="1"/>
      <p:bldP spid="28" grpId="0"/>
      <p:bldP spid="29" grpId="0" animBg="1"/>
      <p:bldP spid="32" grpId="0" animBg="1"/>
      <p:bldP spid="33" grpId="0" animBg="1"/>
      <p:bldP spid="34" grpId="0" animBg="1"/>
      <p:bldP spid="35" grpId="0" animBg="1"/>
      <p:bldP spid="40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14350" y="2563280"/>
            <a:ext cx="9301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entagon 3"/>
          <p:cNvSpPr/>
          <p:nvPr/>
        </p:nvSpPr>
        <p:spPr>
          <a:xfrm>
            <a:off x="1168506" y="1913200"/>
            <a:ext cx="1586910" cy="100012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</a:rPr>
              <a:t>-actin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2213237"/>
            <a:ext cx="2200275" cy="7000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mCherry (red)</a:t>
            </a:r>
          </a:p>
        </p:txBody>
      </p:sp>
      <p:sp>
        <p:nvSpPr>
          <p:cNvPr id="6" name="Rectangle 5"/>
          <p:cNvSpPr/>
          <p:nvPr/>
        </p:nvSpPr>
        <p:spPr>
          <a:xfrm>
            <a:off x="6049968" y="2226199"/>
            <a:ext cx="2200275" cy="7000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Tbx5 DN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301" y="1543868"/>
            <a:ext cx="403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 cre has removed BFP-STOP cassette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2313289" y="3044111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  <p:sp>
        <p:nvSpPr>
          <p:cNvPr id="2" name="Oval 1"/>
          <p:cNvSpPr/>
          <p:nvPr/>
        </p:nvSpPr>
        <p:spPr>
          <a:xfrm>
            <a:off x="6049968" y="4457700"/>
            <a:ext cx="5665782" cy="2114550"/>
          </a:xfrm>
          <a:prstGeom prst="ellipse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28439" y="4186237"/>
            <a:ext cx="2200275" cy="7000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BFP (blue)</a:t>
            </a:r>
          </a:p>
        </p:txBody>
      </p:sp>
      <p:sp>
        <p:nvSpPr>
          <p:cNvPr id="10" name="Hexagon 9"/>
          <p:cNvSpPr/>
          <p:nvPr/>
        </p:nvSpPr>
        <p:spPr>
          <a:xfrm>
            <a:off x="9428714" y="4076562"/>
            <a:ext cx="1047732" cy="985689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10209514" y="4886324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</p:spTree>
    <p:extLst>
      <p:ext uri="{BB962C8B-B14F-4D97-AF65-F5344CB8AC3E}">
        <p14:creationId xmlns:p14="http://schemas.microsoft.com/office/powerpoint/2010/main" val="1174522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502"/>
            <a:ext cx="10515600" cy="1325563"/>
          </a:xfrm>
        </p:spPr>
        <p:txBody>
          <a:bodyPr/>
          <a:lstStyle/>
          <a:p>
            <a:r>
              <a:rPr lang="en-US" dirty="0"/>
              <a:t>Methods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Ventricular resection surgery- surgical injury</a:t>
            </a:r>
          </a:p>
          <a:p>
            <a:r>
              <a:rPr lang="en-US" dirty="0"/>
              <a:t>Allow for regeneration or scarring</a:t>
            </a:r>
          </a:p>
          <a:p>
            <a:r>
              <a:rPr lang="en-US" dirty="0" err="1"/>
              <a:t>Euthanization</a:t>
            </a:r>
            <a:r>
              <a:rPr lang="en-US" dirty="0"/>
              <a:t>- immersion in tricaine</a:t>
            </a:r>
          </a:p>
          <a:p>
            <a:r>
              <a:rPr lang="en-US" dirty="0"/>
              <a:t>Perfusion- phosphate buffered formalin</a:t>
            </a:r>
          </a:p>
          <a:p>
            <a:r>
              <a:rPr lang="en-US" dirty="0" err="1"/>
              <a:t>Cryosectioning</a:t>
            </a:r>
            <a:r>
              <a:rPr lang="en-US" dirty="0"/>
              <a:t>- slide preparation</a:t>
            </a:r>
          </a:p>
          <a:p>
            <a:r>
              <a:rPr lang="en-US" dirty="0"/>
              <a:t>Acid </a:t>
            </a:r>
            <a:r>
              <a:rPr lang="en-US" dirty="0" err="1"/>
              <a:t>Fuchsin</a:t>
            </a:r>
            <a:r>
              <a:rPr lang="en-US" dirty="0"/>
              <a:t>-Orange G Staining</a:t>
            </a:r>
          </a:p>
        </p:txBody>
      </p:sp>
    </p:spTree>
    <p:extLst>
      <p:ext uri="{BB962C8B-B14F-4D97-AF65-F5344CB8AC3E}">
        <p14:creationId xmlns:p14="http://schemas.microsoft.com/office/powerpoint/2010/main" val="198639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91387" cy="4351338"/>
          </a:xfrm>
        </p:spPr>
        <p:txBody>
          <a:bodyPr/>
          <a:lstStyle/>
          <a:p>
            <a:r>
              <a:rPr lang="en-US" dirty="0"/>
              <a:t>if all goes well, one of two things can happen: </a:t>
            </a:r>
          </a:p>
          <a:p>
            <a:pPr marL="0" indent="0">
              <a:buNone/>
            </a:pPr>
            <a:r>
              <a:rPr lang="en-US" dirty="0"/>
              <a:t>	Resected hearts scar or regenerate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Scarring indicates tbx5DN inhibits regeneration and that tbx5 is necessary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Successful regeneration indicates that tbx5 is not necessary for heart regeneration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C:\Users\fungu\AppData\Local\Microsoft\Windows\INetCache\Content.Word\orangeStai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7" y="801687"/>
            <a:ext cx="3224213" cy="53752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129587" y="6176963"/>
            <a:ext cx="2266950" cy="2933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Figure5. 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Gupta et al, 2013</a:t>
            </a:r>
          </a:p>
        </p:txBody>
      </p:sp>
    </p:spTree>
    <p:extLst>
      <p:ext uri="{BB962C8B-B14F-4D97-AF65-F5344CB8AC3E}">
        <p14:creationId xmlns:p14="http://schemas.microsoft.com/office/powerpoint/2010/main" val="13299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10795</TotalTime>
  <Words>233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Tbx5 Dominant Negative Protein Inhibiting Myocardial Regeneration in Zebrafish</vt:lpstr>
      <vt:lpstr>Introduction</vt:lpstr>
      <vt:lpstr>Dominant Negative Mutation</vt:lpstr>
      <vt:lpstr>Methods</vt:lpstr>
      <vt:lpstr>Methods</vt:lpstr>
      <vt:lpstr>PowerPoint Presentation</vt:lpstr>
      <vt:lpstr>PowerPoint Presentation</vt:lpstr>
      <vt:lpstr>Methods continued</vt:lpstr>
      <vt:lpstr>Results</vt:lpstr>
      <vt:lpstr>Synthesis and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Tbx5 Dominant Negative Protein Inhibiting Myocardial Regeneration in Zebrafish</dc:title>
  <dc:creator>Josh Fung</dc:creator>
  <cp:lastModifiedBy>Josh Fung</cp:lastModifiedBy>
  <cp:revision>20</cp:revision>
  <dcterms:created xsi:type="dcterms:W3CDTF">2017-05-03T07:48:25Z</dcterms:created>
  <dcterms:modified xsi:type="dcterms:W3CDTF">2017-12-01T18:46:08Z</dcterms:modified>
</cp:coreProperties>
</file>