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6" r:id="rId1"/>
  </p:sldMasterIdLst>
  <p:notesMasterIdLst>
    <p:notesMasterId r:id="rId17"/>
  </p:notesMasterIdLst>
  <p:sldIdLst>
    <p:sldId id="256" r:id="rId2"/>
    <p:sldId id="271" r:id="rId3"/>
    <p:sldId id="259" r:id="rId4"/>
    <p:sldId id="260" r:id="rId5"/>
    <p:sldId id="274" r:id="rId6"/>
    <p:sldId id="262" r:id="rId7"/>
    <p:sldId id="263" r:id="rId8"/>
    <p:sldId id="270" r:id="rId9"/>
    <p:sldId id="264" r:id="rId10"/>
    <p:sldId id="273" r:id="rId11"/>
    <p:sldId id="269" r:id="rId12"/>
    <p:sldId id="275" r:id="rId13"/>
    <p:sldId id="266" r:id="rId14"/>
    <p:sldId id="267" r:id="rId15"/>
    <p:sldId id="272" r:id="rId1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0189" autoAdjust="0"/>
  </p:normalViewPr>
  <p:slideViewPr>
    <p:cSldViewPr snapToGrid="0" snapToObjects="1">
      <p:cViewPr>
        <p:scale>
          <a:sx n="76" d="100"/>
          <a:sy n="76" d="100"/>
        </p:scale>
        <p:origin x="-312" y="-2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notesMaster" Target="notesMasters/notesMaster1.xml"/><Relationship Id="rId18" Type="http://schemas.openxmlformats.org/officeDocument/2006/relationships/printerSettings" Target="printerSettings/printerSettings1.bin"/><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82AB0D6-B591-4342-9898-E18F6F45F9B3}" type="datetimeFigureOut">
              <a:rPr lang="en-US" smtClean="0"/>
              <a:t>11/30/17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B6244DA-F031-BE44-A0EB-23962E79B993}" type="slidenum">
              <a:rPr lang="en-US" smtClean="0"/>
              <a:t>‹#›</a:t>
            </a:fld>
            <a:endParaRPr lang="en-US"/>
          </a:p>
        </p:txBody>
      </p:sp>
    </p:spTree>
    <p:extLst>
      <p:ext uri="{BB962C8B-B14F-4D97-AF65-F5344CB8AC3E}">
        <p14:creationId xmlns:p14="http://schemas.microsoft.com/office/powerpoint/2010/main" val="39820564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err="1" smtClean="0">
                <a:solidFill>
                  <a:schemeClr val="tx1"/>
                </a:solidFill>
                <a:effectLst/>
                <a:latin typeface="+mn-lt"/>
                <a:ea typeface="+mn-ea"/>
                <a:cs typeface="+mn-cs"/>
              </a:rPr>
              <a:t>Gutch</a:t>
            </a:r>
            <a:r>
              <a:rPr lang="en-US" sz="1200" kern="1200" dirty="0" smtClean="0">
                <a:solidFill>
                  <a:schemeClr val="tx1"/>
                </a:solidFill>
                <a:effectLst/>
                <a:latin typeface="+mn-lt"/>
                <a:ea typeface="+mn-ea"/>
                <a:cs typeface="+mn-cs"/>
              </a:rPr>
              <a:t>, M., S. Kumar, S. M. </a:t>
            </a:r>
            <a:r>
              <a:rPr lang="en-US" sz="1200" kern="1200" dirty="0" err="1" smtClean="0">
                <a:solidFill>
                  <a:schemeClr val="tx1"/>
                </a:solidFill>
                <a:effectLst/>
                <a:latin typeface="+mn-lt"/>
                <a:ea typeface="+mn-ea"/>
                <a:cs typeface="+mn-cs"/>
              </a:rPr>
              <a:t>Razi</a:t>
            </a:r>
            <a:r>
              <a:rPr lang="en-US" sz="1200" kern="1200" dirty="0" smtClean="0">
                <a:solidFill>
                  <a:schemeClr val="tx1"/>
                </a:solidFill>
                <a:effectLst/>
                <a:latin typeface="+mn-lt"/>
                <a:ea typeface="+mn-ea"/>
                <a:cs typeface="+mn-cs"/>
              </a:rPr>
              <a:t>, K. K. Gupta and A. Gupta (2015). "Assessment of insulin sensitivity/resistance." </a:t>
            </a:r>
            <a:r>
              <a:rPr lang="en-US" sz="1200" u="sng" kern="1200" dirty="0" smtClean="0">
                <a:solidFill>
                  <a:schemeClr val="tx1"/>
                </a:solidFill>
                <a:effectLst/>
                <a:latin typeface="+mn-lt"/>
                <a:ea typeface="+mn-ea"/>
                <a:cs typeface="+mn-cs"/>
              </a:rPr>
              <a:t>Indian journal of endocrinology and metabolism</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19</a:t>
            </a:r>
            <a:r>
              <a:rPr lang="en-US" sz="1200" kern="1200" dirty="0" smtClean="0">
                <a:solidFill>
                  <a:schemeClr val="tx1"/>
                </a:solidFill>
                <a:effectLst/>
                <a:latin typeface="+mn-lt"/>
                <a:ea typeface="+mn-ea"/>
                <a:cs typeface="+mn-cs"/>
              </a:rPr>
              <a:t>(1): 160.</a:t>
            </a:r>
          </a:p>
          <a:p>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Samuel, V. T. and G. I. Shulman (2012). "Mechanisms for insulin resistance: common threads and missing links." </a:t>
            </a:r>
            <a:r>
              <a:rPr lang="en-US" sz="1200" u="sng" kern="1200" dirty="0" smtClean="0">
                <a:solidFill>
                  <a:schemeClr val="tx1"/>
                </a:solidFill>
                <a:effectLst/>
                <a:latin typeface="+mn-lt"/>
                <a:ea typeface="+mn-ea"/>
                <a:cs typeface="+mn-cs"/>
              </a:rPr>
              <a:t>Cell</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148</a:t>
            </a:r>
            <a:r>
              <a:rPr lang="en-US" sz="1200" kern="1200" dirty="0" smtClean="0">
                <a:solidFill>
                  <a:schemeClr val="tx1"/>
                </a:solidFill>
                <a:effectLst/>
                <a:latin typeface="+mn-lt"/>
                <a:ea typeface="+mn-ea"/>
                <a:cs typeface="+mn-cs"/>
              </a:rPr>
              <a:t>(5): 852-871.</a:t>
            </a:r>
          </a:p>
          <a:p>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Schmitz-</a:t>
            </a:r>
            <a:r>
              <a:rPr lang="en-US" sz="1200" kern="1200" dirty="0" err="1" smtClean="0">
                <a:solidFill>
                  <a:schemeClr val="tx1"/>
                </a:solidFill>
                <a:effectLst/>
                <a:latin typeface="+mn-lt"/>
                <a:ea typeface="+mn-ea"/>
                <a:cs typeface="+mn-cs"/>
              </a:rPr>
              <a:t>Peiffer</a:t>
            </a:r>
            <a:r>
              <a:rPr lang="en-US" sz="1200" kern="1200" dirty="0" smtClean="0">
                <a:solidFill>
                  <a:schemeClr val="tx1"/>
                </a:solidFill>
                <a:effectLst/>
                <a:latin typeface="+mn-lt"/>
                <a:ea typeface="+mn-ea"/>
                <a:cs typeface="+mn-cs"/>
              </a:rPr>
              <a:t>, C. and T. J. Biden (2008). "Protein kinase C function in muscle, liver, and β-cells and its therapeutic implications for type 2 diabetes." </a:t>
            </a:r>
            <a:r>
              <a:rPr lang="en-US" sz="1200" u="sng" kern="1200" dirty="0" smtClean="0">
                <a:solidFill>
                  <a:schemeClr val="tx1"/>
                </a:solidFill>
                <a:effectLst/>
                <a:latin typeface="+mn-lt"/>
                <a:ea typeface="+mn-ea"/>
                <a:cs typeface="+mn-cs"/>
              </a:rPr>
              <a:t>Diabetes</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57</a:t>
            </a:r>
            <a:r>
              <a:rPr lang="en-US" sz="1200" kern="1200" dirty="0" smtClean="0">
                <a:solidFill>
                  <a:schemeClr val="tx1"/>
                </a:solidFill>
                <a:effectLst/>
                <a:latin typeface="+mn-lt"/>
                <a:ea typeface="+mn-ea"/>
                <a:cs typeface="+mn-cs"/>
              </a:rPr>
              <a:t>(7): 1774-1783.</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err="1" smtClean="0">
                <a:solidFill>
                  <a:schemeClr val="tx1"/>
                </a:solidFill>
                <a:effectLst/>
                <a:latin typeface="+mn-lt"/>
                <a:ea typeface="+mn-ea"/>
                <a:cs typeface="+mn-cs"/>
              </a:rPr>
              <a:t>Itani</a:t>
            </a:r>
            <a:r>
              <a:rPr lang="en-US" sz="1200" kern="1200" dirty="0" smtClean="0">
                <a:solidFill>
                  <a:schemeClr val="tx1"/>
                </a:solidFill>
                <a:effectLst/>
                <a:latin typeface="+mn-lt"/>
                <a:ea typeface="+mn-ea"/>
                <a:cs typeface="+mn-cs"/>
              </a:rPr>
              <a:t>, S. I., N. B. </a:t>
            </a:r>
            <a:r>
              <a:rPr lang="en-US" sz="1200" kern="1200" dirty="0" err="1" smtClean="0">
                <a:solidFill>
                  <a:schemeClr val="tx1"/>
                </a:solidFill>
                <a:effectLst/>
                <a:latin typeface="+mn-lt"/>
                <a:ea typeface="+mn-ea"/>
                <a:cs typeface="+mn-cs"/>
              </a:rPr>
              <a:t>Ruderman</a:t>
            </a:r>
            <a:r>
              <a:rPr lang="en-US" sz="1200" kern="1200" dirty="0" smtClean="0">
                <a:solidFill>
                  <a:schemeClr val="tx1"/>
                </a:solidFill>
                <a:effectLst/>
                <a:latin typeface="+mn-lt"/>
                <a:ea typeface="+mn-ea"/>
                <a:cs typeface="+mn-cs"/>
              </a:rPr>
              <a:t>, F. </a:t>
            </a:r>
            <a:r>
              <a:rPr lang="en-US" sz="1200" kern="1200" dirty="0" err="1" smtClean="0">
                <a:solidFill>
                  <a:schemeClr val="tx1"/>
                </a:solidFill>
                <a:effectLst/>
                <a:latin typeface="+mn-lt"/>
                <a:ea typeface="+mn-ea"/>
                <a:cs typeface="+mn-cs"/>
              </a:rPr>
              <a:t>Schmieder</a:t>
            </a:r>
            <a:r>
              <a:rPr lang="en-US" sz="1200" kern="1200" dirty="0" smtClean="0">
                <a:solidFill>
                  <a:schemeClr val="tx1"/>
                </a:solidFill>
                <a:effectLst/>
                <a:latin typeface="+mn-lt"/>
                <a:ea typeface="+mn-ea"/>
                <a:cs typeface="+mn-cs"/>
              </a:rPr>
              <a:t> and G. </a:t>
            </a:r>
            <a:r>
              <a:rPr lang="en-US" sz="1200" kern="1200" dirty="0" err="1" smtClean="0">
                <a:solidFill>
                  <a:schemeClr val="tx1"/>
                </a:solidFill>
                <a:effectLst/>
                <a:latin typeface="+mn-lt"/>
                <a:ea typeface="+mn-ea"/>
                <a:cs typeface="+mn-cs"/>
              </a:rPr>
              <a:t>Boden</a:t>
            </a:r>
            <a:r>
              <a:rPr lang="en-US" sz="1200" kern="1200" dirty="0" smtClean="0">
                <a:solidFill>
                  <a:schemeClr val="tx1"/>
                </a:solidFill>
                <a:effectLst/>
                <a:latin typeface="+mn-lt"/>
                <a:ea typeface="+mn-ea"/>
                <a:cs typeface="+mn-cs"/>
              </a:rPr>
              <a:t> (2002). "Lipid-induced insulin resistance in human muscle is associated with changes in diacylglycerol, protein kinase C, and </a:t>
            </a:r>
            <a:r>
              <a:rPr lang="en-US" sz="1200" kern="1200" dirty="0" err="1" smtClean="0">
                <a:solidFill>
                  <a:schemeClr val="tx1"/>
                </a:solidFill>
                <a:effectLst/>
                <a:latin typeface="+mn-lt"/>
                <a:ea typeface="+mn-ea"/>
                <a:cs typeface="+mn-cs"/>
              </a:rPr>
              <a:t>IκB</a:t>
            </a:r>
            <a:r>
              <a:rPr lang="en-US" sz="1200" kern="1200" dirty="0" smtClean="0">
                <a:solidFill>
                  <a:schemeClr val="tx1"/>
                </a:solidFill>
                <a:effectLst/>
                <a:latin typeface="+mn-lt"/>
                <a:ea typeface="+mn-ea"/>
                <a:cs typeface="+mn-cs"/>
              </a:rPr>
              <a:t>-α." </a:t>
            </a:r>
            <a:r>
              <a:rPr lang="en-US" sz="1200" u="sng" kern="1200" dirty="0" smtClean="0">
                <a:solidFill>
                  <a:schemeClr val="tx1"/>
                </a:solidFill>
                <a:effectLst/>
                <a:latin typeface="+mn-lt"/>
                <a:ea typeface="+mn-ea"/>
                <a:cs typeface="+mn-cs"/>
              </a:rPr>
              <a:t>Diabetes</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51</a:t>
            </a:r>
            <a:r>
              <a:rPr lang="en-US" sz="1200" kern="1200" dirty="0" smtClean="0">
                <a:solidFill>
                  <a:schemeClr val="tx1"/>
                </a:solidFill>
                <a:effectLst/>
                <a:latin typeface="+mn-lt"/>
                <a:ea typeface="+mn-ea"/>
                <a:cs typeface="+mn-cs"/>
              </a:rPr>
              <a:t>(7): 2005-2011.</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4B6244DA-F031-BE44-A0EB-23962E79B993}" type="slidenum">
              <a:rPr lang="en-US" smtClean="0"/>
              <a:t>4</a:t>
            </a:fld>
            <a:endParaRPr lang="en-US"/>
          </a:p>
        </p:txBody>
      </p:sp>
    </p:spTree>
    <p:extLst>
      <p:ext uri="{BB962C8B-B14F-4D97-AF65-F5344CB8AC3E}">
        <p14:creationId xmlns:p14="http://schemas.microsoft.com/office/powerpoint/2010/main" val="29163063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 increase in glucose concentration, increases DAG and that activates PKC which causes insulin resistance.</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4B6244DA-F031-BE44-A0EB-23962E79B993}" type="slidenum">
              <a:rPr lang="en-US" smtClean="0"/>
              <a:t>5</a:t>
            </a:fld>
            <a:endParaRPr lang="en-US"/>
          </a:p>
        </p:txBody>
      </p:sp>
    </p:spTree>
    <p:extLst>
      <p:ext uri="{BB962C8B-B14F-4D97-AF65-F5344CB8AC3E}">
        <p14:creationId xmlns:p14="http://schemas.microsoft.com/office/powerpoint/2010/main" val="34338492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These graphs show PKC activation which</a:t>
            </a:r>
            <a:r>
              <a:rPr lang="en-US" baseline="0" dirty="0" smtClean="0"/>
              <a:t> strongly correlates with DAG content in lipid droplets. </a:t>
            </a:r>
            <a:endParaRPr lang="en-US" dirty="0" smtClean="0"/>
          </a:p>
          <a:p>
            <a:endParaRPr lang="en-US" dirty="0" smtClean="0"/>
          </a:p>
          <a:p>
            <a:r>
              <a:rPr lang="en-US" sz="1200" kern="1200" dirty="0" smtClean="0">
                <a:solidFill>
                  <a:schemeClr val="tx1"/>
                </a:solidFill>
                <a:effectLst/>
                <a:latin typeface="+mn-lt"/>
                <a:ea typeface="+mn-ea"/>
                <a:cs typeface="+mn-cs"/>
              </a:rPr>
              <a:t> </a:t>
            </a:r>
          </a:p>
          <a:p>
            <a:r>
              <a:rPr lang="en-US" sz="1200" kern="1200" dirty="0" err="1" smtClean="0">
                <a:solidFill>
                  <a:schemeClr val="tx1"/>
                </a:solidFill>
                <a:effectLst/>
                <a:latin typeface="+mn-lt"/>
                <a:ea typeface="+mn-ea"/>
                <a:cs typeface="+mn-cs"/>
              </a:rPr>
              <a:t>Kumashiro</a:t>
            </a:r>
            <a:r>
              <a:rPr lang="en-US" sz="1200" kern="1200" dirty="0" smtClean="0">
                <a:solidFill>
                  <a:schemeClr val="tx1"/>
                </a:solidFill>
                <a:effectLst/>
                <a:latin typeface="+mn-lt"/>
                <a:ea typeface="+mn-ea"/>
                <a:cs typeface="+mn-cs"/>
              </a:rPr>
              <a:t>, N., </a:t>
            </a:r>
            <a:r>
              <a:rPr lang="en-US" sz="1200" kern="1200" dirty="0" err="1" smtClean="0">
                <a:solidFill>
                  <a:schemeClr val="tx1"/>
                </a:solidFill>
                <a:effectLst/>
                <a:latin typeface="+mn-lt"/>
                <a:ea typeface="+mn-ea"/>
                <a:cs typeface="+mn-cs"/>
              </a:rPr>
              <a:t>Erion</a:t>
            </a:r>
            <a:r>
              <a:rPr lang="en-US" sz="1200" kern="1200" dirty="0" smtClean="0">
                <a:solidFill>
                  <a:schemeClr val="tx1"/>
                </a:solidFill>
                <a:effectLst/>
                <a:latin typeface="+mn-lt"/>
                <a:ea typeface="+mn-ea"/>
                <a:cs typeface="+mn-cs"/>
              </a:rPr>
              <a:t>, D. M., Zhang, D., Kahn, M., </a:t>
            </a:r>
            <a:r>
              <a:rPr lang="en-US" sz="1200" kern="1200" dirty="0" err="1" smtClean="0">
                <a:solidFill>
                  <a:schemeClr val="tx1"/>
                </a:solidFill>
                <a:effectLst/>
                <a:latin typeface="+mn-lt"/>
                <a:ea typeface="+mn-ea"/>
                <a:cs typeface="+mn-cs"/>
              </a:rPr>
              <a:t>Beddow</a:t>
            </a:r>
            <a:r>
              <a:rPr lang="en-US" sz="1200" kern="1200" dirty="0" smtClean="0">
                <a:solidFill>
                  <a:schemeClr val="tx1"/>
                </a:solidFill>
                <a:effectLst/>
                <a:latin typeface="+mn-lt"/>
                <a:ea typeface="+mn-ea"/>
                <a:cs typeface="+mn-cs"/>
              </a:rPr>
              <a:t>, S. A., Chu, X., … Shulman, G. I. (2011). Cellular mechanism of insulin resistance in nonalcoholic fatty liver disease. </a:t>
            </a:r>
            <a:r>
              <a:rPr lang="en-US" sz="1200" i="1" kern="1200" dirty="0" smtClean="0">
                <a:solidFill>
                  <a:schemeClr val="tx1"/>
                </a:solidFill>
                <a:effectLst/>
                <a:latin typeface="+mn-lt"/>
                <a:ea typeface="+mn-ea"/>
                <a:cs typeface="+mn-cs"/>
              </a:rPr>
              <a:t>Proceedings of the National Academy of Sciences of the United States of America</a:t>
            </a:r>
            <a:r>
              <a:rPr lang="en-US" sz="1200" kern="1200" dirty="0" smtClean="0">
                <a:solidFill>
                  <a:schemeClr val="tx1"/>
                </a:solidFill>
                <a:effectLst/>
                <a:latin typeface="+mn-lt"/>
                <a:ea typeface="+mn-ea"/>
                <a:cs typeface="+mn-cs"/>
              </a:rPr>
              <a:t>, </a:t>
            </a:r>
            <a:r>
              <a:rPr lang="en-US" sz="1200" i="1" kern="1200" dirty="0" smtClean="0">
                <a:solidFill>
                  <a:schemeClr val="tx1"/>
                </a:solidFill>
                <a:effectLst/>
                <a:latin typeface="+mn-lt"/>
                <a:ea typeface="+mn-ea"/>
                <a:cs typeface="+mn-cs"/>
              </a:rPr>
              <a:t>108</a:t>
            </a:r>
            <a:r>
              <a:rPr lang="en-US" sz="1200" kern="1200" dirty="0" smtClean="0">
                <a:solidFill>
                  <a:schemeClr val="tx1"/>
                </a:solidFill>
                <a:effectLst/>
                <a:latin typeface="+mn-lt"/>
                <a:ea typeface="+mn-ea"/>
                <a:cs typeface="+mn-cs"/>
              </a:rPr>
              <a:t>(39), 16381–16385. http://</a:t>
            </a:r>
            <a:r>
              <a:rPr lang="en-US" sz="1200" kern="1200" dirty="0" err="1" smtClean="0">
                <a:solidFill>
                  <a:schemeClr val="tx1"/>
                </a:solidFill>
                <a:effectLst/>
                <a:latin typeface="+mn-lt"/>
                <a:ea typeface="+mn-ea"/>
                <a:cs typeface="+mn-cs"/>
              </a:rPr>
              <a:t>doi.org</a:t>
            </a:r>
            <a:r>
              <a:rPr lang="en-US" sz="1200" kern="1200" dirty="0" smtClean="0">
                <a:solidFill>
                  <a:schemeClr val="tx1"/>
                </a:solidFill>
                <a:effectLst/>
                <a:latin typeface="+mn-lt"/>
                <a:ea typeface="+mn-ea"/>
                <a:cs typeface="+mn-cs"/>
              </a:rPr>
              <a:t>/10.1073/pnas.1113359108</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4B6244DA-F031-BE44-A0EB-23962E79B993}" type="slidenum">
              <a:rPr lang="en-US" smtClean="0"/>
              <a:t>11</a:t>
            </a:fld>
            <a:endParaRPr lang="en-US"/>
          </a:p>
        </p:txBody>
      </p:sp>
    </p:spTree>
    <p:extLst>
      <p:ext uri="{BB962C8B-B14F-4D97-AF65-F5344CB8AC3E}">
        <p14:creationId xmlns:p14="http://schemas.microsoft.com/office/powerpoint/2010/main" val="913053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search.cosmobio.co.jp</a:t>
            </a:r>
            <a:r>
              <a:rPr lang="en-US" dirty="0" smtClean="0"/>
              <a:t>/</a:t>
            </a:r>
            <a:r>
              <a:rPr lang="en-US" dirty="0" err="1" smtClean="0"/>
              <a:t>cosmo_search_p</a:t>
            </a:r>
            <a:r>
              <a:rPr lang="en-US" dirty="0" smtClean="0"/>
              <a:t>/search_gate2/docs/</a:t>
            </a:r>
            <a:r>
              <a:rPr lang="en-US" dirty="0" err="1" smtClean="0"/>
              <a:t>asd</a:t>
            </a:r>
            <a:r>
              <a:rPr lang="en-US" dirty="0" smtClean="0"/>
              <a:t>_/eks420a.20090728.pdf</a:t>
            </a:r>
          </a:p>
          <a:p>
            <a:endParaRPr lang="en-US" dirty="0" smtClean="0"/>
          </a:p>
          <a:p>
            <a:r>
              <a:rPr lang="en-US" dirty="0" smtClean="0"/>
              <a:t>Step 1: Add kinase and ATP; kinase reaction</a:t>
            </a:r>
          </a:p>
          <a:p>
            <a:r>
              <a:rPr lang="en-US" dirty="0" smtClean="0"/>
              <a:t>Step</a:t>
            </a:r>
            <a:r>
              <a:rPr lang="en-US" baseline="0" dirty="0" smtClean="0"/>
              <a:t> 2: Add </a:t>
            </a:r>
            <a:r>
              <a:rPr lang="en-US" baseline="0" dirty="0" err="1" smtClean="0"/>
              <a:t>phospho</a:t>
            </a:r>
            <a:r>
              <a:rPr lang="en-US" baseline="0" dirty="0" smtClean="0"/>
              <a:t>-substrate antibody</a:t>
            </a:r>
          </a:p>
          <a:p>
            <a:r>
              <a:rPr lang="en-US" baseline="0" dirty="0" smtClean="0"/>
              <a:t>Step 3: Add secondary antibody-HRP conjugate</a:t>
            </a:r>
          </a:p>
          <a:p>
            <a:r>
              <a:rPr lang="en-US" baseline="0" dirty="0" smtClean="0"/>
              <a:t>Step 4: Add TMB Substrate</a:t>
            </a:r>
          </a:p>
          <a:p>
            <a:r>
              <a:rPr lang="en-US" baseline="0" dirty="0" smtClean="0"/>
              <a:t>Step 5: Measure absorbance at 450 mm</a:t>
            </a:r>
            <a:endParaRPr lang="en-US" dirty="0"/>
          </a:p>
        </p:txBody>
      </p:sp>
      <p:sp>
        <p:nvSpPr>
          <p:cNvPr id="4" name="Slide Number Placeholder 3"/>
          <p:cNvSpPr>
            <a:spLocks noGrp="1"/>
          </p:cNvSpPr>
          <p:nvPr>
            <p:ph type="sldNum" sz="quarter" idx="10"/>
          </p:nvPr>
        </p:nvSpPr>
        <p:spPr/>
        <p:txBody>
          <a:bodyPr/>
          <a:lstStyle/>
          <a:p>
            <a:fld id="{4B6244DA-F031-BE44-A0EB-23962E79B993}" type="slidenum">
              <a:rPr lang="en-US" smtClean="0"/>
              <a:t>13</a:t>
            </a:fld>
            <a:endParaRPr lang="en-US"/>
          </a:p>
        </p:txBody>
      </p:sp>
    </p:spTree>
    <p:extLst>
      <p:ext uri="{BB962C8B-B14F-4D97-AF65-F5344CB8AC3E}">
        <p14:creationId xmlns:p14="http://schemas.microsoft.com/office/powerpoint/2010/main" val="22654668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B6244DA-F031-BE44-A0EB-23962E79B993}" type="slidenum">
              <a:rPr lang="en-US" smtClean="0"/>
              <a:t>14</a:t>
            </a:fld>
            <a:endParaRPr lang="en-US"/>
          </a:p>
        </p:txBody>
      </p:sp>
    </p:spTree>
    <p:extLst>
      <p:ext uri="{BB962C8B-B14F-4D97-AF65-F5344CB8AC3E}">
        <p14:creationId xmlns:p14="http://schemas.microsoft.com/office/powerpoint/2010/main" val="26545916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5620C9F-F62E-2F4D-AE4F-4762E149AB22}" type="datetimeFigureOut">
              <a:rPr lang="en-US" smtClean="0"/>
              <a:t>11/30/17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0A0041-5F23-DE43-8096-FCE767D30439}" type="slidenum">
              <a:rPr lang="en-US" smtClean="0"/>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5620C9F-F62E-2F4D-AE4F-4762E149AB22}" type="datetimeFigureOut">
              <a:rPr lang="en-US" smtClean="0"/>
              <a:t>11/30/17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0A0041-5F23-DE43-8096-FCE767D3043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5620C9F-F62E-2F4D-AE4F-4762E149AB22}" type="datetimeFigureOut">
              <a:rPr lang="en-US" smtClean="0"/>
              <a:t>11/30/17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0A0041-5F23-DE43-8096-FCE767D30439}"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5620C9F-F62E-2F4D-AE4F-4762E149AB22}" type="datetimeFigureOut">
              <a:rPr lang="en-US" smtClean="0"/>
              <a:t>11/30/17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0A0041-5F23-DE43-8096-FCE767D30439}"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5620C9F-F62E-2F4D-AE4F-4762E149AB22}" type="datetimeFigureOut">
              <a:rPr lang="en-US" smtClean="0"/>
              <a:t>11/30/17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0A0041-5F23-DE43-8096-FCE767D30439}" type="slidenum">
              <a:rPr lang="en-US" smtClean="0"/>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5620C9F-F62E-2F4D-AE4F-4762E149AB22}" type="datetimeFigureOut">
              <a:rPr lang="en-US" smtClean="0"/>
              <a:t>11/30/17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0A0041-5F23-DE43-8096-FCE767D30439}"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5620C9F-F62E-2F4D-AE4F-4762E149AB22}" type="datetimeFigureOut">
              <a:rPr lang="en-US" smtClean="0"/>
              <a:t>11/30/17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10A0041-5F23-DE43-8096-FCE767D30439}" type="slidenum">
              <a:rPr lang="en-US" smtClean="0"/>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5620C9F-F62E-2F4D-AE4F-4762E149AB22}" type="datetimeFigureOut">
              <a:rPr lang="en-US" smtClean="0"/>
              <a:t>11/30/17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10A0041-5F23-DE43-8096-FCE767D30439}"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620C9F-F62E-2F4D-AE4F-4762E149AB22}" type="datetimeFigureOut">
              <a:rPr lang="en-US" smtClean="0"/>
              <a:t>11/30/17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10A0041-5F23-DE43-8096-FCE767D3043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5620C9F-F62E-2F4D-AE4F-4762E149AB22}" type="datetimeFigureOut">
              <a:rPr lang="en-US" smtClean="0"/>
              <a:t>11/30/17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0A0041-5F23-DE43-8096-FCE767D30439}" type="slidenum">
              <a:rPr lang="en-US" smtClean="0"/>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5620C9F-F62E-2F4D-AE4F-4762E149AB22}" type="datetimeFigureOut">
              <a:rPr lang="en-US" smtClean="0"/>
              <a:t>11/30/17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0A0041-5F23-DE43-8096-FCE767D30439}"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E5620C9F-F62E-2F4D-AE4F-4762E149AB22}" type="datetimeFigureOut">
              <a:rPr lang="en-US" smtClean="0"/>
              <a:t>11/30/17</a:t>
            </a:fld>
            <a:endParaRPr lang="en-US"/>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910A0041-5F23-DE43-8096-FCE767D30439}"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doi.org/10.1073/pnas.1113359108"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3005" y="688478"/>
            <a:ext cx="8721322" cy="2447920"/>
          </a:xfrm>
        </p:spPr>
        <p:txBody>
          <a:bodyPr>
            <a:noAutofit/>
          </a:bodyPr>
          <a:lstStyle/>
          <a:p>
            <a:r>
              <a:rPr lang="en-US" sz="3200" b="1" dirty="0"/>
              <a:t>Examining the Role of Diacylglycerol in the Protein Kinase C Pathway in Lipid-Induced Insulin Resistance</a:t>
            </a:r>
            <a:r>
              <a:rPr lang="en-US" sz="3200" dirty="0"/>
              <a:t/>
            </a:r>
            <a:br>
              <a:rPr lang="en-US" sz="3200" dirty="0"/>
            </a:br>
            <a:endParaRPr lang="en-US" sz="3200" dirty="0"/>
          </a:p>
        </p:txBody>
      </p:sp>
      <p:sp>
        <p:nvSpPr>
          <p:cNvPr id="3" name="Subtitle 2"/>
          <p:cNvSpPr>
            <a:spLocks noGrp="1"/>
          </p:cNvSpPr>
          <p:nvPr>
            <p:ph type="subTitle" idx="1"/>
          </p:nvPr>
        </p:nvSpPr>
        <p:spPr/>
        <p:txBody>
          <a:bodyPr/>
          <a:lstStyle/>
          <a:p>
            <a:r>
              <a:rPr lang="en-US" dirty="0" smtClean="0"/>
              <a:t>By </a:t>
            </a:r>
            <a:r>
              <a:rPr lang="en-US" dirty="0" err="1" smtClean="0"/>
              <a:t>Samhitha</a:t>
            </a:r>
            <a:r>
              <a:rPr lang="en-US" dirty="0" smtClean="0"/>
              <a:t> Dhandamudy</a:t>
            </a:r>
            <a:endParaRPr lang="en-US" dirty="0"/>
          </a:p>
        </p:txBody>
      </p:sp>
    </p:spTree>
    <p:extLst>
      <p:ext uri="{BB962C8B-B14F-4D97-AF65-F5344CB8AC3E}">
        <p14:creationId xmlns:p14="http://schemas.microsoft.com/office/powerpoint/2010/main" val="34354636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After recording down glucose and insulin levels and inhibiting Calcium ion release</a:t>
            </a:r>
            <a:r>
              <a:rPr lang="mr-IN" dirty="0" smtClean="0"/>
              <a:t>…</a:t>
            </a:r>
            <a:endParaRPr lang="en-US" dirty="0"/>
          </a:p>
        </p:txBody>
      </p:sp>
      <p:sp>
        <p:nvSpPr>
          <p:cNvPr id="3" name="Content Placeholder 2"/>
          <p:cNvSpPr>
            <a:spLocks noGrp="1"/>
          </p:cNvSpPr>
          <p:nvPr>
            <p:ph idx="1"/>
          </p:nvPr>
        </p:nvSpPr>
        <p:spPr/>
        <p:txBody>
          <a:bodyPr/>
          <a:lstStyle/>
          <a:p>
            <a:r>
              <a:rPr lang="en-US" dirty="0" smtClean="0"/>
              <a:t>Euthanize the mice and prepare them for the PKC Assay.</a:t>
            </a:r>
          </a:p>
          <a:p>
            <a:r>
              <a:rPr lang="en-US" dirty="0" smtClean="0"/>
              <a:t>Extract the liver from the mice and submerge them in a buffer solution</a:t>
            </a:r>
          </a:p>
          <a:p>
            <a:r>
              <a:rPr lang="en-US" dirty="0" smtClean="0"/>
              <a:t>Conduct an in vitro assay of the mice liver to see if there is a direct cause and effect relationship between DAG and PKC activation and measure the PKC activation.</a:t>
            </a:r>
          </a:p>
          <a:p>
            <a:endParaRPr lang="en-US" dirty="0"/>
          </a:p>
        </p:txBody>
      </p:sp>
    </p:spTree>
    <p:extLst>
      <p:ext uri="{BB962C8B-B14F-4D97-AF65-F5344CB8AC3E}">
        <p14:creationId xmlns:p14="http://schemas.microsoft.com/office/powerpoint/2010/main" val="25861103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7-11-30 at 1.58.43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76206" y="1276312"/>
            <a:ext cx="4728780" cy="5581688"/>
          </a:xfrm>
          <a:prstGeom prst="rect">
            <a:avLst/>
          </a:prstGeom>
        </p:spPr>
      </p:pic>
      <p:sp>
        <p:nvSpPr>
          <p:cNvPr id="3" name="Rectangle 2"/>
          <p:cNvSpPr/>
          <p:nvPr/>
        </p:nvSpPr>
        <p:spPr>
          <a:xfrm>
            <a:off x="384307" y="560872"/>
            <a:ext cx="8103865" cy="646331"/>
          </a:xfrm>
          <a:prstGeom prst="rect">
            <a:avLst/>
          </a:prstGeom>
        </p:spPr>
        <p:txBody>
          <a:bodyPr wrap="square">
            <a:spAutoFit/>
          </a:bodyPr>
          <a:lstStyle/>
          <a:p>
            <a:r>
              <a:rPr lang="en-US" dirty="0" smtClean="0"/>
              <a:t>3.) Do the in-vitro assay to see the relation between DAG and PKC if it is direct cause and effect. </a:t>
            </a:r>
            <a:endParaRPr lang="en-US" dirty="0"/>
          </a:p>
        </p:txBody>
      </p:sp>
    </p:spTree>
    <p:extLst>
      <p:ext uri="{BB962C8B-B14F-4D97-AF65-F5344CB8AC3E}">
        <p14:creationId xmlns:p14="http://schemas.microsoft.com/office/powerpoint/2010/main" val="965963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Steps</a:t>
            </a:r>
            <a:endParaRPr lang="en-US" dirty="0"/>
          </a:p>
        </p:txBody>
      </p:sp>
      <p:sp>
        <p:nvSpPr>
          <p:cNvPr id="3" name="Content Placeholder 2"/>
          <p:cNvSpPr>
            <a:spLocks noGrp="1"/>
          </p:cNvSpPr>
          <p:nvPr>
            <p:ph idx="1"/>
          </p:nvPr>
        </p:nvSpPr>
        <p:spPr/>
        <p:txBody>
          <a:bodyPr/>
          <a:lstStyle/>
          <a:p>
            <a:r>
              <a:rPr lang="en-US" dirty="0"/>
              <a:t>Step 1: Add kinase and ATP; kinase reaction</a:t>
            </a:r>
          </a:p>
          <a:p>
            <a:r>
              <a:rPr lang="en-US" dirty="0"/>
              <a:t>Step 2: Add </a:t>
            </a:r>
            <a:r>
              <a:rPr lang="en-US" dirty="0" err="1"/>
              <a:t>phospho</a:t>
            </a:r>
            <a:r>
              <a:rPr lang="en-US" dirty="0"/>
              <a:t>-substrate antibody</a:t>
            </a:r>
          </a:p>
          <a:p>
            <a:r>
              <a:rPr lang="en-US" dirty="0"/>
              <a:t>Step 3: Add secondary antibody-</a:t>
            </a:r>
            <a:r>
              <a:rPr lang="en-US" dirty="0" smtClean="0"/>
              <a:t>HRP (horseradish peroxidase) </a:t>
            </a:r>
            <a:r>
              <a:rPr lang="en-US" dirty="0"/>
              <a:t>conjugate</a:t>
            </a:r>
          </a:p>
          <a:p>
            <a:r>
              <a:rPr lang="en-US" dirty="0"/>
              <a:t>Step 4: Add TMB </a:t>
            </a:r>
            <a:r>
              <a:rPr lang="en-US" dirty="0" smtClean="0"/>
              <a:t>Substrate (3,3’,5,5’-Tetramethylbenzidine)</a:t>
            </a:r>
            <a:endParaRPr lang="en-US" dirty="0"/>
          </a:p>
          <a:p>
            <a:r>
              <a:rPr lang="en-US" dirty="0"/>
              <a:t>Step 5: Measure absorbance at </a:t>
            </a:r>
            <a:r>
              <a:rPr lang="en-US"/>
              <a:t>450 </a:t>
            </a:r>
            <a:r>
              <a:rPr lang="en-US" smtClean="0"/>
              <a:t>nm</a:t>
            </a:r>
            <a:endParaRPr lang="en-US" dirty="0"/>
          </a:p>
          <a:p>
            <a:endParaRPr lang="en-US" dirty="0"/>
          </a:p>
        </p:txBody>
      </p:sp>
    </p:spTree>
    <p:extLst>
      <p:ext uri="{BB962C8B-B14F-4D97-AF65-F5344CB8AC3E}">
        <p14:creationId xmlns:p14="http://schemas.microsoft.com/office/powerpoint/2010/main" val="26470767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69270"/>
            <a:ext cx="8229600" cy="5097021"/>
          </a:xfrm>
        </p:spPr>
        <p:txBody>
          <a:bodyPr/>
          <a:lstStyle/>
          <a:p>
            <a:r>
              <a:rPr lang="en-US" dirty="0"/>
              <a:t>4.) </a:t>
            </a:r>
            <a:r>
              <a:rPr lang="en-US" dirty="0" smtClean="0"/>
              <a:t>Measure PKC activation through the in vitro assay</a:t>
            </a:r>
            <a:endParaRPr lang="en-US" dirty="0"/>
          </a:p>
          <a:p>
            <a:endParaRPr lang="en-US" dirty="0"/>
          </a:p>
        </p:txBody>
      </p:sp>
      <p:pic>
        <p:nvPicPr>
          <p:cNvPr id="4" name="Picture 3" descr="Screen Shot 2017-11-30 at 1.49.26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3401" y="1594856"/>
            <a:ext cx="8183031" cy="4805665"/>
          </a:xfrm>
          <a:prstGeom prst="rect">
            <a:avLst/>
          </a:prstGeom>
        </p:spPr>
      </p:pic>
    </p:spTree>
    <p:extLst>
      <p:ext uri="{BB962C8B-B14F-4D97-AF65-F5344CB8AC3E}">
        <p14:creationId xmlns:p14="http://schemas.microsoft.com/office/powerpoint/2010/main" val="39683733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84635"/>
            <a:ext cx="8229600" cy="5992365"/>
          </a:xfrm>
        </p:spPr>
        <p:txBody>
          <a:bodyPr/>
          <a:lstStyle/>
          <a:p>
            <a:r>
              <a:rPr lang="en-US" dirty="0"/>
              <a:t>5.) Do </a:t>
            </a:r>
            <a:r>
              <a:rPr lang="en-US" dirty="0" smtClean="0"/>
              <a:t>HOMA-IR test to </a:t>
            </a:r>
            <a:r>
              <a:rPr lang="en-US" dirty="0"/>
              <a:t>check for insulin </a:t>
            </a:r>
            <a:r>
              <a:rPr lang="en-US" dirty="0" smtClean="0"/>
              <a:t>resistance</a:t>
            </a:r>
          </a:p>
          <a:p>
            <a:endParaRPr lang="en-US" dirty="0"/>
          </a:p>
          <a:p>
            <a:r>
              <a:rPr lang="en-US" dirty="0" smtClean="0"/>
              <a:t>Fasting insulin </a:t>
            </a:r>
            <a:r>
              <a:rPr lang="en-US" dirty="0" err="1" smtClean="0"/>
              <a:t>mIU</a:t>
            </a:r>
            <a:r>
              <a:rPr lang="en-US" dirty="0" smtClean="0"/>
              <a:t>/L x fasting glucose </a:t>
            </a:r>
            <a:r>
              <a:rPr lang="en-US" dirty="0" err="1" smtClean="0"/>
              <a:t>ug</a:t>
            </a:r>
            <a:r>
              <a:rPr lang="en-US" dirty="0" smtClean="0"/>
              <a:t>/</a:t>
            </a:r>
            <a:r>
              <a:rPr lang="en-US" dirty="0" err="1" smtClean="0"/>
              <a:t>dL</a:t>
            </a:r>
            <a:r>
              <a:rPr lang="en-US" dirty="0" smtClean="0"/>
              <a:t> divided by 405</a:t>
            </a:r>
          </a:p>
          <a:p>
            <a:endParaRPr lang="en-US" dirty="0"/>
          </a:p>
          <a:p>
            <a:r>
              <a:rPr lang="en-US" dirty="0" smtClean="0"/>
              <a:t>The insulin resistance range:</a:t>
            </a:r>
          </a:p>
          <a:p>
            <a:r>
              <a:rPr lang="en-US" dirty="0" smtClean="0"/>
              <a:t>Normal &lt;3</a:t>
            </a:r>
          </a:p>
          <a:p>
            <a:r>
              <a:rPr lang="en-US" dirty="0" smtClean="0"/>
              <a:t>Borderline 3-5</a:t>
            </a:r>
          </a:p>
          <a:p>
            <a:r>
              <a:rPr lang="en-US" dirty="0" smtClean="0"/>
              <a:t>Severe insulin resistance IR &gt;5</a:t>
            </a:r>
            <a:endParaRPr lang="en-US" dirty="0"/>
          </a:p>
          <a:p>
            <a:endParaRPr lang="en-US" dirty="0"/>
          </a:p>
        </p:txBody>
      </p:sp>
    </p:spTree>
    <p:extLst>
      <p:ext uri="{BB962C8B-B14F-4D97-AF65-F5344CB8AC3E}">
        <p14:creationId xmlns:p14="http://schemas.microsoft.com/office/powerpoint/2010/main" val="34839139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normAutofit fontScale="92500" lnSpcReduction="10000"/>
          </a:bodyPr>
          <a:lstStyle/>
          <a:p>
            <a:endParaRPr lang="en-US" dirty="0"/>
          </a:p>
          <a:p>
            <a:pPr marL="0" indent="0">
              <a:buNone/>
            </a:pPr>
            <a:r>
              <a:rPr lang="en-US" sz="1200" dirty="0" err="1"/>
              <a:t>Kumashiro</a:t>
            </a:r>
            <a:r>
              <a:rPr lang="en-US" sz="1200" dirty="0"/>
              <a:t>, N., </a:t>
            </a:r>
            <a:r>
              <a:rPr lang="en-US" sz="1200" dirty="0" err="1"/>
              <a:t>Erion</a:t>
            </a:r>
            <a:r>
              <a:rPr lang="en-US" sz="1200" dirty="0"/>
              <a:t>, D. M., Zhang, D., Kahn, M., </a:t>
            </a:r>
            <a:r>
              <a:rPr lang="en-US" sz="1200" dirty="0" err="1"/>
              <a:t>Beddow</a:t>
            </a:r>
            <a:r>
              <a:rPr lang="en-US" sz="1200" dirty="0"/>
              <a:t>, S. A., Chu, X., … Shulman, G. I. (2011). Cellular mechanism of insulin resistance in nonalcoholic fatty liver disease. </a:t>
            </a:r>
            <a:r>
              <a:rPr lang="en-US" sz="1200" i="1" dirty="0"/>
              <a:t>Proceedings of the National Academy of Sciences of the United States of America</a:t>
            </a:r>
            <a:r>
              <a:rPr lang="en-US" sz="1200" dirty="0"/>
              <a:t>, </a:t>
            </a:r>
            <a:r>
              <a:rPr lang="en-US" sz="1200" i="1" dirty="0"/>
              <a:t>108</a:t>
            </a:r>
            <a:r>
              <a:rPr lang="en-US" sz="1200" dirty="0"/>
              <a:t>(39), 16381–16385. </a:t>
            </a:r>
            <a:r>
              <a:rPr lang="en-US" sz="1200" dirty="0">
                <a:hlinkClick r:id="rId2"/>
              </a:rPr>
              <a:t>http://doi.org/10.1073/pnas.</a:t>
            </a:r>
            <a:r>
              <a:rPr lang="en-US" sz="1200" dirty="0" smtClean="0">
                <a:hlinkClick r:id="rId2"/>
              </a:rPr>
              <a:t>1113359108</a:t>
            </a:r>
            <a:endParaRPr lang="en-US" sz="1200" dirty="0" smtClean="0"/>
          </a:p>
          <a:p>
            <a:pPr marL="0" indent="0">
              <a:buNone/>
            </a:pPr>
            <a:endParaRPr lang="en-US" sz="1200" dirty="0" smtClean="0"/>
          </a:p>
          <a:p>
            <a:pPr marL="0" indent="0" defTabSz="457200">
              <a:spcBef>
                <a:spcPts val="0"/>
              </a:spcBef>
              <a:buClrTx/>
              <a:buSzTx/>
              <a:buNone/>
              <a:defRPr/>
            </a:pPr>
            <a:r>
              <a:rPr lang="en-US" sz="1200" dirty="0" err="1"/>
              <a:t>Gutch</a:t>
            </a:r>
            <a:r>
              <a:rPr lang="en-US" sz="1200" dirty="0"/>
              <a:t>, M., S. Kumar, S. M. </a:t>
            </a:r>
            <a:r>
              <a:rPr lang="en-US" sz="1200" dirty="0" err="1"/>
              <a:t>Razi</a:t>
            </a:r>
            <a:r>
              <a:rPr lang="en-US" sz="1200" dirty="0"/>
              <a:t>, K. K. Gupta and A. Gupta (2015). "Assessment of insulin sensitivity/resistance." </a:t>
            </a:r>
            <a:r>
              <a:rPr lang="en-US" sz="1200" u="sng" dirty="0"/>
              <a:t>Indian journal of endocrinology and metabolism</a:t>
            </a:r>
            <a:r>
              <a:rPr lang="en-US" sz="1200" dirty="0"/>
              <a:t> </a:t>
            </a:r>
            <a:r>
              <a:rPr lang="en-US" sz="1200" b="1" dirty="0"/>
              <a:t>19</a:t>
            </a:r>
            <a:r>
              <a:rPr lang="en-US" sz="1200" dirty="0"/>
              <a:t>(1): 160.</a:t>
            </a:r>
          </a:p>
          <a:p>
            <a:endParaRPr lang="en-US" sz="1200" dirty="0"/>
          </a:p>
          <a:p>
            <a:pPr marL="0" indent="0" defTabSz="457200">
              <a:spcBef>
                <a:spcPts val="0"/>
              </a:spcBef>
              <a:buClrTx/>
              <a:buSzTx/>
              <a:buNone/>
              <a:defRPr/>
            </a:pPr>
            <a:r>
              <a:rPr lang="en-US" sz="1200" dirty="0"/>
              <a:t>Samuel, V. T. and G. I. Shulman (2012). "Mechanisms for insulin resistance: common threads and missing links." </a:t>
            </a:r>
            <a:r>
              <a:rPr lang="en-US" sz="1200" u="sng" dirty="0"/>
              <a:t>Cell</a:t>
            </a:r>
            <a:r>
              <a:rPr lang="en-US" sz="1200" dirty="0"/>
              <a:t> </a:t>
            </a:r>
            <a:r>
              <a:rPr lang="en-US" sz="1200" b="1" dirty="0"/>
              <a:t>148</a:t>
            </a:r>
            <a:r>
              <a:rPr lang="en-US" sz="1200" dirty="0"/>
              <a:t>(5): 852-871.</a:t>
            </a:r>
          </a:p>
          <a:p>
            <a:endParaRPr lang="en-US" sz="1200" dirty="0"/>
          </a:p>
          <a:p>
            <a:pPr marL="0" indent="0" defTabSz="457200">
              <a:spcBef>
                <a:spcPts val="0"/>
              </a:spcBef>
              <a:buClrTx/>
              <a:buSzTx/>
              <a:buNone/>
              <a:defRPr/>
            </a:pPr>
            <a:r>
              <a:rPr lang="en-US" sz="1200" dirty="0"/>
              <a:t>Schmitz-</a:t>
            </a:r>
            <a:r>
              <a:rPr lang="en-US" sz="1200" dirty="0" err="1"/>
              <a:t>Peiffer</a:t>
            </a:r>
            <a:r>
              <a:rPr lang="en-US" sz="1200" dirty="0"/>
              <a:t>, C. and T. J. Biden (2008). "Protein kinase C function in muscle, liver, and β-cells and its therapeutic implications for type 2 diabetes." </a:t>
            </a:r>
            <a:r>
              <a:rPr lang="en-US" sz="1200" u="sng" dirty="0"/>
              <a:t>Diabetes</a:t>
            </a:r>
            <a:r>
              <a:rPr lang="en-US" sz="1200" dirty="0"/>
              <a:t> </a:t>
            </a:r>
            <a:r>
              <a:rPr lang="en-US" sz="1200" b="1" dirty="0"/>
              <a:t>57</a:t>
            </a:r>
            <a:r>
              <a:rPr lang="en-US" sz="1200" dirty="0"/>
              <a:t>(7): 1774-1783.</a:t>
            </a:r>
          </a:p>
          <a:p>
            <a:pPr marL="0" indent="0" defTabSz="457200">
              <a:spcBef>
                <a:spcPts val="0"/>
              </a:spcBef>
              <a:buClrTx/>
              <a:buSzTx/>
              <a:buNone/>
              <a:defRPr/>
            </a:pPr>
            <a:endParaRPr lang="en-US" sz="1200" dirty="0"/>
          </a:p>
          <a:p>
            <a:pPr marL="0" indent="0" defTabSz="457200">
              <a:spcBef>
                <a:spcPts val="0"/>
              </a:spcBef>
              <a:buClrTx/>
              <a:buSzTx/>
              <a:buNone/>
              <a:defRPr/>
            </a:pPr>
            <a:r>
              <a:rPr lang="en-US" sz="1200" dirty="0" err="1"/>
              <a:t>Itani</a:t>
            </a:r>
            <a:r>
              <a:rPr lang="en-US" sz="1200" dirty="0"/>
              <a:t>, S. I., N. B. </a:t>
            </a:r>
            <a:r>
              <a:rPr lang="en-US" sz="1200" dirty="0" err="1"/>
              <a:t>Ruderman</a:t>
            </a:r>
            <a:r>
              <a:rPr lang="en-US" sz="1200" dirty="0"/>
              <a:t>, F. </a:t>
            </a:r>
            <a:r>
              <a:rPr lang="en-US" sz="1200" dirty="0" err="1"/>
              <a:t>Schmieder</a:t>
            </a:r>
            <a:r>
              <a:rPr lang="en-US" sz="1200" dirty="0"/>
              <a:t> and G. </a:t>
            </a:r>
            <a:r>
              <a:rPr lang="en-US" sz="1200" dirty="0" err="1"/>
              <a:t>Boden</a:t>
            </a:r>
            <a:r>
              <a:rPr lang="en-US" sz="1200" dirty="0"/>
              <a:t> (2002). "Lipid-induced insulin resistance in human muscle is associated with changes in diacylglycerol, protein kinase C, and </a:t>
            </a:r>
            <a:r>
              <a:rPr lang="en-US" sz="1200" dirty="0" err="1"/>
              <a:t>IκB</a:t>
            </a:r>
            <a:r>
              <a:rPr lang="en-US" sz="1200" dirty="0"/>
              <a:t>-α." </a:t>
            </a:r>
            <a:r>
              <a:rPr lang="en-US" sz="1200" u="sng" dirty="0"/>
              <a:t>Diabetes</a:t>
            </a:r>
            <a:r>
              <a:rPr lang="en-US" sz="1200" dirty="0"/>
              <a:t> </a:t>
            </a:r>
            <a:r>
              <a:rPr lang="en-US" sz="1200" b="1" dirty="0"/>
              <a:t>51</a:t>
            </a:r>
            <a:r>
              <a:rPr lang="en-US" sz="1200" dirty="0"/>
              <a:t>(7): 2005-2011</a:t>
            </a:r>
            <a:r>
              <a:rPr lang="en-US" sz="1200" dirty="0" smtClean="0"/>
              <a:t>.</a:t>
            </a:r>
          </a:p>
          <a:p>
            <a:pPr marL="0" indent="0" defTabSz="457200">
              <a:spcBef>
                <a:spcPts val="0"/>
              </a:spcBef>
              <a:buClrTx/>
              <a:buSzTx/>
              <a:buNone/>
              <a:defRPr/>
            </a:pPr>
            <a:endParaRPr lang="en-US" sz="1200" dirty="0"/>
          </a:p>
          <a:p>
            <a:pPr marL="0" indent="0" defTabSz="457200">
              <a:spcBef>
                <a:spcPts val="0"/>
              </a:spcBef>
              <a:buClrTx/>
              <a:buSzTx/>
              <a:buNone/>
              <a:defRPr/>
            </a:pPr>
            <a:r>
              <a:rPr lang="en-US" sz="1200" dirty="0"/>
              <a:t>Yamamoto, T., K. Watanabe, N. Inoue, Y. Nakagawa, N. </a:t>
            </a:r>
            <a:r>
              <a:rPr lang="en-US" sz="1200" dirty="0" err="1"/>
              <a:t>Ishigaki</a:t>
            </a:r>
            <a:r>
              <a:rPr lang="en-US" sz="1200" dirty="0"/>
              <a:t>, T. </a:t>
            </a:r>
            <a:r>
              <a:rPr lang="en-US" sz="1200" dirty="0" err="1"/>
              <a:t>Matsuzaka</a:t>
            </a:r>
            <a:r>
              <a:rPr lang="en-US" sz="1200" dirty="0"/>
              <a:t>, Y. Takeuchi, K. Kobayashi, S. </a:t>
            </a:r>
            <a:r>
              <a:rPr lang="en-US" sz="1200" dirty="0" err="1"/>
              <a:t>Yatoh</a:t>
            </a:r>
            <a:r>
              <a:rPr lang="en-US" sz="1200" dirty="0"/>
              <a:t> and A. Takahashi (2010). "Protein kinase </a:t>
            </a:r>
            <a:r>
              <a:rPr lang="en-US" sz="1200" dirty="0" err="1"/>
              <a:t>Cbeta</a:t>
            </a:r>
            <a:r>
              <a:rPr lang="en-US" sz="1200" dirty="0"/>
              <a:t> mediates hepatic induction of sterol-regulatory element binding protein-1c by insulin." </a:t>
            </a:r>
            <a:r>
              <a:rPr lang="en-US" sz="1200" u="sng" dirty="0"/>
              <a:t>Journal of lipid research</a:t>
            </a:r>
            <a:r>
              <a:rPr lang="en-US" sz="1200" dirty="0"/>
              <a:t> </a:t>
            </a:r>
            <a:r>
              <a:rPr lang="en-US" sz="1200" b="1" dirty="0"/>
              <a:t>51</a:t>
            </a:r>
            <a:r>
              <a:rPr lang="en-US" sz="1200" dirty="0"/>
              <a:t>(7): 1859-1870.</a:t>
            </a:r>
          </a:p>
          <a:p>
            <a:pPr marL="0" indent="0" defTabSz="457200">
              <a:spcBef>
                <a:spcPts val="0"/>
              </a:spcBef>
              <a:buClrTx/>
              <a:buSzTx/>
              <a:buNone/>
              <a:defRPr/>
            </a:pPr>
            <a:endParaRPr lang="en-US" sz="1200" dirty="0" smtClean="0"/>
          </a:p>
          <a:p>
            <a:pPr marL="0" indent="0" defTabSz="457200">
              <a:spcBef>
                <a:spcPts val="0"/>
              </a:spcBef>
              <a:buClrTx/>
              <a:buSzTx/>
              <a:buNone/>
              <a:defRPr/>
            </a:pPr>
            <a:r>
              <a:rPr lang="en-US" sz="1200" dirty="0" err="1"/>
              <a:t>Saini</a:t>
            </a:r>
            <a:r>
              <a:rPr lang="en-US" sz="1200" dirty="0"/>
              <a:t>, V. (2010). "Molecular mechanisms of insulin resistance in type 2 diabetes mellitus." </a:t>
            </a:r>
            <a:r>
              <a:rPr lang="en-US" sz="1200" u="sng" dirty="0"/>
              <a:t>World journal of diabetes</a:t>
            </a:r>
            <a:r>
              <a:rPr lang="en-US" sz="1200" dirty="0"/>
              <a:t> </a:t>
            </a:r>
            <a:r>
              <a:rPr lang="en-US" sz="1200" b="1" dirty="0"/>
              <a:t>1</a:t>
            </a:r>
            <a:r>
              <a:rPr lang="en-US" sz="1200" dirty="0"/>
              <a:t>(3): 68.</a:t>
            </a:r>
          </a:p>
          <a:p>
            <a:pPr marL="0" indent="0" defTabSz="457200">
              <a:spcBef>
                <a:spcPts val="0"/>
              </a:spcBef>
              <a:buClrTx/>
              <a:buSzTx/>
              <a:buNone/>
              <a:defRPr/>
            </a:pPr>
            <a:endParaRPr lang="en-US" sz="1200" dirty="0" smtClean="0"/>
          </a:p>
          <a:p>
            <a:pPr marL="0" indent="0" defTabSz="457200">
              <a:spcBef>
                <a:spcPts val="0"/>
              </a:spcBef>
              <a:buClrTx/>
              <a:buSzTx/>
              <a:buNone/>
              <a:defRPr/>
            </a:pPr>
            <a:r>
              <a:rPr lang="en-US" sz="1200" dirty="0"/>
              <a:t>Perry, R. J., V. T. Samuel, K. F. Petersen and G. I. Shulman (2014). "The role of hepatic lipids in hepatic insulin resistance and type 2 diabetes." </a:t>
            </a:r>
            <a:r>
              <a:rPr lang="en-US" sz="1200" u="sng" dirty="0"/>
              <a:t>Nature</a:t>
            </a:r>
            <a:r>
              <a:rPr lang="en-US" sz="1200" dirty="0"/>
              <a:t> </a:t>
            </a:r>
            <a:r>
              <a:rPr lang="en-US" sz="1200" b="1" dirty="0"/>
              <a:t>510</a:t>
            </a:r>
            <a:r>
              <a:rPr lang="en-US" sz="1200" dirty="0"/>
              <a:t>(7503): 84-91</a:t>
            </a:r>
            <a:r>
              <a:rPr lang="en-US" sz="1200" dirty="0" smtClean="0"/>
              <a:t>.</a:t>
            </a:r>
          </a:p>
          <a:p>
            <a:pPr marL="0" indent="0" defTabSz="457200">
              <a:spcBef>
                <a:spcPts val="0"/>
              </a:spcBef>
              <a:buClrTx/>
              <a:buSzTx/>
              <a:buNone/>
              <a:defRPr/>
            </a:pPr>
            <a:endParaRPr lang="en-US" sz="1200" dirty="0"/>
          </a:p>
          <a:p>
            <a:pPr marL="0" indent="0" defTabSz="457200">
              <a:spcBef>
                <a:spcPts val="0"/>
              </a:spcBef>
              <a:buClrTx/>
              <a:buSzTx/>
              <a:buNone/>
              <a:defRPr/>
            </a:pPr>
            <a:r>
              <a:rPr lang="en-US" sz="1200" dirty="0" err="1"/>
              <a:t>Gerich</a:t>
            </a:r>
            <a:r>
              <a:rPr lang="en-US" sz="1200" dirty="0"/>
              <a:t>, J. E. (2000). "Insulin resistance is not necessarily an essential component of type 2 diabetes." </a:t>
            </a:r>
            <a:r>
              <a:rPr lang="en-US" sz="1200" u="sng" dirty="0"/>
              <a:t>The Journal of Clinical Endocrinology &amp; Metabolism</a:t>
            </a:r>
            <a:r>
              <a:rPr lang="en-US" sz="1200" dirty="0"/>
              <a:t> </a:t>
            </a:r>
            <a:r>
              <a:rPr lang="en-US" sz="1200" b="1" dirty="0"/>
              <a:t>85</a:t>
            </a:r>
            <a:r>
              <a:rPr lang="en-US" sz="1200" dirty="0"/>
              <a:t>(6): 2113-2115.</a:t>
            </a:r>
          </a:p>
          <a:p>
            <a:pPr marL="0" indent="0" defTabSz="457200">
              <a:spcBef>
                <a:spcPts val="0"/>
              </a:spcBef>
              <a:buClrTx/>
              <a:buSzTx/>
              <a:buNone/>
              <a:defRPr/>
            </a:pPr>
            <a:endParaRPr lang="en-US" sz="1200" dirty="0"/>
          </a:p>
          <a:p>
            <a:pPr marL="0" indent="0" defTabSz="457200">
              <a:spcBef>
                <a:spcPts val="0"/>
              </a:spcBef>
              <a:buClrTx/>
              <a:buSzTx/>
              <a:buNone/>
              <a:defRPr/>
            </a:pPr>
            <a:endParaRPr lang="en-US" sz="1200" dirty="0"/>
          </a:p>
          <a:p>
            <a:pPr marL="0" indent="0" defTabSz="457200">
              <a:spcBef>
                <a:spcPts val="0"/>
              </a:spcBef>
              <a:buClrTx/>
              <a:buSzTx/>
              <a:buNone/>
              <a:defRPr/>
            </a:pPr>
            <a:endParaRPr lang="en-US" sz="1200" dirty="0"/>
          </a:p>
          <a:p>
            <a:endParaRPr lang="en-US" sz="1200" dirty="0"/>
          </a:p>
          <a:p>
            <a:endParaRPr lang="en-US" sz="1200" dirty="0"/>
          </a:p>
          <a:p>
            <a:endParaRPr lang="en-US" dirty="0"/>
          </a:p>
        </p:txBody>
      </p:sp>
    </p:spTree>
    <p:extLst>
      <p:ext uri="{BB962C8B-B14F-4D97-AF65-F5344CB8AC3E}">
        <p14:creationId xmlns:p14="http://schemas.microsoft.com/office/powerpoint/2010/main" val="30104754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Goal of Experiment:</a:t>
            </a:r>
            <a:endParaRPr lang="en-US" dirty="0"/>
          </a:p>
        </p:txBody>
      </p:sp>
      <p:sp>
        <p:nvSpPr>
          <p:cNvPr id="3" name="Content Placeholder 2"/>
          <p:cNvSpPr>
            <a:spLocks noGrp="1"/>
          </p:cNvSpPr>
          <p:nvPr>
            <p:ph idx="1"/>
          </p:nvPr>
        </p:nvSpPr>
        <p:spPr/>
        <p:txBody>
          <a:bodyPr/>
          <a:lstStyle/>
          <a:p>
            <a:r>
              <a:rPr lang="en-US" dirty="0" smtClean="0"/>
              <a:t>To test whether the presence or absence of calcium ions by blocking the calcium ion channel with statin will impact </a:t>
            </a:r>
            <a:r>
              <a:rPr lang="en-US" dirty="0" err="1" smtClean="0"/>
              <a:t>diacylglycerol’s</a:t>
            </a:r>
            <a:r>
              <a:rPr lang="en-US" dirty="0" smtClean="0"/>
              <a:t> ability to activate the protein kinase C pathway, which will lead to hepatic insulin resistance. </a:t>
            </a:r>
          </a:p>
          <a:p>
            <a:r>
              <a:rPr lang="en-US" dirty="0" smtClean="0"/>
              <a:t>To find insulin resistance by glucose level and insulin levels.</a:t>
            </a:r>
          </a:p>
          <a:p>
            <a:r>
              <a:rPr lang="en-US" dirty="0" smtClean="0"/>
              <a:t>If it does still lead to insulin resistance than anti diabetic drugs must be taken to fight it otherwise statins can be taken to fight insulin resistance. </a:t>
            </a:r>
          </a:p>
          <a:p>
            <a:endParaRPr lang="en-US" dirty="0"/>
          </a:p>
        </p:txBody>
      </p:sp>
    </p:spTree>
    <p:extLst>
      <p:ext uri="{BB962C8B-B14F-4D97-AF65-F5344CB8AC3E}">
        <p14:creationId xmlns:p14="http://schemas.microsoft.com/office/powerpoint/2010/main" val="9083943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 2 Diabetes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Diabetes is a disease which makes blood sugar levels in the body rise to higher than normal levels. </a:t>
            </a:r>
          </a:p>
          <a:p>
            <a:r>
              <a:rPr lang="en-US" dirty="0" smtClean="0"/>
              <a:t>Diabetes is also called hyperglycemia. </a:t>
            </a:r>
          </a:p>
          <a:p>
            <a:r>
              <a:rPr lang="en-US" dirty="0" smtClean="0"/>
              <a:t>Type 2 Diabetes is the most common type of diabetes and in this type of diabetes, the body does not know how to properly utilize insulin.</a:t>
            </a:r>
          </a:p>
          <a:p>
            <a:r>
              <a:rPr lang="en-US" dirty="0" smtClean="0"/>
              <a:t>Insulin is a hormone produced by the pancreas to regulate blood glucose levels. </a:t>
            </a:r>
          </a:p>
          <a:p>
            <a:r>
              <a:rPr lang="en-US" dirty="0" smtClean="0"/>
              <a:t>The inability to properly utilize insulin is called insulin resistance.</a:t>
            </a:r>
          </a:p>
          <a:p>
            <a:r>
              <a:rPr lang="en-US" dirty="0" smtClean="0"/>
              <a:t>The pancreas is the organ that is responsible for making insulin but overtime, it is unable to keep up and cannot make enough insulin to regulate homeostasis of blood sugar levels. </a:t>
            </a:r>
          </a:p>
          <a:p>
            <a:r>
              <a:rPr lang="en-US" dirty="0" smtClean="0"/>
              <a:t>Obese people are more likely to develop type 2 diabetes. </a:t>
            </a:r>
            <a:endParaRPr lang="en-US" dirty="0"/>
          </a:p>
        </p:txBody>
      </p:sp>
    </p:spTree>
    <p:extLst>
      <p:ext uri="{BB962C8B-B14F-4D97-AF65-F5344CB8AC3E}">
        <p14:creationId xmlns:p14="http://schemas.microsoft.com/office/powerpoint/2010/main" val="37142465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Insulin Resistance Mechanism</a:t>
            </a:r>
            <a:endParaRPr lang="en-US" dirty="0"/>
          </a:p>
        </p:txBody>
      </p:sp>
      <p:sp>
        <p:nvSpPr>
          <p:cNvPr id="5" name="Content Placeholder 4"/>
          <p:cNvSpPr>
            <a:spLocks noGrp="1"/>
          </p:cNvSpPr>
          <p:nvPr>
            <p:ph idx="1"/>
          </p:nvPr>
        </p:nvSpPr>
        <p:spPr>
          <a:xfrm>
            <a:off x="457200" y="1600200"/>
            <a:ext cx="8229600" cy="5067706"/>
          </a:xfrm>
        </p:spPr>
        <p:txBody>
          <a:bodyPr>
            <a:normAutofit fontScale="77500" lnSpcReduction="20000"/>
          </a:bodyPr>
          <a:lstStyle/>
          <a:p>
            <a:r>
              <a:rPr lang="en-US" dirty="0" smtClean="0"/>
              <a:t>Happens before beta cells start to deteriorate. </a:t>
            </a:r>
          </a:p>
          <a:p>
            <a:r>
              <a:rPr lang="en-US" dirty="0" smtClean="0"/>
              <a:t>Blood sugars rise above normal range.</a:t>
            </a:r>
          </a:p>
          <a:p>
            <a:r>
              <a:rPr lang="en-US" dirty="0" smtClean="0"/>
              <a:t>Creates presence of many free-floating insulin and glucose as amount of insulin receptors on the cell is very low. </a:t>
            </a:r>
          </a:p>
          <a:p>
            <a:r>
              <a:rPr lang="en-US" dirty="0" smtClean="0"/>
              <a:t>This prevents glucose from being absorbed by the cells and causes glucose levels to rise in the bloodstream.</a:t>
            </a:r>
          </a:p>
          <a:p>
            <a:r>
              <a:rPr lang="en-US" dirty="0" smtClean="0"/>
              <a:t>As beta cell dysfunction and insulin resistance become worse, hyperglycemia becomes a bigger problem and that makes type 2 diabetes continue. </a:t>
            </a:r>
          </a:p>
          <a:p>
            <a:r>
              <a:rPr lang="en-US" dirty="0"/>
              <a:t>Beta cells are responsible for storing and releasing insulin, when glucose levels get too high in the bloodstream, beta cells release insulin to regulate glucose levels in the bloodstream. They secrete insulin while simultaneously producing insulin at the same time. </a:t>
            </a:r>
            <a:endParaRPr lang="en-US" dirty="0" smtClean="0"/>
          </a:p>
          <a:p>
            <a:r>
              <a:rPr lang="en-US" dirty="0" smtClean="0"/>
              <a:t>Elevated plasma free fatty acid levels are responsible for most of the insulin resistance that is there in obese subjects.</a:t>
            </a:r>
          </a:p>
          <a:p>
            <a:r>
              <a:rPr lang="en-US" dirty="0" smtClean="0"/>
              <a:t>An accumulation of DAG molecules is strongly associated with beta cell dysfunction and insulin resistance.</a:t>
            </a:r>
          </a:p>
          <a:p>
            <a:r>
              <a:rPr lang="en-US" dirty="0" smtClean="0"/>
              <a:t>In a study published in 2002, around 32.2% of the population is insulin resistant.</a:t>
            </a:r>
          </a:p>
          <a:p>
            <a:endParaRPr lang="en-US" dirty="0"/>
          </a:p>
        </p:txBody>
      </p:sp>
    </p:spTree>
    <p:extLst>
      <p:ext uri="{BB962C8B-B14F-4D97-AF65-F5344CB8AC3E}">
        <p14:creationId xmlns:p14="http://schemas.microsoft.com/office/powerpoint/2010/main" val="25601119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18058"/>
            <a:ext cx="8229600" cy="1290039"/>
          </a:xfrm>
        </p:spPr>
        <p:txBody>
          <a:bodyPr>
            <a:normAutofit fontScale="90000"/>
          </a:bodyPr>
          <a:lstStyle/>
          <a:p>
            <a:r>
              <a:rPr lang="en-US" dirty="0" smtClean="0"/>
              <a:t>Mechanism </a:t>
            </a:r>
            <a:r>
              <a:rPr lang="en-US" i="1" dirty="0"/>
              <a:t>Figure 1 (Schmitz-</a:t>
            </a:r>
            <a:r>
              <a:rPr lang="en-US" i="1" dirty="0" err="1"/>
              <a:t>Peiffer</a:t>
            </a:r>
            <a:r>
              <a:rPr lang="en-US" i="1" dirty="0"/>
              <a:t> and Biden 2008)</a:t>
            </a:r>
            <a:r>
              <a:rPr lang="en-US" dirty="0"/>
              <a:t/>
            </a:r>
            <a:br>
              <a:rPr lang="en-US" dirty="0"/>
            </a:br>
            <a:endParaRPr lang="en-US" dirty="0"/>
          </a:p>
        </p:txBody>
      </p:sp>
      <p:pic>
        <p:nvPicPr>
          <p:cNvPr id="4" name="Content Placeholder 3" descr="Macintosh HD:Users:Icy1997:Desktop:Screen Shot 2017-11-25 at 10.59.13 PM.png"/>
          <p:cNvPicPr>
            <a:picLocks noGrp="1"/>
          </p:cNvPicPr>
          <p:nvPr>
            <p:ph idx="1"/>
          </p:nvPr>
        </p:nvPicPr>
        <p:blipFill>
          <a:blip r:embed="rId3">
            <a:extLst>
              <a:ext uri="{28A0092B-C50C-407E-A947-70E740481C1C}">
                <a14:useLocalDpi xmlns:a14="http://schemas.microsoft.com/office/drawing/2010/main" val="0"/>
              </a:ext>
            </a:extLst>
          </a:blip>
          <a:srcRect t="3060" b="3060"/>
          <a:stretch>
            <a:fillRect/>
          </a:stretch>
        </p:blipFill>
        <p:spPr bwMode="auto">
          <a:xfrm>
            <a:off x="457200" y="1524000"/>
            <a:ext cx="8229600" cy="5050994"/>
          </a:xfrm>
          <a:prstGeom prst="rect">
            <a:avLst/>
          </a:prstGeom>
          <a:noFill/>
          <a:ln>
            <a:noFill/>
          </a:ln>
        </p:spPr>
      </p:pic>
    </p:spTree>
    <p:extLst>
      <p:ext uri="{BB962C8B-B14F-4D97-AF65-F5344CB8AC3E}">
        <p14:creationId xmlns:p14="http://schemas.microsoft.com/office/powerpoint/2010/main" val="42327065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Steps</a:t>
            </a:r>
            <a:endParaRPr lang="en-US" dirty="0"/>
          </a:p>
        </p:txBody>
      </p:sp>
      <p:sp>
        <p:nvSpPr>
          <p:cNvPr id="3" name="Content Placeholder 2"/>
          <p:cNvSpPr>
            <a:spLocks noGrp="1"/>
          </p:cNvSpPr>
          <p:nvPr>
            <p:ph idx="1"/>
          </p:nvPr>
        </p:nvSpPr>
        <p:spPr/>
        <p:txBody>
          <a:bodyPr/>
          <a:lstStyle/>
          <a:p>
            <a:r>
              <a:rPr lang="en-US" dirty="0" smtClean="0"/>
              <a:t>1.) Record glucose levels of the mice after the time intervals (15, 30, 60, and 120 minutes) for both groups (experimental and control), then also record down insulin levels after the insulin assay for every interval for both groups (experimental and control)</a:t>
            </a:r>
          </a:p>
          <a:p>
            <a:r>
              <a:rPr lang="en-US" dirty="0" smtClean="0"/>
              <a:t>2.) Inhibit Calcium ion channel with statins in both groups</a:t>
            </a:r>
          </a:p>
          <a:p>
            <a:r>
              <a:rPr lang="en-US" dirty="0" smtClean="0"/>
              <a:t>3.) Then do the </a:t>
            </a:r>
            <a:r>
              <a:rPr lang="en-US" dirty="0"/>
              <a:t>in-vitro assay to see relation between DAG and PKC if it is direct cause and </a:t>
            </a:r>
            <a:r>
              <a:rPr lang="en-US" dirty="0" smtClean="0"/>
              <a:t>effect and measure PKC activation.</a:t>
            </a:r>
          </a:p>
          <a:p>
            <a:r>
              <a:rPr lang="en-US" dirty="0" smtClean="0"/>
              <a:t>5.) Do the HOMA-IR test to check for insulin resistance if PKC gets activated by DAG. </a:t>
            </a:r>
          </a:p>
          <a:p>
            <a:endParaRPr lang="en-US" dirty="0"/>
          </a:p>
        </p:txBody>
      </p:sp>
    </p:spTree>
    <p:extLst>
      <p:ext uri="{BB962C8B-B14F-4D97-AF65-F5344CB8AC3E}">
        <p14:creationId xmlns:p14="http://schemas.microsoft.com/office/powerpoint/2010/main" val="38534456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3799" y="651750"/>
            <a:ext cx="8503001" cy="5825250"/>
          </a:xfrm>
        </p:spPr>
        <p:txBody>
          <a:bodyPr/>
          <a:lstStyle/>
          <a:p>
            <a:r>
              <a:rPr lang="en-US" dirty="0"/>
              <a:t>1.) </a:t>
            </a:r>
            <a:r>
              <a:rPr lang="en-US" dirty="0" smtClean="0"/>
              <a:t>Record glucose levels (mg/</a:t>
            </a:r>
            <a:r>
              <a:rPr lang="en-US" dirty="0" err="1" smtClean="0"/>
              <a:t>dL</a:t>
            </a:r>
            <a:r>
              <a:rPr lang="en-US" dirty="0" smtClean="0"/>
              <a:t>) </a:t>
            </a:r>
            <a:r>
              <a:rPr lang="en-US" dirty="0"/>
              <a:t>of the mice after the time intervals (15, 30, 60, and 120 minutes)</a:t>
            </a:r>
          </a:p>
          <a:p>
            <a:r>
              <a:rPr lang="en-US" dirty="0"/>
              <a:t>The volume of the </a:t>
            </a:r>
            <a:r>
              <a:rPr lang="en-US" dirty="0" smtClean="0"/>
              <a:t>injected 20% glucose </a:t>
            </a:r>
            <a:r>
              <a:rPr lang="en-US" dirty="0"/>
              <a:t>solution will </a:t>
            </a:r>
            <a:r>
              <a:rPr lang="en-US" dirty="0" smtClean="0"/>
              <a:t>be calculated </a:t>
            </a:r>
            <a:r>
              <a:rPr lang="en-US" dirty="0"/>
              <a:t>by ten times the body weight of the mice in grams. </a:t>
            </a:r>
          </a:p>
        </p:txBody>
      </p:sp>
      <p:pic>
        <p:nvPicPr>
          <p:cNvPr id="5" name="Picture 4" descr="Screen Shot 2017-11-30 at 6.03.51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0519" y="2280787"/>
            <a:ext cx="5864859" cy="2992981"/>
          </a:xfrm>
          <a:prstGeom prst="rect">
            <a:avLst/>
          </a:prstGeom>
        </p:spPr>
      </p:pic>
      <p:sp>
        <p:nvSpPr>
          <p:cNvPr id="7" name="TextBox 6"/>
          <p:cNvSpPr txBox="1"/>
          <p:nvPr/>
        </p:nvSpPr>
        <p:spPr>
          <a:xfrm>
            <a:off x="37595" y="5273768"/>
            <a:ext cx="9106405" cy="1200328"/>
          </a:xfrm>
          <a:prstGeom prst="rect">
            <a:avLst/>
          </a:prstGeom>
          <a:noFill/>
        </p:spPr>
        <p:txBody>
          <a:bodyPr wrap="square" rtlCol="0">
            <a:spAutoFit/>
          </a:bodyPr>
          <a:lstStyle/>
          <a:p>
            <a:r>
              <a:rPr lang="en-US" sz="2400" dirty="0" smtClean="0"/>
              <a:t>Do an insulin </a:t>
            </a:r>
            <a:r>
              <a:rPr lang="en-US" sz="2400" dirty="0"/>
              <a:t>assay </a:t>
            </a:r>
            <a:r>
              <a:rPr lang="en-US" sz="2400" dirty="0" smtClean="0"/>
              <a:t>(</a:t>
            </a:r>
            <a:r>
              <a:rPr lang="en-US" sz="2400" dirty="0" err="1" smtClean="0"/>
              <a:t>mIU</a:t>
            </a:r>
            <a:r>
              <a:rPr lang="en-US" sz="2400" dirty="0"/>
              <a:t>/</a:t>
            </a:r>
            <a:r>
              <a:rPr lang="en-US" sz="2400" dirty="0" smtClean="0"/>
              <a:t>L) to measure the levels of insulin and record down the values after the time intervals.</a:t>
            </a:r>
          </a:p>
          <a:p>
            <a:endParaRPr lang="en-US" sz="2400" dirty="0"/>
          </a:p>
        </p:txBody>
      </p:sp>
    </p:spTree>
    <p:extLst>
      <p:ext uri="{BB962C8B-B14F-4D97-AF65-F5344CB8AC3E}">
        <p14:creationId xmlns:p14="http://schemas.microsoft.com/office/powerpoint/2010/main" val="34441321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Shot 2017-11-30 at 7.05.11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5235" y="1804847"/>
            <a:ext cx="7778262" cy="3538759"/>
          </a:xfrm>
          <a:prstGeom prst="rect">
            <a:avLst/>
          </a:prstGeom>
        </p:spPr>
      </p:pic>
    </p:spTree>
    <p:extLst>
      <p:ext uri="{BB962C8B-B14F-4D97-AF65-F5344CB8AC3E}">
        <p14:creationId xmlns:p14="http://schemas.microsoft.com/office/powerpoint/2010/main" val="9515325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35039"/>
            <a:ext cx="8229600" cy="5841961"/>
          </a:xfrm>
        </p:spPr>
        <p:txBody>
          <a:bodyPr/>
          <a:lstStyle/>
          <a:p>
            <a:r>
              <a:rPr lang="en-US" dirty="0"/>
              <a:t>2.) Inhibit Calcium ion release with </a:t>
            </a:r>
            <a:r>
              <a:rPr lang="en-US" dirty="0" smtClean="0"/>
              <a:t>statins</a:t>
            </a:r>
          </a:p>
          <a:p>
            <a:endParaRPr lang="en-US" dirty="0"/>
          </a:p>
          <a:p>
            <a:pPr marL="0" indent="0">
              <a:buNone/>
            </a:pPr>
            <a:r>
              <a:rPr lang="en-US" dirty="0" smtClean="0"/>
              <a:t>If PKC gets activated still despite calcium channels being inhibited (experimental) by statins, then euthanize the mice and prepare them for the PKC Assay. </a:t>
            </a:r>
            <a:endParaRPr lang="en-US" dirty="0"/>
          </a:p>
          <a:p>
            <a:endParaRPr lang="en-US" dirty="0"/>
          </a:p>
        </p:txBody>
      </p:sp>
    </p:spTree>
    <p:extLst>
      <p:ext uri="{BB962C8B-B14F-4D97-AF65-F5344CB8AC3E}">
        <p14:creationId xmlns:p14="http://schemas.microsoft.com/office/powerpoint/2010/main" val="89601061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Clarity.thmx</Template>
  <TotalTime>736</TotalTime>
  <Words>1206</Words>
  <Application>Microsoft Macintosh PowerPoint</Application>
  <PresentationFormat>On-screen Show (4:3)</PresentationFormat>
  <Paragraphs>103</Paragraphs>
  <Slides>15</Slides>
  <Notes>5</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Clarity</vt:lpstr>
      <vt:lpstr>Examining the Role of Diacylglycerol in the Protein Kinase C Pathway in Lipid-Induced Insulin Resistance </vt:lpstr>
      <vt:lpstr>Goal of Experiment:</vt:lpstr>
      <vt:lpstr>Type 2 Diabetes</vt:lpstr>
      <vt:lpstr>Insulin Resistance Mechanism</vt:lpstr>
      <vt:lpstr>Mechanism Figure 1 (Schmitz-Peiffer and Biden 2008) </vt:lpstr>
      <vt:lpstr>Steps</vt:lpstr>
      <vt:lpstr>PowerPoint Presentation</vt:lpstr>
      <vt:lpstr>PowerPoint Presentation</vt:lpstr>
      <vt:lpstr>PowerPoint Presentation</vt:lpstr>
      <vt:lpstr>After recording down glucose and insulin levels and inhibiting Calcium ion release…</vt:lpstr>
      <vt:lpstr>PowerPoint Presentation</vt:lpstr>
      <vt:lpstr>Steps</vt:lpstr>
      <vt:lpstr>PowerPoint Presentation</vt:lpstr>
      <vt:lpstr>PowerPoint Presentation</vt:lpstr>
      <vt:lpstr>References</vt:lpstr>
    </vt:vector>
  </TitlesOfParts>
  <Company>Home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Sri Dhandamudy</dc:creator>
  <cp:lastModifiedBy>Sri Dhandamudy</cp:lastModifiedBy>
  <cp:revision>29</cp:revision>
  <dcterms:created xsi:type="dcterms:W3CDTF">2017-11-30T04:14:14Z</dcterms:created>
  <dcterms:modified xsi:type="dcterms:W3CDTF">2017-11-30T16:43:47Z</dcterms:modified>
</cp:coreProperties>
</file>