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67" r:id="rId4"/>
    <p:sldId id="257" r:id="rId5"/>
    <p:sldId id="259" r:id="rId6"/>
    <p:sldId id="261" r:id="rId7"/>
    <p:sldId id="266" r:id="rId8"/>
    <p:sldId id="260" r:id="rId9"/>
    <p:sldId id="264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6DAA8-A037-4129-B989-89F590877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194B8-8335-4F5C-B7DD-E34AEE0C6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03EB1-FFD3-4670-804E-AFE624A5C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0E8A-7F1B-4FE2-BA88-8C957874BA7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819EF-0B44-4E33-89F8-31728957F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5C63B-8140-40E6-AEF0-C39C2AAF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8FC5-974A-42AA-83F3-5967EF642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6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4588-1056-4A9E-B484-59A72700E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93C1E0-AD4F-4FE1-B997-0D0807D1D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DD583-1319-4851-888F-2AE89C69F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0E8A-7F1B-4FE2-BA88-8C957874BA7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7F672-2CD7-4D27-A136-CDE4B6EF6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4582E-7BC9-465D-8681-C2977BC1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8FC5-974A-42AA-83F3-5967EF642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6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FB2860-23C8-4810-8748-59F3E6DE1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CAB6F-E9A7-43C5-8AC8-967E03E16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CD781-CB5D-4D52-86D4-113B9F0D6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0E8A-7F1B-4FE2-BA88-8C957874BA7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FEE72-7F5D-432E-A55E-303DA7D60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701EC-2C09-4D0D-8588-E44E6D521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8FC5-974A-42AA-83F3-5967EF642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4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C68AA-116E-48F9-80DF-21A68CFC1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59EB-9B86-458D-B37E-7B0EC4888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CE6EF-1EBC-4357-8A68-9CAFF68EF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0E8A-7F1B-4FE2-BA88-8C957874BA7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1C864-606C-43B7-B26B-402F77AEF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BF190-3A16-4FCC-AEA6-3425F398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8FC5-974A-42AA-83F3-5967EF642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1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85DA-4187-4393-83ED-A4E371549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4999F-FAF2-472C-9FF5-25159FD7B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12B02-9C61-40C5-8F83-72B2F42E8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0E8A-7F1B-4FE2-BA88-8C957874BA7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A3DE8-AC28-4274-8211-FA1671DDE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E3F9C-4D3D-4FD8-AD99-6B2231FE5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8FC5-974A-42AA-83F3-5967EF642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2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B72EB-8FBF-4B09-A70F-7EC7611A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2B96E-634E-4008-8FDF-48917772B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E16E7-CF8F-4824-A034-74780F0EE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342644-C028-46AB-B0AB-4376BC9D2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0E8A-7F1B-4FE2-BA88-8C957874BA7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A7B32-32B2-4B6F-9959-2E5D2A27D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69B62-14F8-4EBF-9A7A-35AB9262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8FC5-974A-42AA-83F3-5967EF642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1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2DF60-65DE-4612-914D-FE049FAAE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D7974-FB64-4133-913E-5159B817F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88D78-2C86-462C-9B2E-F5C80E742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5F368-9DB8-4E41-9BDC-022C443B91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E53107-A661-43D0-81A4-369B6F7C2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1AED84-B759-4ABC-81A6-581B975D7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0E8A-7F1B-4FE2-BA88-8C957874BA7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76DC50-81B7-4950-B372-6F9BF214A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02419-9B43-4DAB-B05E-70A67FA9F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8FC5-974A-42AA-83F3-5967EF642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6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BB39D-8296-4CED-9677-29CADE2D9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62735B-A7C4-436C-9498-C8F4268B1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0E8A-7F1B-4FE2-BA88-8C957874BA7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DAFDFE-C349-4D1D-A0C4-A839C87C4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318CCC-DB16-46E7-AC26-DA9295987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8FC5-974A-42AA-83F3-5967EF642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0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A36190-BC06-4FDC-A70F-3B2CAAE78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0E8A-7F1B-4FE2-BA88-8C957874BA7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806ABF-55E5-45D9-AD5F-100886BBC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0D3F2-F1FA-47AF-BDAC-CFF836D4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8FC5-974A-42AA-83F3-5967EF642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A238B-03A2-45EF-ADA7-EEFD1DC9D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4C4E1-1A33-4B71-BFB6-59F94F2EF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9F3307-94A6-4210-87A3-1C7336ABA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EBAC9-0D63-4E73-8A5B-4B28E5411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0E8A-7F1B-4FE2-BA88-8C957874BA7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ACD8F-FBF4-4B52-83B1-4BAC2F0DB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3CDC8-AAE1-44DE-A0F4-ADA541F86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8FC5-974A-42AA-83F3-5967EF642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F1E89-FCA9-4673-83A3-FE447F388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A879D4-0BAF-45C0-82D5-1F507AFFB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288447-9A18-4B1E-B644-72FE5333E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F8408-7F85-4714-B913-B084AF257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30E8A-7F1B-4FE2-BA88-8C957874BA7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89AF6-64D5-4E94-8666-652306729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1CF35-5A56-47D8-8A88-1A5B11238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8FC5-974A-42AA-83F3-5967EF642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0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EEDA4A-2A3E-4E19-8B56-344B31BD2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2D383-7698-4A7F-AD54-6BC11F90E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3A5D0-46B8-44B9-8C41-18DF5BBF3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30E8A-7F1B-4FE2-BA88-8C957874BA7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40CC0-1DEA-4BAF-AAB8-DEB3EA050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3DBA9-F90C-469F-AF04-2BDEC487D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08FC5-974A-42AA-83F3-5967EF642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3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D4374-6FB8-438F-B3FB-2310ECF63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33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Discovery of possible connection between cln3 and cisd2 gene through notch signaling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1E9ECE-743C-4C20-94ED-B5BF5F166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3495"/>
            <a:ext cx="9144000" cy="1655762"/>
          </a:xfrm>
        </p:spPr>
        <p:txBody>
          <a:bodyPr/>
          <a:lstStyle/>
          <a:p>
            <a:r>
              <a:rPr lang="en-US" dirty="0"/>
              <a:t>Rebecca Culpepper</a:t>
            </a:r>
          </a:p>
        </p:txBody>
      </p:sp>
    </p:spTree>
    <p:extLst>
      <p:ext uri="{BB962C8B-B14F-4D97-AF65-F5344CB8AC3E}">
        <p14:creationId xmlns:p14="http://schemas.microsoft.com/office/powerpoint/2010/main" val="3112833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AC60-6732-4B70-BA9F-15B660395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Notch signaling a connection for genes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5B9F9-BBF7-4DED-BA2D-59722E60B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phenotype worse, notch part of signal</a:t>
            </a:r>
          </a:p>
          <a:p>
            <a:r>
              <a:rPr lang="en-US" dirty="0"/>
              <a:t>If phenotype not worse, notch not part of signal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0F382D-E731-4100-8DF6-DF5C579C8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10450"/>
            <a:ext cx="1625956" cy="9908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521E8C-3794-43C4-93E5-1E312E0300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749" y="3054911"/>
            <a:ext cx="2286501" cy="9019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BFDC60A-0DA0-4850-96C5-3EBFAB5509E5}"/>
              </a:ext>
            </a:extLst>
          </p:cNvPr>
          <p:cNvSpPr txBox="1"/>
          <p:nvPr/>
        </p:nvSpPr>
        <p:spPr>
          <a:xfrm>
            <a:off x="1209804" y="6161699"/>
            <a:ext cx="7508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Refurbished/edited fig 3 graphic from paper Jones, M., Amr, S., </a:t>
            </a:r>
            <a:r>
              <a:rPr lang="en-US" sz="800" dirty="0" err="1"/>
              <a:t>Ferebee</a:t>
            </a:r>
            <a:r>
              <a:rPr lang="en-US" sz="800" dirty="0"/>
              <a:t>, A., Huynh, P., Rosenfeld, J., Miles, M., . . . </a:t>
            </a:r>
            <a:r>
              <a:rPr lang="en-US" sz="800" dirty="0" err="1"/>
              <a:t>Grotewiel</a:t>
            </a:r>
            <a:r>
              <a:rPr lang="en-US" sz="800" dirty="0"/>
              <a:t>, M. (2014). Genetic studies in Drosophila and humans support a model for the concerted function of CISD2, PPT1 and CLN3 in disease. </a:t>
            </a:r>
            <a:r>
              <a:rPr lang="en-US" sz="800" i="1" dirty="0"/>
              <a:t>Biology Open,</a:t>
            </a:r>
            <a:r>
              <a:rPr lang="en-US" sz="800" dirty="0"/>
              <a:t> </a:t>
            </a:r>
            <a:r>
              <a:rPr lang="en-US" sz="800" i="1" dirty="0"/>
              <a:t>3</a:t>
            </a:r>
            <a:r>
              <a:rPr lang="en-US" sz="800" dirty="0"/>
              <a:t>(5), 342-52.</a:t>
            </a:r>
          </a:p>
        </p:txBody>
      </p:sp>
    </p:spTree>
    <p:extLst>
      <p:ext uri="{BB962C8B-B14F-4D97-AF65-F5344CB8AC3E}">
        <p14:creationId xmlns:p14="http://schemas.microsoft.com/office/powerpoint/2010/main" val="194468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E18D-5836-41CE-A69E-55F57CD66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Connections between genes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02D82-9764-450D-9FEC-67FAEA6FD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different genes with functions to see changes</a:t>
            </a:r>
          </a:p>
          <a:p>
            <a:r>
              <a:rPr lang="en-US" dirty="0"/>
              <a:t>Understand better the functional connections between genes to add to knowledge about genes and the diseases they cause. </a:t>
            </a:r>
          </a:p>
        </p:txBody>
      </p:sp>
    </p:spTree>
    <p:extLst>
      <p:ext uri="{BB962C8B-B14F-4D97-AF65-F5344CB8AC3E}">
        <p14:creationId xmlns:p14="http://schemas.microsoft.com/office/powerpoint/2010/main" val="349560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9B553-55FF-4727-80EB-E4911EE29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Diseases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43AD6-C489-45F8-BD8F-CC476031A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270337" cy="717159"/>
          </a:xfrm>
        </p:spPr>
        <p:txBody>
          <a:bodyPr/>
          <a:lstStyle/>
          <a:p>
            <a:r>
              <a:rPr lang="en-US" dirty="0"/>
              <a:t>Mutations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D11B23-6473-4669-9A83-704FA14DF4C9}"/>
              </a:ext>
            </a:extLst>
          </p:cNvPr>
          <p:cNvSpPr txBox="1"/>
          <p:nvPr/>
        </p:nvSpPr>
        <p:spPr>
          <a:xfrm>
            <a:off x="1027134" y="2320915"/>
            <a:ext cx="3582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Deadly, Debilitating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C0E0CE-7CFB-47DD-8116-F8DF1E8C196C}"/>
              </a:ext>
            </a:extLst>
          </p:cNvPr>
          <p:cNvSpPr txBox="1"/>
          <p:nvPr/>
        </p:nvSpPr>
        <p:spPr>
          <a:xfrm>
            <a:off x="1027134" y="2813073"/>
            <a:ext cx="3582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CISD2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D7E3E5-641B-4D81-A6A0-760B4D6EC7E8}"/>
              </a:ext>
            </a:extLst>
          </p:cNvPr>
          <p:cNvSpPr txBox="1"/>
          <p:nvPr/>
        </p:nvSpPr>
        <p:spPr>
          <a:xfrm>
            <a:off x="1027134" y="3306264"/>
            <a:ext cx="3582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CLN3</a:t>
            </a:r>
          </a:p>
        </p:txBody>
      </p:sp>
    </p:spTree>
    <p:extLst>
      <p:ext uri="{BB962C8B-B14F-4D97-AF65-F5344CB8AC3E}">
        <p14:creationId xmlns:p14="http://schemas.microsoft.com/office/powerpoint/2010/main" val="305807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C41B6-657C-47DE-8BF1-77C83E516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4D4C6-1D4C-44ED-9307-F35F7F62D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0636A4-EA42-4633-A6F7-42132516A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950" y="505802"/>
            <a:ext cx="8468751" cy="540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787B-57B0-45E7-9300-480028778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connects one genes function to another genes function?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11620-064E-412D-9E24-EE519E7AA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62600" cy="1806923"/>
          </a:xfrm>
        </p:spPr>
        <p:txBody>
          <a:bodyPr/>
          <a:lstStyle/>
          <a:p>
            <a:r>
              <a:rPr lang="en-US" dirty="0"/>
              <a:t>Notch Signaling</a:t>
            </a:r>
          </a:p>
          <a:p>
            <a:r>
              <a:rPr lang="en-US" dirty="0"/>
              <a:t>JNK Signaling</a:t>
            </a:r>
          </a:p>
          <a:p>
            <a:r>
              <a:rPr lang="en-US" dirty="0"/>
              <a:t>Synthesis of Sphingolipids</a:t>
            </a:r>
          </a:p>
        </p:txBody>
      </p:sp>
    </p:spTree>
    <p:extLst>
      <p:ext uri="{BB962C8B-B14F-4D97-AF65-F5344CB8AC3E}">
        <p14:creationId xmlns:p14="http://schemas.microsoft.com/office/powerpoint/2010/main" val="295688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9690B-E3D2-4DDD-9A76-356563731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Notch signaling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E4C922-02AA-4305-8F2B-CB6ED49D5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9"/>
            <a:ext cx="5813121" cy="384513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2C40E35-49D2-45B6-9A7C-2BF62960EA1A}"/>
              </a:ext>
            </a:extLst>
          </p:cNvPr>
          <p:cNvSpPr/>
          <p:nvPr/>
        </p:nvSpPr>
        <p:spPr>
          <a:xfrm>
            <a:off x="1209804" y="2135686"/>
            <a:ext cx="1164921" cy="5010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E3480B6-E67F-4704-88B9-938B73585A6D}"/>
              </a:ext>
            </a:extLst>
          </p:cNvPr>
          <p:cNvSpPr/>
          <p:nvPr/>
        </p:nvSpPr>
        <p:spPr>
          <a:xfrm>
            <a:off x="2445704" y="2227037"/>
            <a:ext cx="800623" cy="3382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25487FF-889B-4A14-9AAD-003F46E3BD26}"/>
              </a:ext>
            </a:extLst>
          </p:cNvPr>
          <p:cNvSpPr/>
          <p:nvPr/>
        </p:nvSpPr>
        <p:spPr>
          <a:xfrm>
            <a:off x="1792264" y="3081724"/>
            <a:ext cx="1164921" cy="5010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A7B8BA-292C-4649-BCD3-F502E25463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316561"/>
            <a:ext cx="6147856" cy="2532407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BF71DFCF-C350-45FA-9445-1C516BB0D184}"/>
              </a:ext>
            </a:extLst>
          </p:cNvPr>
          <p:cNvSpPr/>
          <p:nvPr/>
        </p:nvSpPr>
        <p:spPr>
          <a:xfrm>
            <a:off x="6518751" y="3429000"/>
            <a:ext cx="800623" cy="33820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5A3224A-4BEB-4EA7-8BED-C0E15847AA43}"/>
              </a:ext>
            </a:extLst>
          </p:cNvPr>
          <p:cNvSpPr/>
          <p:nvPr/>
        </p:nvSpPr>
        <p:spPr>
          <a:xfrm>
            <a:off x="7610603" y="3613258"/>
            <a:ext cx="800623" cy="33820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D528FC7-C342-4819-8715-965C354E178D}"/>
              </a:ext>
            </a:extLst>
          </p:cNvPr>
          <p:cNvSpPr/>
          <p:nvPr/>
        </p:nvSpPr>
        <p:spPr>
          <a:xfrm>
            <a:off x="10953488" y="4094967"/>
            <a:ext cx="800623" cy="33820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AC244D-A93E-40EA-BF60-553AED2F38F6}"/>
              </a:ext>
            </a:extLst>
          </p:cNvPr>
          <p:cNvSpPr txBox="1"/>
          <p:nvPr/>
        </p:nvSpPr>
        <p:spPr>
          <a:xfrm>
            <a:off x="1209804" y="6161699"/>
            <a:ext cx="750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Refurbished/edited fig 1 graphic from paper </a:t>
            </a:r>
            <a:r>
              <a:rPr lang="en-US" sz="800" dirty="0" err="1"/>
              <a:t>Borggrefe</a:t>
            </a:r>
            <a:r>
              <a:rPr lang="en-US" sz="800" dirty="0"/>
              <a:t>, T., &amp; Oswald, F. (2009). The Notch signaling pathway: Transcriptional regulation at Notch target genes. </a:t>
            </a:r>
            <a:r>
              <a:rPr lang="en-US" sz="800" i="1" dirty="0"/>
              <a:t>Cellular and Molecular Life Sciences,</a:t>
            </a:r>
            <a:r>
              <a:rPr lang="en-US" sz="800" dirty="0"/>
              <a:t> </a:t>
            </a:r>
            <a:r>
              <a:rPr lang="en-US" sz="800" i="1" dirty="0"/>
              <a:t>66</a:t>
            </a:r>
            <a:r>
              <a:rPr lang="en-US" sz="800" dirty="0"/>
              <a:t>(10), 1631-1646.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59467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2FC75-A975-4753-BD3B-731D0DC64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these genes connected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53CB1-0731-4262-A69C-6AD36259C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Is there a connection of CLN3 gene and CISD2 gene through the notch signaling pathway?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26D30B-5346-40C6-8122-E84A41FFF7E2}"/>
              </a:ext>
            </a:extLst>
          </p:cNvPr>
          <p:cNvSpPr/>
          <p:nvPr/>
        </p:nvSpPr>
        <p:spPr>
          <a:xfrm>
            <a:off x="1208164" y="4174855"/>
            <a:ext cx="1822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CISD2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6ECCBC-1C2F-4646-B109-79176E4ECBC0}"/>
              </a:ext>
            </a:extLst>
          </p:cNvPr>
          <p:cNvSpPr/>
          <p:nvPr/>
        </p:nvSpPr>
        <p:spPr>
          <a:xfrm>
            <a:off x="8332538" y="4151136"/>
            <a:ext cx="1643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CLN3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627910E-9F97-4486-AF48-D7A0F1C1FDCC}"/>
              </a:ext>
            </a:extLst>
          </p:cNvPr>
          <p:cNvCxnSpPr>
            <a:cxnSpLocks/>
          </p:cNvCxnSpPr>
          <p:nvPr/>
        </p:nvCxnSpPr>
        <p:spPr>
          <a:xfrm>
            <a:off x="3294345" y="4706655"/>
            <a:ext cx="4922729" cy="0"/>
          </a:xfrm>
          <a:prstGeom prst="straightConnector1">
            <a:avLst/>
          </a:prstGeom>
          <a:ln w="76200">
            <a:solidFill>
              <a:schemeClr val="tx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EAFEF1A1-402C-40BB-AC55-AF179AA4A88E}"/>
              </a:ext>
            </a:extLst>
          </p:cNvPr>
          <p:cNvSpPr/>
          <p:nvPr/>
        </p:nvSpPr>
        <p:spPr>
          <a:xfrm>
            <a:off x="4456493" y="4405687"/>
            <a:ext cx="2598431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Notch signaling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601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2FC75-A975-4753-BD3B-731D0DC64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these genes connected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53CB1-0731-4262-A69C-6AD36259C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Knockdown CLN3 signaling</a:t>
            </a:r>
          </a:p>
          <a:p>
            <a:r>
              <a:rPr lang="en-US" dirty="0"/>
              <a:t>CISD2</a:t>
            </a:r>
          </a:p>
        </p:txBody>
      </p:sp>
    </p:spTree>
    <p:extLst>
      <p:ext uri="{BB962C8B-B14F-4D97-AF65-F5344CB8AC3E}">
        <p14:creationId xmlns:p14="http://schemas.microsoft.com/office/powerpoint/2010/main" val="279885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4111-8F43-4001-80B3-CBFF15A78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 Manipulation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DCF98-6B84-438A-8654-3C71D8EF1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Gal4-UAS system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991A6E-01A8-4C01-83D9-730D64B01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463" y="3126025"/>
            <a:ext cx="7047079" cy="196016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917B9C4-48B4-4396-A1E7-AE1431D5BDEB}"/>
              </a:ext>
            </a:extLst>
          </p:cNvPr>
          <p:cNvSpPr/>
          <p:nvPr/>
        </p:nvSpPr>
        <p:spPr>
          <a:xfrm>
            <a:off x="5397721" y="2950661"/>
            <a:ext cx="375781" cy="44780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C40E39-5AB0-4721-B50F-AD3911C19220}"/>
              </a:ext>
            </a:extLst>
          </p:cNvPr>
          <p:cNvSpPr txBox="1"/>
          <p:nvPr/>
        </p:nvSpPr>
        <p:spPr>
          <a:xfrm>
            <a:off x="1209804" y="6161699"/>
            <a:ext cx="750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800" dirty="0"/>
              <a:t>Refurbished/edited fig 1 graphic from paper Brand, A.H. and </a:t>
            </a:r>
            <a:r>
              <a:rPr lang="en-US" sz="800" dirty="0" err="1"/>
              <a:t>Perrimon</a:t>
            </a:r>
            <a:r>
              <a:rPr lang="en-US" sz="800" dirty="0"/>
              <a:t>, N. (1993). Targeted gene expression as a means of altering cell fates and generating dominate phenotypes. </a:t>
            </a:r>
            <a:r>
              <a:rPr lang="en-US" sz="800" i="1" dirty="0"/>
              <a:t>Development,</a:t>
            </a:r>
            <a:r>
              <a:rPr lang="en-US" sz="800" dirty="0"/>
              <a:t> 118, 401-415.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213232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ED3B8-5753-470F-9AC3-FB1FA347B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 Manipulation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B4B36-DC0D-4A5E-AAA4-C8D1EE5C1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RNAi transgenes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742CEA-00B3-447B-B87F-B3F49ABB47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266"/>
          <a:stretch/>
        </p:blipFill>
        <p:spPr>
          <a:xfrm>
            <a:off x="4282456" y="1308427"/>
            <a:ext cx="5944903" cy="42411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ECECF5-2B65-4B09-AEEC-2E049C6553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150" r="15143"/>
          <a:stretch/>
        </p:blipFill>
        <p:spPr>
          <a:xfrm>
            <a:off x="2998793" y="3633090"/>
            <a:ext cx="8512231" cy="1916483"/>
          </a:xfrm>
          <a:prstGeom prst="rect">
            <a:avLst/>
          </a:prstGeo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2AEA0C8-E80F-469D-A562-C48D0B167162}"/>
              </a:ext>
            </a:extLst>
          </p:cNvPr>
          <p:cNvSpPr/>
          <p:nvPr/>
        </p:nvSpPr>
        <p:spPr>
          <a:xfrm>
            <a:off x="5649238" y="2818356"/>
            <a:ext cx="1415441" cy="889348"/>
          </a:xfrm>
          <a:custGeom>
            <a:avLst/>
            <a:gdLst>
              <a:gd name="connsiteX0" fmla="*/ 112735 w 1415441"/>
              <a:gd name="connsiteY0" fmla="*/ 325677 h 889348"/>
              <a:gd name="connsiteX1" fmla="*/ 112735 w 1415441"/>
              <a:gd name="connsiteY1" fmla="*/ 325677 h 889348"/>
              <a:gd name="connsiteX2" fmla="*/ 212943 w 1415441"/>
              <a:gd name="connsiteY2" fmla="*/ 275573 h 889348"/>
              <a:gd name="connsiteX3" fmla="*/ 338203 w 1415441"/>
              <a:gd name="connsiteY3" fmla="*/ 237995 h 889348"/>
              <a:gd name="connsiteX4" fmla="*/ 413359 w 1415441"/>
              <a:gd name="connsiteY4" fmla="*/ 212943 h 889348"/>
              <a:gd name="connsiteX5" fmla="*/ 526094 w 1415441"/>
              <a:gd name="connsiteY5" fmla="*/ 175365 h 889348"/>
              <a:gd name="connsiteX6" fmla="*/ 563672 w 1415441"/>
              <a:gd name="connsiteY6" fmla="*/ 162839 h 889348"/>
              <a:gd name="connsiteX7" fmla="*/ 663880 w 1415441"/>
              <a:gd name="connsiteY7" fmla="*/ 112734 h 889348"/>
              <a:gd name="connsiteX8" fmla="*/ 701458 w 1415441"/>
              <a:gd name="connsiteY8" fmla="*/ 87682 h 889348"/>
              <a:gd name="connsiteX9" fmla="*/ 801666 w 1415441"/>
              <a:gd name="connsiteY9" fmla="*/ 62630 h 889348"/>
              <a:gd name="connsiteX10" fmla="*/ 876822 w 1415441"/>
              <a:gd name="connsiteY10" fmla="*/ 37578 h 889348"/>
              <a:gd name="connsiteX11" fmla="*/ 951978 w 1415441"/>
              <a:gd name="connsiteY11" fmla="*/ 12526 h 889348"/>
              <a:gd name="connsiteX12" fmla="*/ 989557 w 1415441"/>
              <a:gd name="connsiteY12" fmla="*/ 0 h 889348"/>
              <a:gd name="connsiteX13" fmla="*/ 1215025 w 1415441"/>
              <a:gd name="connsiteY13" fmla="*/ 12526 h 889348"/>
              <a:gd name="connsiteX14" fmla="*/ 1227551 w 1415441"/>
              <a:gd name="connsiteY14" fmla="*/ 50104 h 889348"/>
              <a:gd name="connsiteX15" fmla="*/ 1215025 w 1415441"/>
              <a:gd name="connsiteY15" fmla="*/ 200417 h 889348"/>
              <a:gd name="connsiteX16" fmla="*/ 1202499 w 1415441"/>
              <a:gd name="connsiteY16" fmla="*/ 288099 h 889348"/>
              <a:gd name="connsiteX17" fmla="*/ 1265129 w 1415441"/>
              <a:gd name="connsiteY17" fmla="*/ 388307 h 889348"/>
              <a:gd name="connsiteX18" fmla="*/ 1290181 w 1415441"/>
              <a:gd name="connsiteY18" fmla="*/ 463463 h 889348"/>
              <a:gd name="connsiteX19" fmla="*/ 1302707 w 1415441"/>
              <a:gd name="connsiteY19" fmla="*/ 501041 h 889348"/>
              <a:gd name="connsiteX20" fmla="*/ 1352811 w 1415441"/>
              <a:gd name="connsiteY20" fmla="*/ 576197 h 889348"/>
              <a:gd name="connsiteX21" fmla="*/ 1365337 w 1415441"/>
              <a:gd name="connsiteY21" fmla="*/ 651354 h 889348"/>
              <a:gd name="connsiteX22" fmla="*/ 1402915 w 1415441"/>
              <a:gd name="connsiteY22" fmla="*/ 663880 h 889348"/>
              <a:gd name="connsiteX23" fmla="*/ 1415441 w 1415441"/>
              <a:gd name="connsiteY23" fmla="*/ 701458 h 889348"/>
              <a:gd name="connsiteX24" fmla="*/ 1402915 w 1415441"/>
              <a:gd name="connsiteY24" fmla="*/ 764088 h 889348"/>
              <a:gd name="connsiteX25" fmla="*/ 1077239 w 1415441"/>
              <a:gd name="connsiteY25" fmla="*/ 814192 h 889348"/>
              <a:gd name="connsiteX26" fmla="*/ 951978 w 1415441"/>
              <a:gd name="connsiteY26" fmla="*/ 826718 h 889348"/>
              <a:gd name="connsiteX27" fmla="*/ 876822 w 1415441"/>
              <a:gd name="connsiteY27" fmla="*/ 851770 h 889348"/>
              <a:gd name="connsiteX28" fmla="*/ 839244 w 1415441"/>
              <a:gd name="connsiteY28" fmla="*/ 864296 h 889348"/>
              <a:gd name="connsiteX29" fmla="*/ 739036 w 1415441"/>
              <a:gd name="connsiteY29" fmla="*/ 889348 h 889348"/>
              <a:gd name="connsiteX30" fmla="*/ 350729 w 1415441"/>
              <a:gd name="connsiteY30" fmla="*/ 876822 h 889348"/>
              <a:gd name="connsiteX31" fmla="*/ 313151 w 1415441"/>
              <a:gd name="connsiteY31" fmla="*/ 864296 h 889348"/>
              <a:gd name="connsiteX32" fmla="*/ 275573 w 1415441"/>
              <a:gd name="connsiteY32" fmla="*/ 839244 h 889348"/>
              <a:gd name="connsiteX33" fmla="*/ 187891 w 1415441"/>
              <a:gd name="connsiteY33" fmla="*/ 814192 h 889348"/>
              <a:gd name="connsiteX34" fmla="*/ 112735 w 1415441"/>
              <a:gd name="connsiteY34" fmla="*/ 789140 h 889348"/>
              <a:gd name="connsiteX35" fmla="*/ 75157 w 1415441"/>
              <a:gd name="connsiteY35" fmla="*/ 776614 h 889348"/>
              <a:gd name="connsiteX36" fmla="*/ 37578 w 1415441"/>
              <a:gd name="connsiteY36" fmla="*/ 764088 h 889348"/>
              <a:gd name="connsiteX37" fmla="*/ 12526 w 1415441"/>
              <a:gd name="connsiteY37" fmla="*/ 688932 h 889348"/>
              <a:gd name="connsiteX38" fmla="*/ 0 w 1415441"/>
              <a:gd name="connsiteY38" fmla="*/ 651354 h 889348"/>
              <a:gd name="connsiteX39" fmla="*/ 12526 w 1415441"/>
              <a:gd name="connsiteY39" fmla="*/ 551145 h 889348"/>
              <a:gd name="connsiteX40" fmla="*/ 50104 w 1415441"/>
              <a:gd name="connsiteY40" fmla="*/ 425885 h 889348"/>
              <a:gd name="connsiteX41" fmla="*/ 75157 w 1415441"/>
              <a:gd name="connsiteY41" fmla="*/ 350729 h 889348"/>
              <a:gd name="connsiteX42" fmla="*/ 112735 w 1415441"/>
              <a:gd name="connsiteY42" fmla="*/ 325677 h 88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415441" h="889348">
                <a:moveTo>
                  <a:pt x="112735" y="325677"/>
                </a:moveTo>
                <a:lnTo>
                  <a:pt x="112735" y="325677"/>
                </a:lnTo>
                <a:cubicBezTo>
                  <a:pt x="146138" y="308976"/>
                  <a:pt x="178617" y="290284"/>
                  <a:pt x="212943" y="275573"/>
                </a:cubicBezTo>
                <a:cubicBezTo>
                  <a:pt x="281833" y="246049"/>
                  <a:pt x="277212" y="256292"/>
                  <a:pt x="338203" y="237995"/>
                </a:cubicBezTo>
                <a:cubicBezTo>
                  <a:pt x="363496" y="230407"/>
                  <a:pt x="388307" y="221294"/>
                  <a:pt x="413359" y="212943"/>
                </a:cubicBezTo>
                <a:lnTo>
                  <a:pt x="526094" y="175365"/>
                </a:lnTo>
                <a:lnTo>
                  <a:pt x="563672" y="162839"/>
                </a:lnTo>
                <a:cubicBezTo>
                  <a:pt x="646014" y="80494"/>
                  <a:pt x="491171" y="227874"/>
                  <a:pt x="663880" y="112734"/>
                </a:cubicBezTo>
                <a:cubicBezTo>
                  <a:pt x="676406" y="104383"/>
                  <a:pt x="687993" y="94415"/>
                  <a:pt x="701458" y="87682"/>
                </a:cubicBezTo>
                <a:cubicBezTo>
                  <a:pt x="731864" y="72479"/>
                  <a:pt x="770222" y="71206"/>
                  <a:pt x="801666" y="62630"/>
                </a:cubicBezTo>
                <a:cubicBezTo>
                  <a:pt x="827143" y="55682"/>
                  <a:pt x="851770" y="45929"/>
                  <a:pt x="876822" y="37578"/>
                </a:cubicBezTo>
                <a:lnTo>
                  <a:pt x="951978" y="12526"/>
                </a:lnTo>
                <a:lnTo>
                  <a:pt x="989557" y="0"/>
                </a:lnTo>
                <a:cubicBezTo>
                  <a:pt x="1064713" y="4175"/>
                  <a:pt x="1141368" y="-2981"/>
                  <a:pt x="1215025" y="12526"/>
                </a:cubicBezTo>
                <a:cubicBezTo>
                  <a:pt x="1227945" y="15246"/>
                  <a:pt x="1227551" y="36900"/>
                  <a:pt x="1227551" y="50104"/>
                </a:cubicBezTo>
                <a:cubicBezTo>
                  <a:pt x="1227551" y="100382"/>
                  <a:pt x="1220288" y="150415"/>
                  <a:pt x="1215025" y="200417"/>
                </a:cubicBezTo>
                <a:cubicBezTo>
                  <a:pt x="1211934" y="229779"/>
                  <a:pt x="1206674" y="258872"/>
                  <a:pt x="1202499" y="288099"/>
                </a:cubicBezTo>
                <a:cubicBezTo>
                  <a:pt x="1232312" y="377537"/>
                  <a:pt x="1205579" y="348607"/>
                  <a:pt x="1265129" y="388307"/>
                </a:cubicBezTo>
                <a:lnTo>
                  <a:pt x="1290181" y="463463"/>
                </a:lnTo>
                <a:cubicBezTo>
                  <a:pt x="1294356" y="475989"/>
                  <a:pt x="1295383" y="490055"/>
                  <a:pt x="1302707" y="501041"/>
                </a:cubicBezTo>
                <a:lnTo>
                  <a:pt x="1352811" y="576197"/>
                </a:lnTo>
                <a:cubicBezTo>
                  <a:pt x="1356986" y="601249"/>
                  <a:pt x="1352736" y="629302"/>
                  <a:pt x="1365337" y="651354"/>
                </a:cubicBezTo>
                <a:cubicBezTo>
                  <a:pt x="1371888" y="662818"/>
                  <a:pt x="1393579" y="654544"/>
                  <a:pt x="1402915" y="663880"/>
                </a:cubicBezTo>
                <a:cubicBezTo>
                  <a:pt x="1412251" y="673216"/>
                  <a:pt x="1411266" y="688932"/>
                  <a:pt x="1415441" y="701458"/>
                </a:cubicBezTo>
                <a:cubicBezTo>
                  <a:pt x="1411266" y="722335"/>
                  <a:pt x="1408079" y="743434"/>
                  <a:pt x="1402915" y="764088"/>
                </a:cubicBezTo>
                <a:cubicBezTo>
                  <a:pt x="1368859" y="900312"/>
                  <a:pt x="1312551" y="804780"/>
                  <a:pt x="1077239" y="814192"/>
                </a:cubicBezTo>
                <a:cubicBezTo>
                  <a:pt x="1035485" y="818367"/>
                  <a:pt x="993221" y="818985"/>
                  <a:pt x="951978" y="826718"/>
                </a:cubicBezTo>
                <a:cubicBezTo>
                  <a:pt x="926023" y="831585"/>
                  <a:pt x="901874" y="843419"/>
                  <a:pt x="876822" y="851770"/>
                </a:cubicBezTo>
                <a:cubicBezTo>
                  <a:pt x="864296" y="855945"/>
                  <a:pt x="852191" y="861707"/>
                  <a:pt x="839244" y="864296"/>
                </a:cubicBezTo>
                <a:cubicBezTo>
                  <a:pt x="763667" y="879411"/>
                  <a:pt x="796812" y="870089"/>
                  <a:pt x="739036" y="889348"/>
                </a:cubicBezTo>
                <a:cubicBezTo>
                  <a:pt x="609600" y="885173"/>
                  <a:pt x="480009" y="884427"/>
                  <a:pt x="350729" y="876822"/>
                </a:cubicBezTo>
                <a:cubicBezTo>
                  <a:pt x="337548" y="876047"/>
                  <a:pt x="324961" y="870201"/>
                  <a:pt x="313151" y="864296"/>
                </a:cubicBezTo>
                <a:cubicBezTo>
                  <a:pt x="299686" y="857563"/>
                  <a:pt x="289038" y="845977"/>
                  <a:pt x="275573" y="839244"/>
                </a:cubicBezTo>
                <a:cubicBezTo>
                  <a:pt x="254525" y="828720"/>
                  <a:pt x="207958" y="820212"/>
                  <a:pt x="187891" y="814192"/>
                </a:cubicBezTo>
                <a:cubicBezTo>
                  <a:pt x="162598" y="806604"/>
                  <a:pt x="137787" y="797491"/>
                  <a:pt x="112735" y="789140"/>
                </a:cubicBezTo>
                <a:lnTo>
                  <a:pt x="75157" y="776614"/>
                </a:lnTo>
                <a:lnTo>
                  <a:pt x="37578" y="764088"/>
                </a:lnTo>
                <a:lnTo>
                  <a:pt x="12526" y="688932"/>
                </a:lnTo>
                <a:lnTo>
                  <a:pt x="0" y="651354"/>
                </a:lnTo>
                <a:cubicBezTo>
                  <a:pt x="4175" y="617951"/>
                  <a:pt x="6992" y="584350"/>
                  <a:pt x="12526" y="551145"/>
                </a:cubicBezTo>
                <a:cubicBezTo>
                  <a:pt x="18836" y="513284"/>
                  <a:pt x="38967" y="459296"/>
                  <a:pt x="50104" y="425885"/>
                </a:cubicBezTo>
                <a:cubicBezTo>
                  <a:pt x="50105" y="425883"/>
                  <a:pt x="75155" y="350730"/>
                  <a:pt x="75157" y="350729"/>
                </a:cubicBezTo>
                <a:lnTo>
                  <a:pt x="112735" y="325677"/>
                </a:lnTo>
                <a:close/>
              </a:path>
            </a:pathLst>
          </a:custGeom>
          <a:solidFill>
            <a:srgbClr val="FFFCDB"/>
          </a:solidFill>
          <a:ln>
            <a:solidFill>
              <a:srgbClr val="FFF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FF31B5D-958E-48BD-A5F3-D7F177C817EF}"/>
              </a:ext>
            </a:extLst>
          </p:cNvPr>
          <p:cNvSpPr/>
          <p:nvPr/>
        </p:nvSpPr>
        <p:spPr>
          <a:xfrm>
            <a:off x="7677592" y="2574491"/>
            <a:ext cx="902737" cy="1133213"/>
          </a:xfrm>
          <a:custGeom>
            <a:avLst/>
            <a:gdLst>
              <a:gd name="connsiteX0" fmla="*/ 112735 w 1415441"/>
              <a:gd name="connsiteY0" fmla="*/ 325677 h 889348"/>
              <a:gd name="connsiteX1" fmla="*/ 112735 w 1415441"/>
              <a:gd name="connsiteY1" fmla="*/ 325677 h 889348"/>
              <a:gd name="connsiteX2" fmla="*/ 212943 w 1415441"/>
              <a:gd name="connsiteY2" fmla="*/ 275573 h 889348"/>
              <a:gd name="connsiteX3" fmla="*/ 338203 w 1415441"/>
              <a:gd name="connsiteY3" fmla="*/ 237995 h 889348"/>
              <a:gd name="connsiteX4" fmla="*/ 413359 w 1415441"/>
              <a:gd name="connsiteY4" fmla="*/ 212943 h 889348"/>
              <a:gd name="connsiteX5" fmla="*/ 526094 w 1415441"/>
              <a:gd name="connsiteY5" fmla="*/ 175365 h 889348"/>
              <a:gd name="connsiteX6" fmla="*/ 563672 w 1415441"/>
              <a:gd name="connsiteY6" fmla="*/ 162839 h 889348"/>
              <a:gd name="connsiteX7" fmla="*/ 663880 w 1415441"/>
              <a:gd name="connsiteY7" fmla="*/ 112734 h 889348"/>
              <a:gd name="connsiteX8" fmla="*/ 701458 w 1415441"/>
              <a:gd name="connsiteY8" fmla="*/ 87682 h 889348"/>
              <a:gd name="connsiteX9" fmla="*/ 801666 w 1415441"/>
              <a:gd name="connsiteY9" fmla="*/ 62630 h 889348"/>
              <a:gd name="connsiteX10" fmla="*/ 876822 w 1415441"/>
              <a:gd name="connsiteY10" fmla="*/ 37578 h 889348"/>
              <a:gd name="connsiteX11" fmla="*/ 951978 w 1415441"/>
              <a:gd name="connsiteY11" fmla="*/ 12526 h 889348"/>
              <a:gd name="connsiteX12" fmla="*/ 989557 w 1415441"/>
              <a:gd name="connsiteY12" fmla="*/ 0 h 889348"/>
              <a:gd name="connsiteX13" fmla="*/ 1215025 w 1415441"/>
              <a:gd name="connsiteY13" fmla="*/ 12526 h 889348"/>
              <a:gd name="connsiteX14" fmla="*/ 1227551 w 1415441"/>
              <a:gd name="connsiteY14" fmla="*/ 50104 h 889348"/>
              <a:gd name="connsiteX15" fmla="*/ 1215025 w 1415441"/>
              <a:gd name="connsiteY15" fmla="*/ 200417 h 889348"/>
              <a:gd name="connsiteX16" fmla="*/ 1202499 w 1415441"/>
              <a:gd name="connsiteY16" fmla="*/ 288099 h 889348"/>
              <a:gd name="connsiteX17" fmla="*/ 1265129 w 1415441"/>
              <a:gd name="connsiteY17" fmla="*/ 388307 h 889348"/>
              <a:gd name="connsiteX18" fmla="*/ 1290181 w 1415441"/>
              <a:gd name="connsiteY18" fmla="*/ 463463 h 889348"/>
              <a:gd name="connsiteX19" fmla="*/ 1302707 w 1415441"/>
              <a:gd name="connsiteY19" fmla="*/ 501041 h 889348"/>
              <a:gd name="connsiteX20" fmla="*/ 1352811 w 1415441"/>
              <a:gd name="connsiteY20" fmla="*/ 576197 h 889348"/>
              <a:gd name="connsiteX21" fmla="*/ 1365337 w 1415441"/>
              <a:gd name="connsiteY21" fmla="*/ 651354 h 889348"/>
              <a:gd name="connsiteX22" fmla="*/ 1402915 w 1415441"/>
              <a:gd name="connsiteY22" fmla="*/ 663880 h 889348"/>
              <a:gd name="connsiteX23" fmla="*/ 1415441 w 1415441"/>
              <a:gd name="connsiteY23" fmla="*/ 701458 h 889348"/>
              <a:gd name="connsiteX24" fmla="*/ 1402915 w 1415441"/>
              <a:gd name="connsiteY24" fmla="*/ 764088 h 889348"/>
              <a:gd name="connsiteX25" fmla="*/ 1077239 w 1415441"/>
              <a:gd name="connsiteY25" fmla="*/ 814192 h 889348"/>
              <a:gd name="connsiteX26" fmla="*/ 951978 w 1415441"/>
              <a:gd name="connsiteY26" fmla="*/ 826718 h 889348"/>
              <a:gd name="connsiteX27" fmla="*/ 876822 w 1415441"/>
              <a:gd name="connsiteY27" fmla="*/ 851770 h 889348"/>
              <a:gd name="connsiteX28" fmla="*/ 839244 w 1415441"/>
              <a:gd name="connsiteY28" fmla="*/ 864296 h 889348"/>
              <a:gd name="connsiteX29" fmla="*/ 739036 w 1415441"/>
              <a:gd name="connsiteY29" fmla="*/ 889348 h 889348"/>
              <a:gd name="connsiteX30" fmla="*/ 350729 w 1415441"/>
              <a:gd name="connsiteY30" fmla="*/ 876822 h 889348"/>
              <a:gd name="connsiteX31" fmla="*/ 313151 w 1415441"/>
              <a:gd name="connsiteY31" fmla="*/ 864296 h 889348"/>
              <a:gd name="connsiteX32" fmla="*/ 275573 w 1415441"/>
              <a:gd name="connsiteY32" fmla="*/ 839244 h 889348"/>
              <a:gd name="connsiteX33" fmla="*/ 187891 w 1415441"/>
              <a:gd name="connsiteY33" fmla="*/ 814192 h 889348"/>
              <a:gd name="connsiteX34" fmla="*/ 112735 w 1415441"/>
              <a:gd name="connsiteY34" fmla="*/ 789140 h 889348"/>
              <a:gd name="connsiteX35" fmla="*/ 75157 w 1415441"/>
              <a:gd name="connsiteY35" fmla="*/ 776614 h 889348"/>
              <a:gd name="connsiteX36" fmla="*/ 37578 w 1415441"/>
              <a:gd name="connsiteY36" fmla="*/ 764088 h 889348"/>
              <a:gd name="connsiteX37" fmla="*/ 12526 w 1415441"/>
              <a:gd name="connsiteY37" fmla="*/ 688932 h 889348"/>
              <a:gd name="connsiteX38" fmla="*/ 0 w 1415441"/>
              <a:gd name="connsiteY38" fmla="*/ 651354 h 889348"/>
              <a:gd name="connsiteX39" fmla="*/ 12526 w 1415441"/>
              <a:gd name="connsiteY39" fmla="*/ 551145 h 889348"/>
              <a:gd name="connsiteX40" fmla="*/ 50104 w 1415441"/>
              <a:gd name="connsiteY40" fmla="*/ 425885 h 889348"/>
              <a:gd name="connsiteX41" fmla="*/ 75157 w 1415441"/>
              <a:gd name="connsiteY41" fmla="*/ 350729 h 889348"/>
              <a:gd name="connsiteX42" fmla="*/ 112735 w 1415441"/>
              <a:gd name="connsiteY42" fmla="*/ 325677 h 88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415441" h="889348">
                <a:moveTo>
                  <a:pt x="112735" y="325677"/>
                </a:moveTo>
                <a:lnTo>
                  <a:pt x="112735" y="325677"/>
                </a:lnTo>
                <a:cubicBezTo>
                  <a:pt x="146138" y="308976"/>
                  <a:pt x="178617" y="290284"/>
                  <a:pt x="212943" y="275573"/>
                </a:cubicBezTo>
                <a:cubicBezTo>
                  <a:pt x="281833" y="246049"/>
                  <a:pt x="277212" y="256292"/>
                  <a:pt x="338203" y="237995"/>
                </a:cubicBezTo>
                <a:cubicBezTo>
                  <a:pt x="363496" y="230407"/>
                  <a:pt x="388307" y="221294"/>
                  <a:pt x="413359" y="212943"/>
                </a:cubicBezTo>
                <a:lnTo>
                  <a:pt x="526094" y="175365"/>
                </a:lnTo>
                <a:lnTo>
                  <a:pt x="563672" y="162839"/>
                </a:lnTo>
                <a:cubicBezTo>
                  <a:pt x="646014" y="80494"/>
                  <a:pt x="491171" y="227874"/>
                  <a:pt x="663880" y="112734"/>
                </a:cubicBezTo>
                <a:cubicBezTo>
                  <a:pt x="676406" y="104383"/>
                  <a:pt x="687993" y="94415"/>
                  <a:pt x="701458" y="87682"/>
                </a:cubicBezTo>
                <a:cubicBezTo>
                  <a:pt x="731864" y="72479"/>
                  <a:pt x="770222" y="71206"/>
                  <a:pt x="801666" y="62630"/>
                </a:cubicBezTo>
                <a:cubicBezTo>
                  <a:pt x="827143" y="55682"/>
                  <a:pt x="851770" y="45929"/>
                  <a:pt x="876822" y="37578"/>
                </a:cubicBezTo>
                <a:lnTo>
                  <a:pt x="951978" y="12526"/>
                </a:lnTo>
                <a:lnTo>
                  <a:pt x="989557" y="0"/>
                </a:lnTo>
                <a:cubicBezTo>
                  <a:pt x="1064713" y="4175"/>
                  <a:pt x="1141368" y="-2981"/>
                  <a:pt x="1215025" y="12526"/>
                </a:cubicBezTo>
                <a:cubicBezTo>
                  <a:pt x="1227945" y="15246"/>
                  <a:pt x="1227551" y="36900"/>
                  <a:pt x="1227551" y="50104"/>
                </a:cubicBezTo>
                <a:cubicBezTo>
                  <a:pt x="1227551" y="100382"/>
                  <a:pt x="1220288" y="150415"/>
                  <a:pt x="1215025" y="200417"/>
                </a:cubicBezTo>
                <a:cubicBezTo>
                  <a:pt x="1211934" y="229779"/>
                  <a:pt x="1206674" y="258872"/>
                  <a:pt x="1202499" y="288099"/>
                </a:cubicBezTo>
                <a:cubicBezTo>
                  <a:pt x="1232312" y="377537"/>
                  <a:pt x="1205579" y="348607"/>
                  <a:pt x="1265129" y="388307"/>
                </a:cubicBezTo>
                <a:lnTo>
                  <a:pt x="1290181" y="463463"/>
                </a:lnTo>
                <a:cubicBezTo>
                  <a:pt x="1294356" y="475989"/>
                  <a:pt x="1295383" y="490055"/>
                  <a:pt x="1302707" y="501041"/>
                </a:cubicBezTo>
                <a:lnTo>
                  <a:pt x="1352811" y="576197"/>
                </a:lnTo>
                <a:cubicBezTo>
                  <a:pt x="1356986" y="601249"/>
                  <a:pt x="1352736" y="629302"/>
                  <a:pt x="1365337" y="651354"/>
                </a:cubicBezTo>
                <a:cubicBezTo>
                  <a:pt x="1371888" y="662818"/>
                  <a:pt x="1393579" y="654544"/>
                  <a:pt x="1402915" y="663880"/>
                </a:cubicBezTo>
                <a:cubicBezTo>
                  <a:pt x="1412251" y="673216"/>
                  <a:pt x="1411266" y="688932"/>
                  <a:pt x="1415441" y="701458"/>
                </a:cubicBezTo>
                <a:cubicBezTo>
                  <a:pt x="1411266" y="722335"/>
                  <a:pt x="1408079" y="743434"/>
                  <a:pt x="1402915" y="764088"/>
                </a:cubicBezTo>
                <a:cubicBezTo>
                  <a:pt x="1368859" y="900312"/>
                  <a:pt x="1312551" y="804780"/>
                  <a:pt x="1077239" y="814192"/>
                </a:cubicBezTo>
                <a:cubicBezTo>
                  <a:pt x="1035485" y="818367"/>
                  <a:pt x="993221" y="818985"/>
                  <a:pt x="951978" y="826718"/>
                </a:cubicBezTo>
                <a:cubicBezTo>
                  <a:pt x="926023" y="831585"/>
                  <a:pt x="901874" y="843419"/>
                  <a:pt x="876822" y="851770"/>
                </a:cubicBezTo>
                <a:cubicBezTo>
                  <a:pt x="864296" y="855945"/>
                  <a:pt x="852191" y="861707"/>
                  <a:pt x="839244" y="864296"/>
                </a:cubicBezTo>
                <a:cubicBezTo>
                  <a:pt x="763667" y="879411"/>
                  <a:pt x="796812" y="870089"/>
                  <a:pt x="739036" y="889348"/>
                </a:cubicBezTo>
                <a:cubicBezTo>
                  <a:pt x="609600" y="885173"/>
                  <a:pt x="480009" y="884427"/>
                  <a:pt x="350729" y="876822"/>
                </a:cubicBezTo>
                <a:cubicBezTo>
                  <a:pt x="337548" y="876047"/>
                  <a:pt x="324961" y="870201"/>
                  <a:pt x="313151" y="864296"/>
                </a:cubicBezTo>
                <a:cubicBezTo>
                  <a:pt x="299686" y="857563"/>
                  <a:pt x="289038" y="845977"/>
                  <a:pt x="275573" y="839244"/>
                </a:cubicBezTo>
                <a:cubicBezTo>
                  <a:pt x="254525" y="828720"/>
                  <a:pt x="207958" y="820212"/>
                  <a:pt x="187891" y="814192"/>
                </a:cubicBezTo>
                <a:cubicBezTo>
                  <a:pt x="162598" y="806604"/>
                  <a:pt x="137787" y="797491"/>
                  <a:pt x="112735" y="789140"/>
                </a:cubicBezTo>
                <a:lnTo>
                  <a:pt x="75157" y="776614"/>
                </a:lnTo>
                <a:lnTo>
                  <a:pt x="37578" y="764088"/>
                </a:lnTo>
                <a:lnTo>
                  <a:pt x="12526" y="688932"/>
                </a:lnTo>
                <a:lnTo>
                  <a:pt x="0" y="651354"/>
                </a:lnTo>
                <a:cubicBezTo>
                  <a:pt x="4175" y="617951"/>
                  <a:pt x="6992" y="584350"/>
                  <a:pt x="12526" y="551145"/>
                </a:cubicBezTo>
                <a:cubicBezTo>
                  <a:pt x="18836" y="513284"/>
                  <a:pt x="38967" y="459296"/>
                  <a:pt x="50104" y="425885"/>
                </a:cubicBezTo>
                <a:cubicBezTo>
                  <a:pt x="50105" y="425883"/>
                  <a:pt x="75155" y="350730"/>
                  <a:pt x="75157" y="350729"/>
                </a:cubicBezTo>
                <a:lnTo>
                  <a:pt x="112735" y="325677"/>
                </a:lnTo>
                <a:close/>
              </a:path>
            </a:pathLst>
          </a:custGeom>
          <a:solidFill>
            <a:srgbClr val="FFFCDB"/>
          </a:solidFill>
          <a:ln>
            <a:solidFill>
              <a:srgbClr val="FFFC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8B34361-EE10-4C9A-97DC-4231511137D2}"/>
              </a:ext>
            </a:extLst>
          </p:cNvPr>
          <p:cNvSpPr/>
          <p:nvPr/>
        </p:nvSpPr>
        <p:spPr>
          <a:xfrm>
            <a:off x="8468173" y="1954060"/>
            <a:ext cx="1395819" cy="175364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99CD90-9DE7-4CFE-9375-FE7AB1F82F69}"/>
              </a:ext>
            </a:extLst>
          </p:cNvPr>
          <p:cNvSpPr txBox="1"/>
          <p:nvPr/>
        </p:nvSpPr>
        <p:spPr>
          <a:xfrm>
            <a:off x="1209804" y="6161699"/>
            <a:ext cx="750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Refurbished/edited fig 1 &amp; fig 3 graphic from paper Pratt, A., &amp; </a:t>
            </a:r>
            <a:r>
              <a:rPr lang="en-US" sz="800" dirty="0" err="1"/>
              <a:t>Macrae</a:t>
            </a:r>
            <a:r>
              <a:rPr lang="en-US" sz="800" dirty="0"/>
              <a:t>, I. (2009). The RNA-induced Silencing Complex: A Versatile Gene-silencing Machine. </a:t>
            </a:r>
            <a:r>
              <a:rPr lang="en-US" sz="800" i="1" dirty="0"/>
              <a:t>Journal Of Biological Chemistry,</a:t>
            </a:r>
            <a:r>
              <a:rPr lang="en-US" sz="800" dirty="0"/>
              <a:t> </a:t>
            </a:r>
            <a:r>
              <a:rPr lang="en-US" sz="800" i="1" dirty="0"/>
              <a:t>284</a:t>
            </a:r>
            <a:r>
              <a:rPr lang="en-US" sz="800" dirty="0"/>
              <a:t>(27), 17897-17901.</a:t>
            </a:r>
          </a:p>
          <a:p>
            <a:pPr lvl="0"/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08142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</TotalTime>
  <Words>335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Discovery of possible connection between cln3 and cisd2 gene through notch signaling</vt:lpstr>
      <vt:lpstr>Genetic Diseases</vt:lpstr>
      <vt:lpstr>PowerPoint Presentation</vt:lpstr>
      <vt:lpstr>What connects one genes function to another genes function?</vt:lpstr>
      <vt:lpstr>Notch signaling</vt:lpstr>
      <vt:lpstr>How are these genes connected</vt:lpstr>
      <vt:lpstr>How are these genes connected</vt:lpstr>
      <vt:lpstr>Gene Manipulation</vt:lpstr>
      <vt:lpstr>Gene Manipulation</vt:lpstr>
      <vt:lpstr>Notch signaling a connection for genes</vt:lpstr>
      <vt:lpstr>Connections between genes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Discovery of possible connection between cln3 and cisd3 gene through notch signaling</dc:title>
  <dc:creator>Becca</dc:creator>
  <cp:lastModifiedBy>Becca</cp:lastModifiedBy>
  <cp:revision>21</cp:revision>
  <dcterms:created xsi:type="dcterms:W3CDTF">2017-11-28T03:42:36Z</dcterms:created>
  <dcterms:modified xsi:type="dcterms:W3CDTF">2017-11-28T14:51:39Z</dcterms:modified>
</cp:coreProperties>
</file>