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notesMasterIdLst>
    <p:notesMasterId r:id="rId14"/>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6"/>
    <p:restoredTop sz="81250"/>
  </p:normalViewPr>
  <p:slideViewPr>
    <p:cSldViewPr snapToGrid="0" snapToObjects="1">
      <p:cViewPr>
        <p:scale>
          <a:sx n="92" d="100"/>
          <a:sy n="92" d="100"/>
        </p:scale>
        <p:origin x="112"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6AB6-A81B-C645-A9B7-BEFF8B240393}" type="datetimeFigureOut">
              <a:rPr lang="en-US" smtClean="0"/>
              <a:t>11/30/17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1BC2E-F93E-AA4A-8DAA-AF096BCDD312}" type="slidenum">
              <a:rPr lang="en-US" smtClean="0"/>
              <a:t>‹#›</a:t>
            </a:fld>
            <a:endParaRPr lang="en-US"/>
          </a:p>
        </p:txBody>
      </p:sp>
    </p:spTree>
    <p:extLst>
      <p:ext uri="{BB962C8B-B14F-4D97-AF65-F5344CB8AC3E}">
        <p14:creationId xmlns:p14="http://schemas.microsoft.com/office/powerpoint/2010/main" val="40015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HCC is</a:t>
            </a:r>
            <a:r>
              <a:rPr lang="en-US" sz="1200" b="0" i="0" kern="1200" baseline="0" dirty="0" smtClean="0">
                <a:solidFill>
                  <a:schemeClr val="tx1"/>
                </a:solidFill>
                <a:effectLst/>
                <a:latin typeface="+mn-lt"/>
                <a:ea typeface="+mn-ea"/>
                <a:cs typeface="+mn-cs"/>
              </a:rPr>
              <a:t> a common malignancy of the liver and is</a:t>
            </a:r>
            <a:r>
              <a:rPr lang="en-US" sz="1200" b="0" i="0" kern="1200" dirty="0" smtClean="0">
                <a:solidFill>
                  <a:schemeClr val="tx1"/>
                </a:solidFill>
                <a:effectLst/>
                <a:latin typeface="+mn-lt"/>
                <a:ea typeface="+mn-ea"/>
                <a:cs typeface="+mn-cs"/>
              </a:rPr>
              <a:t> now the third leading cause of cancer deaths worldwide, with over 500,000 people affected. In most cases, liver cancer can lead to long-term</a:t>
            </a:r>
            <a:r>
              <a:rPr lang="en-US" sz="1200" b="0" i="0" kern="1200" baseline="0" dirty="0" smtClean="0">
                <a:solidFill>
                  <a:schemeClr val="tx1"/>
                </a:solidFill>
                <a:effectLst/>
                <a:latin typeface="+mn-lt"/>
                <a:ea typeface="+mn-ea"/>
                <a:cs typeface="+mn-cs"/>
              </a:rPr>
              <a:t> damage and cirrhosis (scarring of liver and poor liver function). Common causes of HCC are Hepatitis B or C and alcohol abuse. </a:t>
            </a:r>
            <a:r>
              <a:rPr lang="en-US" sz="1200" b="0" i="0" kern="1200" baseline="0" dirty="0" err="1" smtClean="0">
                <a:solidFill>
                  <a:schemeClr val="tx1"/>
                </a:solidFill>
                <a:effectLst/>
                <a:latin typeface="+mn-lt"/>
                <a:ea typeface="+mn-ea"/>
                <a:cs typeface="+mn-cs"/>
              </a:rPr>
              <a:t>Hep</a:t>
            </a:r>
            <a:r>
              <a:rPr lang="en-US" sz="1200" b="0" i="0" kern="1200" baseline="0" dirty="0" smtClean="0">
                <a:solidFill>
                  <a:schemeClr val="tx1"/>
                </a:solidFill>
                <a:effectLst/>
                <a:latin typeface="+mn-lt"/>
                <a:ea typeface="+mn-ea"/>
                <a:cs typeface="+mn-cs"/>
              </a:rPr>
              <a:t> B/C are irritation and swelling of the liver due to their corresponding viruses.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Treatments:</a:t>
            </a:r>
          </a:p>
          <a:p>
            <a:r>
              <a:rPr lang="en-US" sz="1200" b="0" i="0" kern="1200" baseline="0" dirty="0" smtClean="0">
                <a:solidFill>
                  <a:schemeClr val="tx1"/>
                </a:solidFill>
                <a:effectLst/>
                <a:latin typeface="+mn-lt"/>
                <a:ea typeface="+mn-ea"/>
                <a:cs typeface="+mn-cs"/>
              </a:rPr>
              <a:t>Surgery is an option, but </a:t>
            </a:r>
            <a:r>
              <a:rPr lang="en-US" sz="1200" kern="1200" dirty="0" smtClean="0">
                <a:solidFill>
                  <a:schemeClr val="tx1"/>
                </a:solidFill>
                <a:effectLst/>
                <a:latin typeface="+mn-lt"/>
                <a:ea typeface="+mn-ea"/>
                <a:cs typeface="+mn-cs"/>
              </a:rPr>
              <a:t>less than one-third of patients qualify as surgical candidates’ due to various limiting factors,</a:t>
            </a:r>
            <a:r>
              <a:rPr lang="en-US" sz="1200" kern="1200" baseline="0" dirty="0" smtClean="0">
                <a:solidFill>
                  <a:schemeClr val="tx1"/>
                </a:solidFill>
                <a:effectLst/>
                <a:latin typeface="+mn-lt"/>
                <a:ea typeface="+mn-ea"/>
                <a:cs typeface="+mn-cs"/>
              </a:rPr>
              <a:t> such as </a:t>
            </a:r>
            <a:r>
              <a:rPr lang="en-US" sz="1200" kern="1200" dirty="0" smtClean="0">
                <a:solidFill>
                  <a:schemeClr val="tx1"/>
                </a:solidFill>
                <a:effectLst/>
                <a:latin typeface="+mn-lt"/>
                <a:ea typeface="+mn-ea"/>
                <a:cs typeface="+mn-cs"/>
              </a:rPr>
              <a:t>severe</a:t>
            </a:r>
          </a:p>
          <a:p>
            <a:r>
              <a:rPr lang="en-US" sz="1200" kern="1200" dirty="0" smtClean="0">
                <a:solidFill>
                  <a:schemeClr val="tx1"/>
                </a:solidFill>
                <a:effectLst/>
                <a:latin typeface="+mn-lt"/>
                <a:ea typeface="+mn-ea"/>
                <a:cs typeface="+mn-cs"/>
              </a:rPr>
              <a:t>impairment of reserve hepatic function, </a:t>
            </a:r>
            <a:r>
              <a:rPr lang="en-US" sz="1200" kern="1200" dirty="0" err="1" smtClean="0">
                <a:solidFill>
                  <a:schemeClr val="tx1"/>
                </a:solidFill>
                <a:effectLst/>
                <a:latin typeface="+mn-lt"/>
                <a:ea typeface="+mn-ea"/>
                <a:cs typeface="+mn-cs"/>
              </a:rPr>
              <a:t>bilobar</a:t>
            </a:r>
            <a:r>
              <a:rPr lang="en-US" sz="1200" kern="1200" dirty="0" smtClean="0">
                <a:solidFill>
                  <a:schemeClr val="tx1"/>
                </a:solidFill>
                <a:effectLst/>
                <a:latin typeface="+mn-lt"/>
                <a:ea typeface="+mn-ea"/>
                <a:cs typeface="+mn-cs"/>
              </a:rPr>
              <a:t> tumor distribution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extrahepatic (originating outside of the liver) metastasis (spreads to different part</a:t>
            </a:r>
            <a:r>
              <a:rPr lang="en-US" sz="1200" kern="1200" baseline="0" dirty="0" smtClean="0">
                <a:solidFill>
                  <a:schemeClr val="tx1"/>
                </a:solidFill>
                <a:effectLst/>
                <a:latin typeface="+mn-lt"/>
                <a:ea typeface="+mn-ea"/>
                <a:cs typeface="+mn-cs"/>
              </a:rPr>
              <a:t> of body than where it started)</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9F1BC2E-F93E-AA4A-8DAA-AF096BCDD312}" type="slidenum">
              <a:rPr lang="en-US" smtClean="0"/>
              <a:t>2</a:t>
            </a:fld>
            <a:endParaRPr lang="en-US"/>
          </a:p>
        </p:txBody>
      </p:sp>
    </p:spTree>
    <p:extLst>
      <p:ext uri="{BB962C8B-B14F-4D97-AF65-F5344CB8AC3E}">
        <p14:creationId xmlns:p14="http://schemas.microsoft.com/office/powerpoint/2010/main" val="158099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1BC2E-F93E-AA4A-8DAA-AF096BCDD312}" type="slidenum">
              <a:rPr lang="en-US" smtClean="0"/>
              <a:t>11</a:t>
            </a:fld>
            <a:endParaRPr lang="en-US"/>
          </a:p>
        </p:txBody>
      </p:sp>
    </p:spTree>
    <p:extLst>
      <p:ext uri="{BB962C8B-B14F-4D97-AF65-F5344CB8AC3E}">
        <p14:creationId xmlns:p14="http://schemas.microsoft.com/office/powerpoint/2010/main" val="141298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Chen et al.</a:t>
            </a:r>
            <a:r>
              <a:rPr lang="en-US" baseline="0" dirty="0" smtClean="0"/>
              <a:t> 2013 showed IGFBP7 has potential tumor suppressive activity; downregulation of IGFBP7 as the tumor progresses.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this possible tumor suppressor exists, the malignancy of HCC continues due to the presence of astrocyte elevated gene-1 (AEG1) which acts as an oncogene and helps with progression and development of HCC.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F1BC2E-F93E-AA4A-8DAA-AF096BCDD312}" type="slidenum">
              <a:rPr lang="en-US" smtClean="0"/>
              <a:t>3</a:t>
            </a:fld>
            <a:endParaRPr lang="en-US"/>
          </a:p>
        </p:txBody>
      </p:sp>
    </p:spTree>
    <p:extLst>
      <p:ext uri="{BB962C8B-B14F-4D97-AF65-F5344CB8AC3E}">
        <p14:creationId xmlns:p14="http://schemas.microsoft.com/office/powerpoint/2010/main" val="12589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AEG-1</a:t>
            </a:r>
            <a:r>
              <a:rPr lang="en-US" baseline="0" dirty="0" smtClean="0"/>
              <a:t> helps with the progression of HCC.</a:t>
            </a:r>
          </a:p>
          <a:p>
            <a:r>
              <a:rPr lang="en-US" sz="1200" kern="1200" dirty="0" smtClean="0">
                <a:solidFill>
                  <a:schemeClr val="tx1"/>
                </a:solidFill>
                <a:effectLst/>
                <a:latin typeface="+mn-lt"/>
                <a:ea typeface="+mn-ea"/>
                <a:cs typeface="+mn-cs"/>
              </a:rPr>
              <a:t>Previous studies demonstrate that AEG1 was significantly overexpressed in various malignant cells and plays a major role in tumorigenesis, proliferation, invasion and metastasis.</a:t>
            </a:r>
          </a:p>
          <a:p>
            <a:r>
              <a:rPr lang="en-US" sz="1200" kern="1200" dirty="0" smtClean="0">
                <a:solidFill>
                  <a:schemeClr val="tx1"/>
                </a:solidFill>
                <a:effectLst/>
                <a:latin typeface="+mn-lt"/>
                <a:ea typeface="+mn-ea"/>
                <a:cs typeface="+mn-cs"/>
              </a:rPr>
              <a:t>This oncogene is located on chromosome 8q22 and this region is intensified among multiple cancers, including HCC; also, nearly 90% of HCC patients display the overexpression of this oncogene.</a:t>
            </a:r>
          </a:p>
          <a:p>
            <a:r>
              <a:rPr lang="en-US" sz="1200" kern="1200" dirty="0" smtClean="0">
                <a:solidFill>
                  <a:schemeClr val="tx1"/>
                </a:solidFill>
                <a:effectLst/>
                <a:latin typeface="+mn-lt"/>
                <a:ea typeface="+mn-ea"/>
                <a:cs typeface="+mn-cs"/>
              </a:rPr>
              <a:t>The overexpression of AEG1 can be accounted for due to a number of pathways, including MAPK, P13K/</a:t>
            </a:r>
            <a:r>
              <a:rPr lang="en-US" sz="1200" kern="1200" dirty="0" err="1" smtClean="0">
                <a:solidFill>
                  <a:schemeClr val="tx1"/>
                </a:solidFill>
                <a:effectLst/>
                <a:latin typeface="+mn-lt"/>
                <a:ea typeface="+mn-ea"/>
                <a:cs typeface="+mn-cs"/>
              </a:rPr>
              <a:t>Akt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mTOR</a:t>
            </a:r>
            <a:r>
              <a:rPr lang="en-US" sz="1200" kern="1200" dirty="0" smtClean="0">
                <a:solidFill>
                  <a:schemeClr val="tx1"/>
                </a:solidFill>
                <a:effectLst/>
                <a:latin typeface="+mn-lt"/>
                <a:ea typeface="+mn-ea"/>
                <a:cs typeface="+mn-cs"/>
              </a:rPr>
              <a:t> pathway, NF –kB pathway, and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/β-catenin signaling pathway. These pathways can be used in studying different types of HCC.</a:t>
            </a:r>
          </a:p>
          <a:p>
            <a:r>
              <a:rPr lang="en-US" sz="1200" kern="1200" dirty="0" smtClean="0">
                <a:solidFill>
                  <a:schemeClr val="tx1"/>
                </a:solidFill>
                <a:effectLst/>
                <a:latin typeface="+mn-lt"/>
                <a:ea typeface="+mn-ea"/>
                <a:cs typeface="+mn-cs"/>
              </a:rPr>
              <a:t>Focus</a:t>
            </a:r>
            <a:r>
              <a:rPr lang="en-US" sz="1200" kern="1200" baseline="0" dirty="0" smtClean="0">
                <a:solidFill>
                  <a:schemeClr val="tx1"/>
                </a:solidFill>
                <a:effectLst/>
                <a:latin typeface="+mn-lt"/>
                <a:ea typeface="+mn-ea"/>
                <a:cs typeface="+mn-cs"/>
              </a:rPr>
              <a:t> on t</a:t>
            </a:r>
            <a:r>
              <a:rPr lang="en-US" sz="1200" kern="1200" dirty="0" smtClean="0">
                <a:solidFill>
                  <a:schemeClr val="tx1"/>
                </a:solidFill>
                <a:effectLst/>
                <a:latin typeface="+mn-lt"/>
                <a:ea typeface="+mn-ea"/>
                <a:cs typeface="+mn-cs"/>
              </a:rPr>
              <a: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signaling pathway for its close association with various processes involved in tumor development, proliferation and invasion.</a:t>
            </a:r>
            <a:r>
              <a:rPr lang="en-US" dirty="0" smtClean="0">
                <a:effectLst/>
              </a:rPr>
              <a:t> </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signaling pathway affects the activated site of multiple downstream effector molecules. β-catenin is the main downstream effector 	of this signaling pathway. When the pathway is activated, β-catenin accumulates in the cytosol at high levels, binds to enhancer factors, and 	shifted to the nucleus. Once in the nucleus, it induces expression of target genes. The high level of β-catenin in the nucleus acts as an 	indicator of an active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signaling pathway.</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F1BC2E-F93E-AA4A-8DAA-AF096BCDD312}" type="slidenum">
              <a:rPr lang="en-US" smtClean="0"/>
              <a:t>4</a:t>
            </a:fld>
            <a:endParaRPr lang="en-US"/>
          </a:p>
        </p:txBody>
      </p:sp>
    </p:spTree>
    <p:extLst>
      <p:ext uri="{BB962C8B-B14F-4D97-AF65-F5344CB8AC3E}">
        <p14:creationId xmlns:p14="http://schemas.microsoft.com/office/powerpoint/2010/main" val="61802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determine if AEG1 will activate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β-catenin signaling pathway while downregulating IGFBP7 in human HCC, an </a:t>
            </a:r>
            <a:r>
              <a:rPr lang="en-US" sz="1200" i="1" kern="1200" dirty="0" smtClean="0">
                <a:solidFill>
                  <a:schemeClr val="tx1"/>
                </a:solidFill>
                <a:effectLst/>
                <a:latin typeface="+mn-lt"/>
                <a:ea typeface="+mn-ea"/>
                <a:cs typeface="+mn-cs"/>
              </a:rPr>
              <a:t>in vitro </a:t>
            </a:r>
            <a:r>
              <a:rPr lang="en-US" sz="1200" kern="1200" dirty="0" smtClean="0">
                <a:solidFill>
                  <a:schemeClr val="tx1"/>
                </a:solidFill>
                <a:effectLst/>
                <a:latin typeface="+mn-lt"/>
                <a:ea typeface="+mn-ea"/>
                <a:cs typeface="+mn-cs"/>
              </a:rPr>
              <a:t>experiment focused on effects of AEG-1 silencing will be performed. </a:t>
            </a:r>
          </a:p>
          <a:p>
            <a:r>
              <a:rPr lang="en-US" sz="1200" kern="1200" dirty="0" smtClean="0">
                <a:solidFill>
                  <a:schemeClr val="tx1"/>
                </a:solidFill>
                <a:effectLst/>
                <a:latin typeface="+mn-lt"/>
                <a:ea typeface="+mn-ea"/>
                <a:cs typeface="+mn-cs"/>
              </a:rPr>
              <a:t>HCC cell lines will be grown, maintained, and separated into two different experimental groups. </a:t>
            </a:r>
          </a:p>
          <a:p>
            <a:r>
              <a:rPr lang="en-US" sz="1200" kern="1200" dirty="0" smtClean="0">
                <a:solidFill>
                  <a:schemeClr val="tx1"/>
                </a:solidFill>
                <a:effectLst/>
                <a:latin typeface="+mn-lt"/>
                <a:ea typeface="+mn-ea"/>
                <a:cs typeface="+mn-cs"/>
              </a:rPr>
              <a:t>	- The first group will be the Lenti-AEG-1, consisting of Lenti-AEG-1 infected cells, and the second group will be the </a:t>
            </a:r>
            <a:r>
              <a:rPr lang="en-US" sz="1200" kern="1200" dirty="0" err="1" smtClean="0">
                <a:solidFill>
                  <a:schemeClr val="tx1"/>
                </a:solidFill>
                <a:effectLst/>
                <a:latin typeface="+mn-lt"/>
                <a:ea typeface="+mn-ea"/>
                <a:cs typeface="+mn-cs"/>
              </a:rPr>
              <a:t>Lenti</a:t>
            </a:r>
            <a:r>
              <a:rPr lang="en-US" sz="1200" kern="1200" dirty="0" smtClean="0">
                <a:solidFill>
                  <a:schemeClr val="tx1"/>
                </a:solidFill>
                <a:effectLst/>
                <a:latin typeface="+mn-lt"/>
                <a:ea typeface="+mn-ea"/>
                <a:cs typeface="+mn-cs"/>
              </a:rPr>
              <a:t>-control-infected cells</a:t>
            </a:r>
          </a:p>
        </p:txBody>
      </p:sp>
      <p:sp>
        <p:nvSpPr>
          <p:cNvPr id="4" name="Slide Number Placeholder 3"/>
          <p:cNvSpPr>
            <a:spLocks noGrp="1"/>
          </p:cNvSpPr>
          <p:nvPr>
            <p:ph type="sldNum" sz="quarter" idx="10"/>
          </p:nvPr>
        </p:nvSpPr>
        <p:spPr/>
        <p:txBody>
          <a:bodyPr/>
          <a:lstStyle/>
          <a:p>
            <a:fld id="{09F1BC2E-F93E-AA4A-8DAA-AF096BCDD312}" type="slidenum">
              <a:rPr lang="en-US" smtClean="0"/>
              <a:t>5</a:t>
            </a:fld>
            <a:endParaRPr lang="en-US"/>
          </a:p>
        </p:txBody>
      </p:sp>
    </p:spTree>
    <p:extLst>
      <p:ext uri="{BB962C8B-B14F-4D97-AF65-F5344CB8AC3E}">
        <p14:creationId xmlns:p14="http://schemas.microsoft.com/office/powerpoint/2010/main" val="131893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Primary rat hepatocytes will be isolated and cultured. SNU-423 HCC cells will be obtained from ATCC and used for this experiment.</a:t>
            </a:r>
            <a:r>
              <a:rPr lang="en-US" dirty="0" smtClean="0">
                <a:effectLst/>
              </a:rPr>
              <a:t> </a:t>
            </a:r>
          </a:p>
          <a:p>
            <a:r>
              <a:rPr lang="en-US" sz="1200" kern="1200" dirty="0" smtClean="0">
                <a:solidFill>
                  <a:schemeClr val="tx1"/>
                </a:solidFill>
                <a:effectLst/>
                <a:latin typeface="+mn-lt"/>
                <a:ea typeface="+mn-ea"/>
                <a:cs typeface="+mn-cs"/>
              </a:rPr>
              <a:t>- MTT assay will be done in order to act as an indicator of cellular metabolic activity. The assay depends on the reduction of MTT, a yellow water-soluble tetrazolium dye via mitochondrial dehydrogenases, into purple formazan crystals. The product of formazan crystals can be measured spectrophotometrically at 550nm after its dissolution in DMSO. DMSO gives an approximation of the extent of toxicity to the cells</a:t>
            </a:r>
            <a:r>
              <a:rPr lang="en-US" dirty="0" smtClean="0">
                <a:effectLst/>
              </a:rPr>
              <a:t> </a:t>
            </a:r>
          </a:p>
          <a:p>
            <a:r>
              <a:rPr lang="en-US" dirty="0" smtClean="0"/>
              <a:t>-</a:t>
            </a:r>
            <a:r>
              <a:rPr lang="en-US" baseline="0" dirty="0" smtClean="0"/>
              <a:t> </a:t>
            </a:r>
            <a:r>
              <a:rPr lang="en-US" sz="1200" kern="1200" dirty="0" smtClean="0">
                <a:solidFill>
                  <a:schemeClr val="tx1"/>
                </a:solidFill>
                <a:effectLst/>
                <a:latin typeface="+mn-lt"/>
                <a:ea typeface="+mn-ea"/>
                <a:cs typeface="+mn-cs"/>
              </a:rPr>
              <a:t>The HCC cell lines will be supplemented with 10% fetal bovine serum (FBS) due to its high content of growth factors, along with antibodies, 100 IU/mL penicillin, and 100mg/mL streptomycin, in 5%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at 37˚C. </a:t>
            </a:r>
            <a:endParaRPr lang="en-US" dirty="0" smtClean="0"/>
          </a:p>
        </p:txBody>
      </p:sp>
      <p:sp>
        <p:nvSpPr>
          <p:cNvPr id="4" name="Slide Number Placeholder 3"/>
          <p:cNvSpPr>
            <a:spLocks noGrp="1"/>
          </p:cNvSpPr>
          <p:nvPr>
            <p:ph type="sldNum" sz="quarter" idx="10"/>
          </p:nvPr>
        </p:nvSpPr>
        <p:spPr/>
        <p:txBody>
          <a:bodyPr/>
          <a:lstStyle/>
          <a:p>
            <a:fld id="{09F1BC2E-F93E-AA4A-8DAA-AF096BCDD312}" type="slidenum">
              <a:rPr lang="en-US" smtClean="0"/>
              <a:t>6</a:t>
            </a:fld>
            <a:endParaRPr lang="en-US"/>
          </a:p>
        </p:txBody>
      </p:sp>
    </p:spTree>
    <p:extLst>
      <p:ext uri="{BB962C8B-B14F-4D97-AF65-F5344CB8AC3E}">
        <p14:creationId xmlns:p14="http://schemas.microsoft.com/office/powerpoint/2010/main" val="126440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The genomic DNA will be isolated from the HCC cell lines. Two micrograms of the genomic DNA will be applied to bisulfite conversion and purified by </a:t>
            </a:r>
            <a:r>
              <a:rPr lang="en-US" sz="1200" kern="1200" dirty="0" err="1" smtClean="0">
                <a:solidFill>
                  <a:schemeClr val="tx1"/>
                </a:solidFill>
                <a:effectLst/>
                <a:latin typeface="+mn-lt"/>
                <a:ea typeface="+mn-ea"/>
                <a:cs typeface="+mn-cs"/>
              </a:rPr>
              <a:t>EpiTect</a:t>
            </a:r>
            <a:r>
              <a:rPr lang="en-US" sz="1200" kern="1200" dirty="0" smtClean="0">
                <a:solidFill>
                  <a:schemeClr val="tx1"/>
                </a:solidFill>
                <a:effectLst/>
                <a:latin typeface="+mn-lt"/>
                <a:ea typeface="+mn-ea"/>
                <a:cs typeface="+mn-cs"/>
              </a:rPr>
              <a:t> Fast Bisulfite Conversion Kit (QIAGEN). The kit will allow for the conversion of </a:t>
            </a:r>
            <a:r>
              <a:rPr lang="en-US" sz="1200" kern="1200" dirty="0" err="1" smtClean="0">
                <a:solidFill>
                  <a:schemeClr val="tx1"/>
                </a:solidFill>
                <a:effectLst/>
                <a:latin typeface="+mn-lt"/>
                <a:ea typeface="+mn-ea"/>
                <a:cs typeface="+mn-cs"/>
              </a:rPr>
              <a:t>unmethylated</a:t>
            </a:r>
            <a:r>
              <a:rPr lang="en-US" sz="1200" kern="1200" dirty="0" smtClean="0">
                <a:solidFill>
                  <a:schemeClr val="tx1"/>
                </a:solidFill>
                <a:effectLst/>
                <a:latin typeface="+mn-lt"/>
                <a:ea typeface="+mn-ea"/>
                <a:cs typeface="+mn-cs"/>
              </a:rPr>
              <a:t> cytosine to uracil.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MS-PCR and bisulfite genomic sequencing (BGS) will be performed. A total of 80 ng of bisulfite-modified DNA will be used in Methylation-Specific PCR (MS-PCR) and bisulfite genomic sequencing (BGS).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MS-PCR allows for the analysis of DNA methylation patterns in CpG islands.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CpG islands are focused on the regulation of gene expression in mammalian cells, and the excess methylation of CpG dinucleotides in a promoter represses gene expression. In cancers, gene silencing is occurred through methylation in the promoter of tumor suppressor genes.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BGS uses bisulfite treatment of DNA in order to determine the pattern of methylation.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Bisulfite is used for its deamination capabilities to </a:t>
            </a:r>
            <a:r>
              <a:rPr lang="en-US" sz="1200" kern="1200" dirty="0" err="1" smtClean="0">
                <a:solidFill>
                  <a:schemeClr val="tx1"/>
                </a:solidFill>
                <a:effectLst/>
                <a:latin typeface="+mn-lt"/>
                <a:ea typeface="+mn-ea"/>
                <a:cs typeface="+mn-cs"/>
              </a:rPr>
              <a:t>unmethylated</a:t>
            </a:r>
            <a:r>
              <a:rPr lang="en-US" sz="1200" kern="1200" dirty="0" smtClean="0">
                <a:solidFill>
                  <a:schemeClr val="tx1"/>
                </a:solidFill>
                <a:effectLst/>
                <a:latin typeface="+mn-lt"/>
                <a:ea typeface="+mn-ea"/>
                <a:cs typeface="+mn-cs"/>
              </a:rPr>
              <a:t> cytosine, causing for chemical conversion to uracil.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methylated and </a:t>
            </a:r>
            <a:r>
              <a:rPr lang="en-US" sz="1200" kern="1200" dirty="0" err="1" smtClean="0">
                <a:solidFill>
                  <a:schemeClr val="tx1"/>
                </a:solidFill>
                <a:effectLst/>
                <a:latin typeface="+mn-lt"/>
                <a:ea typeface="+mn-ea"/>
                <a:cs typeface="+mn-cs"/>
              </a:rPr>
              <a:t>unmethylated</a:t>
            </a:r>
            <a:r>
              <a:rPr lang="en-US" sz="1200" kern="1200" dirty="0" smtClean="0">
                <a:solidFill>
                  <a:schemeClr val="tx1"/>
                </a:solidFill>
                <a:effectLst/>
                <a:latin typeface="+mn-lt"/>
                <a:ea typeface="+mn-ea"/>
                <a:cs typeface="+mn-cs"/>
              </a:rPr>
              <a:t> specific-PCR conditions for IGFBP-7 will be performed as denature at 95°C for 15 min followed by 35 cycles at 95°C for 30 sec, 60°C for 30 sec, 72°C for 30 sec and final elongation at 72°C for 5 min.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PCR for the methylated and </a:t>
            </a:r>
            <a:r>
              <a:rPr lang="en-US" sz="1200" kern="1200" dirty="0" err="1" smtClean="0">
                <a:solidFill>
                  <a:schemeClr val="tx1"/>
                </a:solidFill>
                <a:effectLst/>
                <a:latin typeface="+mn-lt"/>
                <a:ea typeface="+mn-ea"/>
                <a:cs typeface="+mn-cs"/>
              </a:rPr>
              <a:t>unmethylated</a:t>
            </a:r>
            <a:r>
              <a:rPr lang="en-US" sz="1200" kern="1200" dirty="0" smtClean="0">
                <a:solidFill>
                  <a:schemeClr val="tx1"/>
                </a:solidFill>
                <a:effectLst/>
                <a:latin typeface="+mn-lt"/>
                <a:ea typeface="+mn-ea"/>
                <a:cs typeface="+mn-cs"/>
              </a:rPr>
              <a:t> products will be visualized and photographed on 2% agarose gel.</a:t>
            </a:r>
            <a:endParaRPr lang="en-US" dirty="0"/>
          </a:p>
        </p:txBody>
      </p:sp>
      <p:sp>
        <p:nvSpPr>
          <p:cNvPr id="4" name="Slide Number Placeholder 3"/>
          <p:cNvSpPr>
            <a:spLocks noGrp="1"/>
          </p:cNvSpPr>
          <p:nvPr>
            <p:ph type="sldNum" sz="quarter" idx="10"/>
          </p:nvPr>
        </p:nvSpPr>
        <p:spPr/>
        <p:txBody>
          <a:bodyPr/>
          <a:lstStyle/>
          <a:p>
            <a:fld id="{09F1BC2E-F93E-AA4A-8DAA-AF096BCDD312}" type="slidenum">
              <a:rPr lang="en-US" smtClean="0"/>
              <a:t>7</a:t>
            </a:fld>
            <a:endParaRPr lang="en-US"/>
          </a:p>
        </p:txBody>
      </p:sp>
    </p:spTree>
    <p:extLst>
      <p:ext uri="{BB962C8B-B14F-4D97-AF65-F5344CB8AC3E}">
        <p14:creationId xmlns:p14="http://schemas.microsoft.com/office/powerpoint/2010/main" val="201789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Total RNA will be extracted from the HCC cells using E.Z.N.A.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Allows for the isolation of both genomic DNA and total RNA from the same cells.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After doing so, mRNA will be reversely transcribed into cDNA, which is DNA synthesized from a single stranded RNA like mRNA or miRNA. RT-qPCR will be completed using SYBR Premix Ex </a:t>
            </a:r>
            <a:r>
              <a:rPr lang="en-US" sz="1200" kern="1200" dirty="0" err="1" smtClean="0">
                <a:solidFill>
                  <a:schemeClr val="tx1"/>
                </a:solidFill>
                <a:effectLst/>
                <a:latin typeface="+mn-lt"/>
                <a:ea typeface="+mn-ea"/>
                <a:cs typeface="+mn-cs"/>
              </a:rPr>
              <a:t>Taq</a:t>
            </a:r>
            <a:r>
              <a:rPr lang="en-US" sz="1200" kern="1200" dirty="0" smtClean="0">
                <a:solidFill>
                  <a:schemeClr val="tx1"/>
                </a:solidFill>
                <a:effectLst/>
                <a:latin typeface="+mn-lt"/>
                <a:ea typeface="+mn-ea"/>
                <a:cs typeface="+mn-cs"/>
              </a:rPr>
              <a:t> II; the following PCR machine will be used due to its high level of specificity. The thermocycling conditions will be set as noted: 95˚C for 30 seconds, then 39 cycles at 95˚C for 5 seconds, and 69˚C for 34 seconds. 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experiment will utilize GADPH as the reference gene because it often brings good results and proves to be the most stable among genes with little to no variation between tissues.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Multiple primers will be used, including AEG-1 forward, AEG-1 reverse, APC forward, APC reverse, </a:t>
            </a:r>
            <a:r>
              <a:rPr lang="en-US" sz="1200" kern="1200" dirty="0" err="1" smtClean="0">
                <a:solidFill>
                  <a:schemeClr val="tx1"/>
                </a:solidFill>
                <a:effectLst/>
                <a:latin typeface="+mn-lt"/>
                <a:ea typeface="+mn-ea"/>
                <a:cs typeface="+mn-cs"/>
              </a:rPr>
              <a:t>axin</a:t>
            </a:r>
            <a:r>
              <a:rPr lang="en-US" sz="1200" kern="1200" dirty="0" smtClean="0">
                <a:solidFill>
                  <a:schemeClr val="tx1"/>
                </a:solidFill>
                <a:effectLst/>
                <a:latin typeface="+mn-lt"/>
                <a:ea typeface="+mn-ea"/>
                <a:cs typeface="+mn-cs"/>
              </a:rPr>
              <a:t> forward, </a:t>
            </a:r>
            <a:r>
              <a:rPr lang="en-US" sz="1200" kern="1200" dirty="0" err="1" smtClean="0">
                <a:solidFill>
                  <a:schemeClr val="tx1"/>
                </a:solidFill>
                <a:effectLst/>
                <a:latin typeface="+mn-lt"/>
                <a:ea typeface="+mn-ea"/>
                <a:cs typeface="+mn-cs"/>
              </a:rPr>
              <a:t>axin</a:t>
            </a:r>
            <a:r>
              <a:rPr lang="en-US" sz="1200" kern="1200" dirty="0" smtClean="0">
                <a:solidFill>
                  <a:schemeClr val="tx1"/>
                </a:solidFill>
                <a:effectLst/>
                <a:latin typeface="+mn-lt"/>
                <a:ea typeface="+mn-ea"/>
                <a:cs typeface="+mn-cs"/>
              </a:rPr>
              <a:t> reverse, GADPH forward, GADPH reverse, IGFBP7 forward, and IGFBP7 reverse.</a:t>
            </a:r>
          </a:p>
        </p:txBody>
      </p:sp>
      <p:sp>
        <p:nvSpPr>
          <p:cNvPr id="4" name="Slide Number Placeholder 3"/>
          <p:cNvSpPr>
            <a:spLocks noGrp="1"/>
          </p:cNvSpPr>
          <p:nvPr>
            <p:ph type="sldNum" sz="quarter" idx="10"/>
          </p:nvPr>
        </p:nvSpPr>
        <p:spPr/>
        <p:txBody>
          <a:bodyPr/>
          <a:lstStyle/>
          <a:p>
            <a:fld id="{09F1BC2E-F93E-AA4A-8DAA-AF096BCDD312}" type="slidenum">
              <a:rPr lang="en-US" smtClean="0"/>
              <a:t>8</a:t>
            </a:fld>
            <a:endParaRPr lang="en-US"/>
          </a:p>
        </p:txBody>
      </p:sp>
    </p:spTree>
    <p:extLst>
      <p:ext uri="{BB962C8B-B14F-4D97-AF65-F5344CB8AC3E}">
        <p14:creationId xmlns:p14="http://schemas.microsoft.com/office/powerpoint/2010/main" val="191256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HCC cells will be washed using ice-cold Phosphate buffered saline (PBS). PBS is a balanced salt solution and is commonly used in this method in order to maintain a constant pH and osmolarity of the cells. The cells will then be lysed using ice-cold RIPA buffer, phosphatase inhibitor sodium fluoride (</a:t>
            </a:r>
            <a:r>
              <a:rPr lang="en-US" sz="1200" kern="1200" dirty="0" err="1" smtClean="0">
                <a:solidFill>
                  <a:schemeClr val="tx1"/>
                </a:solidFill>
                <a:effectLst/>
                <a:latin typeface="+mn-lt"/>
                <a:ea typeface="+mn-ea"/>
                <a:cs typeface="+mn-cs"/>
              </a:rPr>
              <a:t>NaF</a:t>
            </a:r>
            <a:r>
              <a:rPr lang="en-US" sz="1200" kern="1200" dirty="0" smtClean="0">
                <a:solidFill>
                  <a:schemeClr val="tx1"/>
                </a:solidFill>
                <a:effectLst/>
                <a:latin typeface="+mn-lt"/>
                <a:ea typeface="+mn-ea"/>
                <a:cs typeface="+mn-cs"/>
              </a:rPr>
              <a:t>), and sodium </a:t>
            </a:r>
            <a:r>
              <a:rPr lang="en-US" sz="1200" kern="1200" dirty="0" err="1" smtClean="0">
                <a:solidFill>
                  <a:schemeClr val="tx1"/>
                </a:solidFill>
                <a:effectLst/>
                <a:latin typeface="+mn-lt"/>
                <a:ea typeface="+mn-ea"/>
                <a:cs typeface="+mn-cs"/>
              </a:rPr>
              <a:t>orthovanadate</a:t>
            </a:r>
            <a:r>
              <a:rPr lang="en-US" sz="1200" kern="1200" dirty="0" smtClean="0">
                <a:solidFill>
                  <a:schemeClr val="tx1"/>
                </a:solidFill>
                <a:effectLst/>
                <a:latin typeface="+mn-lt"/>
                <a:ea typeface="+mn-ea"/>
                <a:cs typeface="+mn-cs"/>
              </a:rPr>
              <a:t> (Na</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VO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NaF</a:t>
            </a:r>
            <a:r>
              <a:rPr lang="en-US" sz="1200" kern="1200" dirty="0" smtClean="0">
                <a:solidFill>
                  <a:schemeClr val="tx1"/>
                </a:solidFill>
                <a:effectLst/>
                <a:latin typeface="+mn-lt"/>
                <a:ea typeface="+mn-ea"/>
                <a:cs typeface="+mn-cs"/>
              </a:rPr>
              <a:t> will be used in order to inactivate endogenous phosphatases and to protect protein phosphorylation. Following cell lysis, the proteins in the cell will undergo separation by 5-10% SDS-PAGE. SDS is a detergent that denatures proteins by altering their tertiary structure via unfolding them, after their binding of one SDS per two amino acids. This process charges the protein, causing for the protein to move down the polyacrylamide gel after an electric current is induced. And so, smaller proteins will move farther down the gel, towards the anode, whereas larger proteins will not move very far down the gel and remain towards the cathode.</a:t>
            </a:r>
          </a:p>
          <a:p>
            <a:r>
              <a:rPr lang="en-US" sz="1200" kern="1200" dirty="0" smtClean="0">
                <a:solidFill>
                  <a:schemeClr val="tx1"/>
                </a:solidFill>
                <a:effectLst/>
                <a:latin typeface="+mn-lt"/>
                <a:ea typeface="+mn-ea"/>
                <a:cs typeface="+mn-cs"/>
              </a:rPr>
              <a:t> </a:t>
            </a:r>
          </a:p>
          <a:p>
            <a:pPr marL="171450" indent="-171450">
              <a:buFontTx/>
              <a:buChar char="-"/>
            </a:pPr>
            <a:r>
              <a:rPr lang="en-US" sz="1200" kern="1200" dirty="0" smtClean="0">
                <a:solidFill>
                  <a:schemeClr val="tx1"/>
                </a:solidFill>
                <a:effectLst/>
                <a:latin typeface="+mn-lt"/>
                <a:ea typeface="+mn-ea"/>
                <a:cs typeface="+mn-cs"/>
              </a:rPr>
              <a:t>The proteins will then be moved onto a PVDF membrane.</a:t>
            </a:r>
          </a:p>
          <a:p>
            <a:pPr marL="171450" indent="-171450">
              <a:buFontTx/>
              <a:buChar char="-"/>
            </a:pPr>
            <a:r>
              <a:rPr lang="en-US" sz="1200" kern="1200" dirty="0" smtClean="0">
                <a:solidFill>
                  <a:schemeClr val="tx1"/>
                </a:solidFill>
                <a:effectLst/>
                <a:latin typeface="+mn-lt"/>
                <a:ea typeface="+mn-ea"/>
                <a:cs typeface="+mn-cs"/>
              </a:rPr>
              <a:t>PVDF membranes are highly hydrophobic, so they will be treated with either methanol or ethanol prior to submersion in the transfer buffer. Then the polyacrylamide gel will be placed against the membrane between two sheets of porous polyethylene facing toward the cell, creating a transfer stack. The porous polyethylene is very rigid and can facilitate in handling, making it a better choice in comparison to the alternative of filter paper. Again, the use of an electric current will cause for the protein to transfer over to the membrane because of the negative charges of the proteins. </a:t>
            </a:r>
          </a:p>
          <a:p>
            <a:pPr marL="171450" indent="-171450">
              <a:buFontTx/>
              <a:buChar char="-"/>
            </a:pPr>
            <a:r>
              <a:rPr lang="en-US" sz="1200" kern="1200" dirty="0" smtClean="0">
                <a:solidFill>
                  <a:schemeClr val="tx1"/>
                </a:solidFill>
                <a:effectLst/>
                <a:latin typeface="+mn-lt"/>
                <a:ea typeface="+mn-ea"/>
                <a:cs typeface="+mn-cs"/>
              </a:rPr>
              <a:t>The membranes will then be blocked in 1xTBST (Tween-</a:t>
            </a:r>
            <a:r>
              <a:rPr lang="en-US" sz="1200" kern="1200" dirty="0" err="1" smtClean="0">
                <a:solidFill>
                  <a:schemeClr val="tx1"/>
                </a:solidFill>
                <a:effectLst/>
                <a:latin typeface="+mn-lt"/>
                <a:ea typeface="+mn-ea"/>
                <a:cs typeface="+mn-cs"/>
              </a:rPr>
              <a:t>Tris</a:t>
            </a:r>
            <a:r>
              <a:rPr lang="en-US" sz="1200" kern="1200" dirty="0" smtClean="0">
                <a:solidFill>
                  <a:schemeClr val="tx1"/>
                </a:solidFill>
                <a:effectLst/>
                <a:latin typeface="+mn-lt"/>
                <a:ea typeface="+mn-ea"/>
                <a:cs typeface="+mn-cs"/>
              </a:rPr>
              <a:t> buffered saline) with 5% skim milk for 1 hour and will be incubated with their corresponding antibodies overnight at 4˚C.</a:t>
            </a:r>
          </a:p>
          <a:p>
            <a:pPr marL="171450" indent="-171450">
              <a:buFontTx/>
              <a:buChar char="-"/>
            </a:pPr>
            <a:r>
              <a:rPr lang="en-US" sz="1200" kern="1200" dirty="0" smtClean="0">
                <a:solidFill>
                  <a:schemeClr val="tx1"/>
                </a:solidFill>
                <a:effectLst/>
                <a:latin typeface="+mn-lt"/>
                <a:ea typeface="+mn-ea"/>
                <a:cs typeface="+mn-cs"/>
              </a:rPr>
              <a:t>In this experiment, the primary antibodies include Rabbit anti-AEG1, rabbit anti-c-</a:t>
            </a:r>
            <a:r>
              <a:rPr lang="en-US" sz="1200" kern="1200" dirty="0" err="1" smtClean="0">
                <a:solidFill>
                  <a:schemeClr val="tx1"/>
                </a:solidFill>
                <a:effectLst/>
                <a:latin typeface="+mn-lt"/>
                <a:ea typeface="+mn-ea"/>
                <a:cs typeface="+mn-cs"/>
              </a:rPr>
              <a:t>Myc</a:t>
            </a:r>
            <a:r>
              <a:rPr lang="en-US" sz="1200" kern="1200" dirty="0" smtClean="0">
                <a:solidFill>
                  <a:schemeClr val="tx1"/>
                </a:solidFill>
                <a:effectLst/>
                <a:latin typeface="+mn-lt"/>
                <a:ea typeface="+mn-ea"/>
                <a:cs typeface="+mn-cs"/>
              </a:rPr>
              <a:t>, rabbit anti-</a:t>
            </a:r>
            <a:r>
              <a:rPr lang="en-US" sz="1200" kern="1200" dirty="0" err="1" smtClean="0">
                <a:solidFill>
                  <a:schemeClr val="tx1"/>
                </a:solidFill>
                <a:effectLst/>
                <a:latin typeface="+mn-lt"/>
                <a:ea typeface="+mn-ea"/>
                <a:cs typeface="+mn-cs"/>
              </a:rPr>
              <a:t>axin</a:t>
            </a:r>
            <a:r>
              <a:rPr lang="en-US" sz="1200" kern="1200" dirty="0" smtClean="0">
                <a:solidFill>
                  <a:schemeClr val="tx1"/>
                </a:solidFill>
                <a:effectLst/>
                <a:latin typeface="+mn-lt"/>
                <a:ea typeface="+mn-ea"/>
                <a:cs typeface="+mn-cs"/>
              </a:rPr>
              <a:t>, rabbit anti-APC, and mouse anti-β-catenin.</a:t>
            </a:r>
          </a:p>
          <a:p>
            <a:pPr marL="171450" indent="-171450">
              <a:buFontTx/>
              <a:buChar char="-"/>
            </a:pPr>
            <a:r>
              <a:rPr lang="en-US" sz="1200" kern="1200" dirty="0" smtClean="0">
                <a:solidFill>
                  <a:schemeClr val="tx1"/>
                </a:solidFill>
                <a:effectLst/>
                <a:latin typeface="+mn-lt"/>
                <a:ea typeface="+mn-ea"/>
                <a:cs typeface="+mn-cs"/>
              </a:rPr>
              <a:t>After incubation with the primary antibodies, the membranes will be washed with TBST 3 times and then incubated with the secondary antibody for 2 hours at room temperature. The secondary antibody will be used to probe the primary antibodies. </a:t>
            </a:r>
          </a:p>
          <a:p>
            <a:pPr marL="171450" indent="-171450">
              <a:buFontTx/>
              <a:buChar char="-"/>
            </a:pPr>
            <a:r>
              <a:rPr lang="en-US" sz="1200" kern="1200" dirty="0" smtClean="0">
                <a:solidFill>
                  <a:schemeClr val="tx1"/>
                </a:solidFill>
                <a:effectLst/>
                <a:latin typeface="+mn-lt"/>
                <a:ea typeface="+mn-ea"/>
                <a:cs typeface="+mn-cs"/>
              </a:rPr>
              <a:t>In this experiment, the secondary antibody is a goat anti-rabbit IgG-horseradish peroxidase or a goat anti-mouse IgG horseradish peroxidase.</a:t>
            </a:r>
          </a:p>
          <a:p>
            <a:endParaRPr lang="en-US" dirty="0"/>
          </a:p>
        </p:txBody>
      </p:sp>
      <p:sp>
        <p:nvSpPr>
          <p:cNvPr id="4" name="Slide Number Placeholder 3"/>
          <p:cNvSpPr>
            <a:spLocks noGrp="1"/>
          </p:cNvSpPr>
          <p:nvPr>
            <p:ph type="sldNum" sz="quarter" idx="10"/>
          </p:nvPr>
        </p:nvSpPr>
        <p:spPr/>
        <p:txBody>
          <a:bodyPr/>
          <a:lstStyle/>
          <a:p>
            <a:fld id="{09F1BC2E-F93E-AA4A-8DAA-AF096BCDD312}" type="slidenum">
              <a:rPr lang="en-US" smtClean="0"/>
              <a:t>9</a:t>
            </a:fld>
            <a:endParaRPr lang="en-US"/>
          </a:p>
        </p:txBody>
      </p:sp>
    </p:spTree>
    <p:extLst>
      <p:ext uri="{BB962C8B-B14F-4D97-AF65-F5344CB8AC3E}">
        <p14:creationId xmlns:p14="http://schemas.microsoft.com/office/powerpoint/2010/main" val="48896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From this experiment, the level of AEG1 mRNA expression could be higher or lower dependent on which experimental group it was placed in.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Lenti-AEG-1 group, the expression would be significantly lower compared to the </a:t>
            </a:r>
            <a:r>
              <a:rPr lang="en-US" sz="1200" kern="1200" dirty="0" err="1" smtClean="0">
                <a:solidFill>
                  <a:schemeClr val="tx1"/>
                </a:solidFill>
                <a:effectLst/>
                <a:latin typeface="+mn-lt"/>
                <a:ea typeface="+mn-ea"/>
                <a:cs typeface="+mn-cs"/>
              </a:rPr>
              <a:t>Lenti</a:t>
            </a:r>
            <a:r>
              <a:rPr lang="en-US" sz="1200" kern="1200" dirty="0" smtClean="0">
                <a:solidFill>
                  <a:schemeClr val="tx1"/>
                </a:solidFill>
                <a:effectLst/>
                <a:latin typeface="+mn-lt"/>
                <a:ea typeface="+mn-ea"/>
                <a:cs typeface="+mn-cs"/>
              </a:rPr>
              <a:t>-control group.</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effect of AEG-1 silencing on the activation of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β-catenin signaling pathway can be assessed.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mRNA levels of </a:t>
            </a:r>
            <a:r>
              <a:rPr lang="en-US" sz="1200" kern="1200" dirty="0" err="1" smtClean="0">
                <a:solidFill>
                  <a:schemeClr val="tx1"/>
                </a:solidFill>
                <a:effectLst/>
                <a:latin typeface="+mn-lt"/>
                <a:ea typeface="+mn-ea"/>
                <a:cs typeface="+mn-cs"/>
              </a:rPr>
              <a:t>axin</a:t>
            </a:r>
            <a:r>
              <a:rPr lang="en-US" sz="1200" kern="1200" dirty="0" smtClean="0">
                <a:solidFill>
                  <a:schemeClr val="tx1"/>
                </a:solidFill>
                <a:effectLst/>
                <a:latin typeface="+mn-lt"/>
                <a:ea typeface="+mn-ea"/>
                <a:cs typeface="+mn-cs"/>
              </a:rPr>
              <a:t> and APC in the Lenti-AEG-1si group will be significantly higher compared to the </a:t>
            </a:r>
            <a:r>
              <a:rPr lang="en-US" sz="1200" kern="1200" dirty="0" err="1" smtClean="0">
                <a:solidFill>
                  <a:schemeClr val="tx1"/>
                </a:solidFill>
                <a:effectLst/>
                <a:latin typeface="+mn-lt"/>
                <a:ea typeface="+mn-ea"/>
                <a:cs typeface="+mn-cs"/>
              </a:rPr>
              <a:t>Lenti</a:t>
            </a:r>
            <a:r>
              <a:rPr lang="en-US" sz="1200" kern="1200" dirty="0" smtClean="0">
                <a:solidFill>
                  <a:schemeClr val="tx1"/>
                </a:solidFill>
                <a:effectLst/>
                <a:latin typeface="+mn-lt"/>
                <a:ea typeface="+mn-ea"/>
                <a:cs typeface="+mn-cs"/>
              </a:rPr>
              <a:t>-control group.</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This would suggest that AEG-1 silencing inhibits the activation of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β-catenin signaling pathway.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Looking back to the IGFBP7 as mentioned previously, it is one of the most downregulated genes from the overexpression of AEG1.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Re-address</a:t>
            </a:r>
            <a:r>
              <a:rPr lang="en-US" sz="1200" kern="1200" baseline="0" dirty="0" smtClean="0">
                <a:solidFill>
                  <a:schemeClr val="tx1"/>
                </a:solidFill>
                <a:effectLst/>
                <a:latin typeface="+mn-lt"/>
                <a:ea typeface="+mn-ea"/>
                <a:cs typeface="+mn-cs"/>
              </a:rPr>
              <a:t> the CQ and how this shows it: </a:t>
            </a:r>
            <a:r>
              <a:rPr lang="en-US" sz="1200" kern="1200" dirty="0" smtClean="0">
                <a:solidFill>
                  <a:schemeClr val="tx1"/>
                </a:solidFill>
                <a:effectLst/>
                <a:latin typeface="+mn-lt"/>
                <a:ea typeface="+mn-ea"/>
                <a:cs typeface="+mn-cs"/>
              </a:rPr>
              <a:t>The purpose of this experiment was to show that AEG1 activates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β-catenin signaling pathway in HCC, thus causing for altered methylation of IGFBP7.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RT-qPCR: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If the RT-qPCR data of mRNA levels among APC and </a:t>
            </a:r>
            <a:r>
              <a:rPr lang="en-US" sz="1200" kern="1200" dirty="0" err="1" smtClean="0">
                <a:solidFill>
                  <a:schemeClr val="tx1"/>
                </a:solidFill>
                <a:effectLst/>
                <a:latin typeface="+mn-lt"/>
                <a:ea typeface="+mn-ea"/>
                <a:cs typeface="+mn-cs"/>
              </a:rPr>
              <a:t>axin</a:t>
            </a:r>
            <a:r>
              <a:rPr lang="en-US" sz="1200" kern="1200" dirty="0" smtClean="0">
                <a:solidFill>
                  <a:schemeClr val="tx1"/>
                </a:solidFill>
                <a:effectLst/>
                <a:latin typeface="+mn-lt"/>
                <a:ea typeface="+mn-ea"/>
                <a:cs typeface="+mn-cs"/>
              </a:rPr>
              <a:t> shows the Lenti-AEG-1 cells to be lower in expression than the </a:t>
            </a:r>
            <a:r>
              <a:rPr lang="en-US" sz="1200" kern="1200" dirty="0" err="1" smtClean="0">
                <a:solidFill>
                  <a:schemeClr val="tx1"/>
                </a:solidFill>
                <a:effectLst/>
                <a:latin typeface="+mn-lt"/>
                <a:ea typeface="+mn-ea"/>
                <a:cs typeface="+mn-cs"/>
              </a:rPr>
              <a:t>Lenti</a:t>
            </a:r>
            <a:r>
              <a:rPr lang="en-US" sz="1200" kern="1200" dirty="0" smtClean="0">
                <a:solidFill>
                  <a:schemeClr val="tx1"/>
                </a:solidFill>
                <a:effectLst/>
                <a:latin typeface="+mn-lt"/>
                <a:ea typeface="+mn-ea"/>
                <a:cs typeface="+mn-cs"/>
              </a:rPr>
              <a:t>-control cells, then this would demonstrate how AEG-1’s overexpression causes tumorigenesis.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Western</a:t>
            </a:r>
            <a:r>
              <a:rPr lang="en-US" sz="1200" kern="1200" baseline="0" dirty="0" smtClean="0">
                <a:solidFill>
                  <a:schemeClr val="tx1"/>
                </a:solidFill>
                <a:effectLst/>
                <a:latin typeface="+mn-lt"/>
                <a:ea typeface="+mn-ea"/>
                <a:cs typeface="+mn-cs"/>
              </a:rPr>
              <a:t> Blot: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 The western blot analysis shows the Lenti-AEG-1 cells to be darker than the control cells, then this would show the effect of AEG-1 silencing on the activation of the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/β-catenin signaling pathway.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If these results show AEG-1 decreases expression, the connection to IGFBP7 can be made, where AEG-1 overexpression will decrease its expression.</a:t>
            </a:r>
          </a:p>
        </p:txBody>
      </p:sp>
      <p:sp>
        <p:nvSpPr>
          <p:cNvPr id="4" name="Slide Number Placeholder 3"/>
          <p:cNvSpPr>
            <a:spLocks noGrp="1"/>
          </p:cNvSpPr>
          <p:nvPr>
            <p:ph type="sldNum" sz="quarter" idx="10"/>
          </p:nvPr>
        </p:nvSpPr>
        <p:spPr/>
        <p:txBody>
          <a:bodyPr/>
          <a:lstStyle/>
          <a:p>
            <a:fld id="{09F1BC2E-F93E-AA4A-8DAA-AF096BCDD312}" type="slidenum">
              <a:rPr lang="en-US" smtClean="0"/>
              <a:t>10</a:t>
            </a:fld>
            <a:endParaRPr lang="en-US"/>
          </a:p>
        </p:txBody>
      </p:sp>
    </p:spTree>
    <p:extLst>
      <p:ext uri="{BB962C8B-B14F-4D97-AF65-F5344CB8AC3E}">
        <p14:creationId xmlns:p14="http://schemas.microsoft.com/office/powerpoint/2010/main" val="119752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11/30/17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99534"/>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hyperlink" Target="https://www.ncbi.nlm.nih.gov/pubmed/17545625" TargetMode="External"/><Relationship Id="rId12" Type="http://schemas.openxmlformats.org/officeDocument/2006/relationships/hyperlink" Target="https://www.ncbi.nlm.nih.gov/pmc/articles/PMC3825189/" TargetMode="External"/><Relationship Id="rId13" Type="http://schemas.openxmlformats.org/officeDocument/2006/relationships/hyperlink" Target="https://www.ncbi.nlm.nih.gov/pubmed/9734785" TargetMode="External"/><Relationship Id="rId14" Type="http://schemas.openxmlformats.org/officeDocument/2006/relationships/hyperlink" Target="https://www.ncbi.nlm.nih.gov/pubmed/17881494" TargetMode="External"/><Relationship Id="rId15" Type="http://schemas.openxmlformats.org/officeDocument/2006/relationships/hyperlink" Target="https://www.ncbi.nlm.nih.gov/pubmed/29032337" TargetMode="External"/><Relationship Id="rId16" Type="http://schemas.openxmlformats.org/officeDocument/2006/relationships/hyperlink" Target="https://www.ncbi.nlm.nih.gov/pubmed/28982915" TargetMode="External"/><Relationship Id="rId17" Type="http://schemas.openxmlformats.org/officeDocument/2006/relationships/hyperlink" Target="https://www.ncbi.nlm.nih.gov/pubmed/28619711" TargetMode="External"/><Relationship Id="rId18" Type="http://schemas.openxmlformats.org/officeDocument/2006/relationships/hyperlink" Target="https://www.ncbi.nlm.nih.gov/pmc/articles/PMC4918263/" TargetMode="External"/><Relationship Id="rId1" Type="http://schemas.openxmlformats.org/officeDocument/2006/relationships/slideLayout" Target="../slideLayouts/slideLayout2.xml"/><Relationship Id="rId2" Type="http://schemas.openxmlformats.org/officeDocument/2006/relationships/hyperlink" Target="https://www.ncbi.nlm.nih.gov/pubmed/23319057" TargetMode="External"/><Relationship Id="rId3" Type="http://schemas.openxmlformats.org/officeDocument/2006/relationships/hyperlink" Target="https://www.ncbi.nlm.nih.gov/pubmed/21328580" TargetMode="External"/><Relationship Id="rId4" Type="http://schemas.openxmlformats.org/officeDocument/2006/relationships/hyperlink" Target="https://www.ncbi.nlm.nih.gov/pmc/articles/PMC3207018/" TargetMode="External"/><Relationship Id="rId5" Type="http://schemas.openxmlformats.org/officeDocument/2006/relationships/hyperlink" Target="https://www.ncbi.nlm.nih.gov/pubmed/19221438" TargetMode="External"/><Relationship Id="rId6" Type="http://schemas.openxmlformats.org/officeDocument/2006/relationships/hyperlink" Target="https://www.ncbi.nlm.nih.gov/pubmed/28454408" TargetMode="External"/><Relationship Id="rId7" Type="http://schemas.openxmlformats.org/officeDocument/2006/relationships/hyperlink" Target="https://www.ncbi.nlm.nih.gov/pubmed/25050974" TargetMode="External"/><Relationship Id="rId8" Type="http://schemas.openxmlformats.org/officeDocument/2006/relationships/hyperlink" Target="https://www.ncbi.nlm.nih.gov/pmc/articles/PMC4309751/" TargetMode="External"/><Relationship Id="rId9" Type="http://schemas.openxmlformats.org/officeDocument/2006/relationships/hyperlink" Target="https://www.ncbi.nlm.nih.gov/pmc/articles/PMC4663689/" TargetMode="External"/><Relationship Id="rId10" Type="http://schemas.openxmlformats.org/officeDocument/2006/relationships/hyperlink" Target="https://www.ncbi.nlm.nih.gov/pubmed/2485484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620188"/>
            <a:ext cx="7197726" cy="4113015"/>
          </a:xfrm>
        </p:spPr>
        <p:txBody>
          <a:bodyPr>
            <a:noAutofit/>
          </a:bodyPr>
          <a:lstStyle/>
          <a:p>
            <a:r>
              <a:rPr lang="en-US" sz="4400" dirty="0"/>
              <a:t>AEG-1 alters methylation status of IGFBP7 promoter via activation of the </a:t>
            </a:r>
            <a:r>
              <a:rPr lang="en-US" sz="4400" dirty="0" err="1"/>
              <a:t>Wnt</a:t>
            </a:r>
            <a:r>
              <a:rPr lang="en-US" sz="4400" dirty="0"/>
              <a:t>/β-catenin signaling pathway in HCC</a:t>
            </a:r>
            <a:br>
              <a:rPr lang="en-US" sz="4400" dirty="0"/>
            </a:br>
            <a:endParaRPr lang="en-US" sz="4400" dirty="0"/>
          </a:p>
        </p:txBody>
      </p:sp>
      <p:sp>
        <p:nvSpPr>
          <p:cNvPr id="3" name="Subtitle 2"/>
          <p:cNvSpPr>
            <a:spLocks noGrp="1"/>
          </p:cNvSpPr>
          <p:nvPr>
            <p:ph type="subTitle" idx="1"/>
          </p:nvPr>
        </p:nvSpPr>
        <p:spPr>
          <a:xfrm>
            <a:off x="3962399" y="4586900"/>
            <a:ext cx="7197726" cy="1405467"/>
          </a:xfrm>
        </p:spPr>
        <p:txBody>
          <a:bodyPr>
            <a:normAutofit/>
          </a:bodyPr>
          <a:lstStyle/>
          <a:p>
            <a:r>
              <a:rPr lang="en-US" sz="2400" dirty="0" smtClean="0"/>
              <a:t>Ayshah Asmat</a:t>
            </a:r>
            <a:endParaRPr lang="en-US" sz="2400" dirty="0"/>
          </a:p>
        </p:txBody>
      </p:sp>
    </p:spTree>
    <p:extLst>
      <p:ext uri="{BB962C8B-B14F-4D97-AF65-F5344CB8AC3E}">
        <p14:creationId xmlns:p14="http://schemas.microsoft.com/office/powerpoint/2010/main" val="177930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Results</a:t>
            </a:r>
            <a:endParaRPr lang="en-US" dirty="0"/>
          </a:p>
        </p:txBody>
      </p:sp>
      <p:sp>
        <p:nvSpPr>
          <p:cNvPr id="3" name="Content Placeholder 2"/>
          <p:cNvSpPr>
            <a:spLocks noGrp="1"/>
          </p:cNvSpPr>
          <p:nvPr>
            <p:ph idx="1"/>
          </p:nvPr>
        </p:nvSpPr>
        <p:spPr>
          <a:xfrm>
            <a:off x="685801" y="1878830"/>
            <a:ext cx="10131425" cy="3649133"/>
          </a:xfrm>
        </p:spPr>
        <p:txBody>
          <a:bodyPr>
            <a:normAutofit/>
          </a:bodyPr>
          <a:lstStyle/>
          <a:p>
            <a:r>
              <a:rPr lang="en-US" sz="2800" dirty="0" smtClean="0"/>
              <a:t>Central Question: Does AEG1 </a:t>
            </a:r>
            <a:r>
              <a:rPr lang="en-US" sz="2800" dirty="0"/>
              <a:t>overexpression </a:t>
            </a:r>
            <a:r>
              <a:rPr lang="en-US" sz="2800" dirty="0" smtClean="0"/>
              <a:t>cause </a:t>
            </a:r>
            <a:r>
              <a:rPr lang="en-US" sz="2800" dirty="0"/>
              <a:t>for </a:t>
            </a:r>
            <a:r>
              <a:rPr lang="en-US" sz="2800" dirty="0" smtClean="0"/>
              <a:t>decreased expression of </a:t>
            </a:r>
            <a:r>
              <a:rPr lang="en-US" sz="2800" dirty="0"/>
              <a:t>IGFBP7 in </a:t>
            </a:r>
            <a:r>
              <a:rPr lang="en-US" sz="2800" dirty="0" smtClean="0"/>
              <a:t>HCC?</a:t>
            </a:r>
            <a:endParaRPr lang="en-US" sz="2800" dirty="0"/>
          </a:p>
          <a:p>
            <a:r>
              <a:rPr lang="en-US" sz="2800" dirty="0" smtClean="0"/>
              <a:t>Either AEG-1 will decrease expression of IGFBP7 or it will not</a:t>
            </a:r>
            <a:endParaRPr lang="en-US" sz="2800" dirty="0"/>
          </a:p>
        </p:txBody>
      </p:sp>
    </p:spTree>
    <p:extLst>
      <p:ext uri="{BB962C8B-B14F-4D97-AF65-F5344CB8AC3E}">
        <p14:creationId xmlns:p14="http://schemas.microsoft.com/office/powerpoint/2010/main" val="1085063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747" y="1136073"/>
            <a:ext cx="10131425" cy="4142509"/>
          </a:xfrm>
        </p:spPr>
        <p:txBody>
          <a:bodyPr>
            <a:normAutofit/>
          </a:bodyPr>
          <a:lstStyle/>
          <a:p>
            <a:pPr lvl="1"/>
            <a:r>
              <a:rPr lang="en-US" sz="2800" dirty="0" smtClean="0"/>
              <a:t>Goals:</a:t>
            </a:r>
          </a:p>
          <a:p>
            <a:pPr lvl="2"/>
            <a:r>
              <a:rPr lang="en-US" sz="2400" dirty="0" smtClean="0"/>
              <a:t>Determine if AEG-1 regulates HCC</a:t>
            </a:r>
          </a:p>
          <a:p>
            <a:pPr lvl="2"/>
            <a:r>
              <a:rPr lang="en-US" sz="2400" dirty="0" smtClean="0"/>
              <a:t>Help in treatment of HCC by focusing on one pathway vs. multiple</a:t>
            </a:r>
          </a:p>
          <a:p>
            <a:pPr lvl="1"/>
            <a:r>
              <a:rPr lang="en-US" sz="2800" dirty="0" smtClean="0"/>
              <a:t>Setbacks:</a:t>
            </a:r>
          </a:p>
          <a:p>
            <a:pPr lvl="2"/>
            <a:r>
              <a:rPr lang="en-US" sz="2600" dirty="0" smtClean="0"/>
              <a:t>AEG-1 would not activate the </a:t>
            </a:r>
            <a:r>
              <a:rPr lang="en-US" sz="2600" dirty="0" err="1" smtClean="0"/>
              <a:t>Wnt</a:t>
            </a:r>
            <a:r>
              <a:rPr lang="en-US" sz="2600" dirty="0" smtClean="0"/>
              <a:t>/</a:t>
            </a:r>
            <a:r>
              <a:rPr lang="en-US" sz="2800" dirty="0" smtClean="0"/>
              <a:t>β-catenin pathway due to the current state of the disease’s progression</a:t>
            </a:r>
            <a:endParaRPr lang="en-US" sz="2600" dirty="0" smtClean="0"/>
          </a:p>
          <a:p>
            <a:pPr lvl="2"/>
            <a:r>
              <a:rPr lang="en-US" sz="2600" dirty="0" smtClean="0"/>
              <a:t>Infection of AEG-1 may not decrease IGFBP7 expression</a:t>
            </a:r>
          </a:p>
          <a:p>
            <a:pPr lvl="1"/>
            <a:endParaRPr lang="en-US" sz="2800" dirty="0" smtClean="0"/>
          </a:p>
        </p:txBody>
      </p:sp>
    </p:spTree>
    <p:extLst>
      <p:ext uri="{BB962C8B-B14F-4D97-AF65-F5344CB8AC3E}">
        <p14:creationId xmlns:p14="http://schemas.microsoft.com/office/powerpoint/2010/main" val="123841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0"/>
            <a:ext cx="10131425" cy="1456267"/>
          </a:xfrm>
        </p:spPr>
        <p:txBody>
          <a:bodyPr/>
          <a:lstStyle/>
          <a:p>
            <a:r>
              <a:rPr lang="en-US" dirty="0" smtClean="0"/>
              <a:t>References</a:t>
            </a:r>
            <a:endParaRPr lang="en-US" dirty="0"/>
          </a:p>
        </p:txBody>
      </p:sp>
      <p:sp>
        <p:nvSpPr>
          <p:cNvPr id="3" name="Content Placeholder 2"/>
          <p:cNvSpPr>
            <a:spLocks noGrp="1"/>
          </p:cNvSpPr>
          <p:nvPr>
            <p:ph idx="1"/>
          </p:nvPr>
        </p:nvSpPr>
        <p:spPr>
          <a:xfrm>
            <a:off x="0" y="1039091"/>
            <a:ext cx="10131425" cy="5818909"/>
          </a:xfrm>
        </p:spPr>
        <p:txBody>
          <a:bodyPr>
            <a:noAutofit/>
          </a:bodyPr>
          <a:lstStyle/>
          <a:p>
            <a:pPr lvl="0"/>
            <a:r>
              <a:rPr lang="en-US" sz="800" dirty="0"/>
              <a:t>Chen, D., </a:t>
            </a:r>
            <a:r>
              <a:rPr lang="en-US" sz="800" dirty="0" err="1"/>
              <a:t>Siddiq</a:t>
            </a:r>
            <a:r>
              <a:rPr lang="en-US" sz="800" dirty="0"/>
              <a:t>, A. et al. 2013. Insulin-like Growth Factor-binding Protein-7 (IGFBP7); A Promising Gene Therapeutic for Hepatocellular Carcinoma (HCC). Molecular Therapy. Volume. Pgs. 758-766. </a:t>
            </a:r>
            <a:r>
              <a:rPr lang="en-US" sz="800" u="sng" dirty="0">
                <a:hlinkClick r:id="rId2"/>
              </a:rPr>
              <a:t>https://www.ncbi.nlm.nih.gov/pubmed/23319057</a:t>
            </a:r>
            <a:endParaRPr lang="en-US" sz="800" dirty="0"/>
          </a:p>
          <a:p>
            <a:pPr lvl="0"/>
            <a:r>
              <a:rPr lang="en-US" sz="800" dirty="0" err="1"/>
              <a:t>Tomimaru</a:t>
            </a:r>
            <a:r>
              <a:rPr lang="en-US" sz="800" dirty="0"/>
              <a:t>, Y., </a:t>
            </a:r>
            <a:r>
              <a:rPr lang="en-US" sz="800" dirty="0" err="1"/>
              <a:t>Eguchi</a:t>
            </a:r>
            <a:r>
              <a:rPr lang="en-US" sz="800" dirty="0"/>
              <a:t>, H. et al. 2012. IGFBP7 downregulation is associated with tumor progression and clinical outcome in hepatocellular carcinoma. International Journal of Cancer. Volume 130. Pgs.319-327. </a:t>
            </a:r>
            <a:r>
              <a:rPr lang="en-US" sz="800" u="sng" dirty="0">
                <a:hlinkClick r:id="rId3"/>
              </a:rPr>
              <a:t>https://www.ncbi.nlm.nih.gov/pubmed/21328580</a:t>
            </a:r>
            <a:endParaRPr lang="en-US" sz="800" dirty="0"/>
          </a:p>
          <a:p>
            <a:pPr lvl="0"/>
            <a:r>
              <a:rPr lang="en-US" sz="800" dirty="0"/>
              <a:t>Chen, D., </a:t>
            </a:r>
            <a:r>
              <a:rPr lang="en-US" sz="800" dirty="0" err="1"/>
              <a:t>Yoo</a:t>
            </a:r>
            <a:r>
              <a:rPr lang="en-US" sz="800" dirty="0"/>
              <a:t>, B.K. et al. 2011. Insulin-like Growth Factor-Binding Protein-7 Functions as a Potential Tumor Suppressor in Hepatocellular Carcinoma. Human Cancer Biology. Pgs. 6693-6701. </a:t>
            </a:r>
            <a:r>
              <a:rPr lang="en-US" sz="800" u="sng" dirty="0">
                <a:hlinkClick r:id="rId4"/>
              </a:rPr>
              <a:t>https://www.ncbi.nlm.nih.gov/pmc/articles/PMC3207018</a:t>
            </a:r>
            <a:r>
              <a:rPr lang="en-US" sz="800" u="sng" dirty="0" smtClean="0">
                <a:hlinkClick r:id="rId4"/>
              </a:rPr>
              <a:t>/</a:t>
            </a:r>
            <a:endParaRPr lang="en-US" sz="800" dirty="0"/>
          </a:p>
          <a:p>
            <a:pPr lvl="0"/>
            <a:r>
              <a:rPr lang="en-US" sz="800" dirty="0" err="1"/>
              <a:t>Yoo</a:t>
            </a:r>
            <a:r>
              <a:rPr lang="en-US" sz="800" dirty="0"/>
              <a:t>, B.K., </a:t>
            </a:r>
            <a:r>
              <a:rPr lang="en-US" sz="800" dirty="0" err="1"/>
              <a:t>Emdad</a:t>
            </a:r>
            <a:r>
              <a:rPr lang="en-US" sz="800" dirty="0"/>
              <a:t>, L. et al. 2009. Astrocyte elevated gene-1 regulates hepatocellular carcinoma development and progression. The Journal of Clinical </a:t>
            </a:r>
            <a:r>
              <a:rPr lang="en-US" sz="800" dirty="0" err="1"/>
              <a:t>Investigaation</a:t>
            </a:r>
            <a:r>
              <a:rPr lang="en-US" sz="800" dirty="0"/>
              <a:t>. Volume 119. Pgs. 465-477. </a:t>
            </a:r>
            <a:r>
              <a:rPr lang="en-US" sz="800" u="sng" dirty="0">
                <a:hlinkClick r:id="rId5"/>
              </a:rPr>
              <a:t>https://</a:t>
            </a:r>
            <a:r>
              <a:rPr lang="en-US" sz="800" u="sng" dirty="0" smtClean="0">
                <a:hlinkClick r:id="rId5"/>
              </a:rPr>
              <a:t>www.ncbi.nlm.nih.gov/pubmed/19221438</a:t>
            </a:r>
            <a:r>
              <a:rPr lang="en-US" sz="800" dirty="0" smtClean="0"/>
              <a:t> </a:t>
            </a:r>
          </a:p>
          <a:p>
            <a:pPr lvl="0"/>
            <a:r>
              <a:rPr lang="en-US" sz="800" dirty="0" smtClean="0"/>
              <a:t>Li</a:t>
            </a:r>
            <a:r>
              <a:rPr lang="en-US" sz="800" dirty="0"/>
              <a:t>, M, Dai, Y., Wang, L., and Li, L. 2017. Astrocyte elevated gene-1 promotes the proliferation and invasion of breast cancer cells by activating the </a:t>
            </a:r>
            <a:r>
              <a:rPr lang="en-US" sz="800" dirty="0" err="1"/>
              <a:t>Wnt</a:t>
            </a:r>
            <a:r>
              <a:rPr lang="en-US" sz="800" dirty="0"/>
              <a:t>/β-catenin signaling pathway. Oncology Letters. Volume 13. Pgs. 2385-2390. </a:t>
            </a:r>
            <a:r>
              <a:rPr lang="en-US" sz="800" u="sng" dirty="0">
                <a:hlinkClick r:id="rId6"/>
              </a:rPr>
              <a:t>https://</a:t>
            </a:r>
            <a:r>
              <a:rPr lang="en-US" sz="800" u="sng" dirty="0" smtClean="0">
                <a:hlinkClick r:id="rId6"/>
              </a:rPr>
              <a:t>www.ncbi.nlm.nih.gov/pubmed/28454408</a:t>
            </a:r>
            <a:endParaRPr lang="en-US" sz="800" dirty="0"/>
          </a:p>
          <a:p>
            <a:pPr lvl="0"/>
            <a:r>
              <a:rPr lang="en-US" sz="800" u="sng" dirty="0"/>
              <a:t>Zhao, J., Wang, W., Huang, Y., Wu, J., Chen, M., Cui, P., Zhang, W., Zhang, Y. 2014. </a:t>
            </a:r>
            <a:r>
              <a:rPr lang="en-US" sz="800" u="sng" dirty="0" err="1"/>
              <a:t>HBx</a:t>
            </a:r>
            <a:r>
              <a:rPr lang="en-US" sz="800" u="sng" dirty="0"/>
              <a:t> Elevates </a:t>
            </a:r>
            <a:r>
              <a:rPr lang="en-US" sz="800" u="sng" dirty="0" err="1"/>
              <a:t>Oncoprotein</a:t>
            </a:r>
            <a:r>
              <a:rPr lang="en-US" sz="800" u="sng" dirty="0"/>
              <a:t> AEG-1 Expression to Promote Cell Migration by Downregulating miR-375 and miR-136 in Malignant Hepatocytes. DNA and Cell Biology. Volume 33. Pgs. 715-722. </a:t>
            </a:r>
            <a:r>
              <a:rPr lang="en-US" sz="800" u="sng" dirty="0">
                <a:hlinkClick r:id="rId7"/>
              </a:rPr>
              <a:t>https://</a:t>
            </a:r>
            <a:r>
              <a:rPr lang="en-US" sz="800" u="sng" dirty="0" smtClean="0">
                <a:hlinkClick r:id="rId7"/>
              </a:rPr>
              <a:t>www.ncbi.nlm.nih.gov/pubmed/25050974</a:t>
            </a:r>
            <a:endParaRPr lang="en-US" sz="800" dirty="0"/>
          </a:p>
          <a:p>
            <a:pPr lvl="0"/>
            <a:r>
              <a:rPr lang="en-US" sz="800" u="sng" dirty="0"/>
              <a:t>Srivastava, J., </a:t>
            </a:r>
            <a:r>
              <a:rPr lang="en-US" sz="800" u="sng" dirty="0" err="1"/>
              <a:t>Siddiq</a:t>
            </a:r>
            <a:r>
              <a:rPr lang="en-US" sz="800" u="sng" dirty="0"/>
              <a:t>, A. et al. 2015. Astrocyte elevated gene-1 (AEG-1) and c-</a:t>
            </a:r>
            <a:r>
              <a:rPr lang="en-US" sz="800" u="sng" dirty="0" err="1"/>
              <a:t>Myc</a:t>
            </a:r>
            <a:r>
              <a:rPr lang="en-US" sz="800" u="sng" dirty="0"/>
              <a:t> cooperate to promote </a:t>
            </a:r>
            <a:r>
              <a:rPr lang="en-US" sz="800" u="sng" dirty="0" err="1"/>
              <a:t>hepatocarcinogenesis</a:t>
            </a:r>
            <a:r>
              <a:rPr lang="en-US" sz="800" u="sng" dirty="0"/>
              <a:t>. Hepatology. Volume 61. Pgs. 915-929. </a:t>
            </a:r>
            <a:r>
              <a:rPr lang="en-US" sz="800" u="sng" dirty="0">
                <a:hlinkClick r:id="rId8"/>
              </a:rPr>
              <a:t>https://www.ncbi.nlm.nih.gov/pmc/articles/PMC4309751</a:t>
            </a:r>
            <a:r>
              <a:rPr lang="en-US" sz="800" u="sng" dirty="0" smtClean="0">
                <a:hlinkClick r:id="rId8"/>
              </a:rPr>
              <a:t>/</a:t>
            </a:r>
            <a:endParaRPr lang="en-US" sz="800" dirty="0"/>
          </a:p>
          <a:p>
            <a:pPr lvl="0"/>
            <a:r>
              <a:rPr lang="en-US" sz="800" u="sng" dirty="0"/>
              <a:t>Goldman, A., </a:t>
            </a:r>
            <a:r>
              <a:rPr lang="en-US" sz="800" u="sng" dirty="0" err="1"/>
              <a:t>Spelcher</a:t>
            </a:r>
            <a:r>
              <a:rPr lang="en-US" sz="800" u="sng" dirty="0"/>
              <a:t>, D.W. 2016. Unit 10.7 </a:t>
            </a:r>
            <a:r>
              <a:rPr lang="en-US" sz="800" u="sng" dirty="0" err="1"/>
              <a:t>Electroblotting</a:t>
            </a:r>
            <a:r>
              <a:rPr lang="en-US" sz="800" u="sng" dirty="0"/>
              <a:t> and Polyacrylamide Gels. </a:t>
            </a:r>
            <a:r>
              <a:rPr lang="en-US" sz="800" u="sng" dirty="0" err="1"/>
              <a:t>Curr</a:t>
            </a:r>
            <a:r>
              <a:rPr lang="en-US" sz="800" u="sng" dirty="0"/>
              <a:t> Protein Protein Sci. Volume 82. Pgs.1-24. </a:t>
            </a:r>
            <a:r>
              <a:rPr lang="en-US" sz="800" u="sng" dirty="0">
                <a:hlinkClick r:id="rId9"/>
              </a:rPr>
              <a:t>https://www.ncbi.nlm.nih.gov/pmc/articles/PMC4663689</a:t>
            </a:r>
            <a:r>
              <a:rPr lang="en-US" sz="800" u="sng" dirty="0" smtClean="0">
                <a:hlinkClick r:id="rId9"/>
              </a:rPr>
              <a:t>/</a:t>
            </a:r>
            <a:endParaRPr lang="en-US" sz="800" dirty="0"/>
          </a:p>
          <a:p>
            <a:pPr lvl="0"/>
            <a:r>
              <a:rPr lang="en-US" sz="800" u="sng" dirty="0"/>
              <a:t>Xu, C., Kong, X., Wang, H., Zhang, N., Kong, X., Ding, X., Li, X., Yang, Q. 2014. MTDH Mediates Estrogen-Independent Growth and Tamoxifen Resistance by Down-Regulating PTEN in MCF-7 Breast Cancer Cells. Cellular Physiology and Biochemistry. Volume 33. Pgs. 1557-1567. </a:t>
            </a:r>
            <a:r>
              <a:rPr lang="en-US" sz="800" u="sng" dirty="0">
                <a:hlinkClick r:id="rId10"/>
              </a:rPr>
              <a:t>https://</a:t>
            </a:r>
            <a:r>
              <a:rPr lang="en-US" sz="800" u="sng" dirty="0" smtClean="0">
                <a:hlinkClick r:id="rId10"/>
              </a:rPr>
              <a:t>www.ncbi.nlm.nih.gov/pubmed/24854844</a:t>
            </a:r>
            <a:endParaRPr lang="en-US" sz="800" dirty="0"/>
          </a:p>
          <a:p>
            <a:pPr lvl="0"/>
            <a:r>
              <a:rPr lang="en-US" sz="800" u="sng" dirty="0"/>
              <a:t>Sarkar, D., </a:t>
            </a:r>
            <a:r>
              <a:rPr lang="en-US" sz="800" u="sng" dirty="0" err="1"/>
              <a:t>Lebedeva</a:t>
            </a:r>
            <a:r>
              <a:rPr lang="en-US" sz="800" u="sng" dirty="0"/>
              <a:t>, I.V., Su, Z., Park, E., Chatman, L., </a:t>
            </a:r>
            <a:r>
              <a:rPr lang="en-US" sz="800" u="sng" dirty="0" err="1"/>
              <a:t>Vozhilla</a:t>
            </a:r>
            <a:r>
              <a:rPr lang="en-US" sz="800" u="sng" dirty="0"/>
              <a:t>, N., Dent, P., </a:t>
            </a:r>
            <a:r>
              <a:rPr lang="en-US" sz="800" u="sng" dirty="0" err="1"/>
              <a:t>Curiel</a:t>
            </a:r>
            <a:r>
              <a:rPr lang="en-US" sz="800" u="sng" dirty="0"/>
              <a:t>, D.T., Fisher, P.B. 2007. Eradication of Therapy-Resistant Human Prostate Tumors Using a Cancer Terminator Virus. Cancer Research. Volume 61. Pgs. 5434-5442. </a:t>
            </a:r>
            <a:r>
              <a:rPr lang="en-US" sz="800" u="sng" dirty="0">
                <a:hlinkClick r:id="rId11"/>
              </a:rPr>
              <a:t>https://</a:t>
            </a:r>
            <a:r>
              <a:rPr lang="en-US" sz="800" u="sng" dirty="0" smtClean="0">
                <a:hlinkClick r:id="rId11"/>
              </a:rPr>
              <a:t>www.ncbi.nlm.nih.gov/pubmed/17545625</a:t>
            </a:r>
            <a:endParaRPr lang="en-US" sz="800" dirty="0"/>
          </a:p>
          <a:p>
            <a:pPr lvl="0"/>
            <a:r>
              <a:rPr lang="en-US" sz="800" u="sng" dirty="0" err="1"/>
              <a:t>Kozera</a:t>
            </a:r>
            <a:r>
              <a:rPr lang="en-US" sz="800" u="sng" dirty="0"/>
              <a:t>, B., </a:t>
            </a:r>
            <a:r>
              <a:rPr lang="en-US" sz="800" u="sng" dirty="0" err="1"/>
              <a:t>Rapacz</a:t>
            </a:r>
            <a:r>
              <a:rPr lang="en-US" sz="800" u="sng" dirty="0"/>
              <a:t>, M. 2013. Reference genes in real-time PCR. J </a:t>
            </a:r>
            <a:r>
              <a:rPr lang="en-US" sz="800" u="sng" dirty="0" err="1"/>
              <a:t>Appl</a:t>
            </a:r>
            <a:r>
              <a:rPr lang="en-US" sz="800" u="sng" dirty="0"/>
              <a:t> Genetics. Volume 54. Pgs. 391-406. </a:t>
            </a:r>
            <a:r>
              <a:rPr lang="en-US" sz="800" u="sng" dirty="0">
                <a:hlinkClick r:id="rId12"/>
              </a:rPr>
              <a:t>https://www.ncbi.nlm.nih.gov/pmc/articles/PMC3825189</a:t>
            </a:r>
            <a:r>
              <a:rPr lang="en-US" sz="800" u="sng" dirty="0" smtClean="0">
                <a:hlinkClick r:id="rId12"/>
              </a:rPr>
              <a:t>/</a:t>
            </a:r>
            <a:endParaRPr lang="en-US" sz="800" dirty="0"/>
          </a:p>
          <a:p>
            <a:pPr lvl="0"/>
            <a:r>
              <a:rPr lang="en-US" sz="800" u="sng" dirty="0"/>
              <a:t>Nakamura, T., Hamada, F., </a:t>
            </a:r>
            <a:r>
              <a:rPr lang="en-US" sz="800" u="sng" dirty="0" err="1"/>
              <a:t>Ishidate</a:t>
            </a:r>
            <a:r>
              <a:rPr lang="en-US" sz="800" u="sng" dirty="0"/>
              <a:t>, T., </a:t>
            </a:r>
            <a:r>
              <a:rPr lang="en-US" sz="800" u="sng" dirty="0" err="1"/>
              <a:t>Anai</a:t>
            </a:r>
            <a:r>
              <a:rPr lang="en-US" sz="800" u="sng" dirty="0"/>
              <a:t>, K., Kawahara, K., Toyoshima, K., Akiyama, T.1998. </a:t>
            </a:r>
            <a:r>
              <a:rPr lang="en-US" sz="800" u="sng" dirty="0" err="1"/>
              <a:t>Axin</a:t>
            </a:r>
            <a:r>
              <a:rPr lang="en-US" sz="800" u="sng" dirty="0"/>
              <a:t>, an inhibitor of the </a:t>
            </a:r>
            <a:r>
              <a:rPr lang="en-US" sz="800" u="sng" dirty="0" err="1"/>
              <a:t>Wnt</a:t>
            </a:r>
            <a:r>
              <a:rPr lang="en-US" sz="800" u="sng" dirty="0"/>
              <a:t> signaling pathway, interacts with </a:t>
            </a:r>
            <a:r>
              <a:rPr lang="en-US" sz="800" dirty="0"/>
              <a:t>β</a:t>
            </a:r>
            <a:r>
              <a:rPr lang="en-US" sz="800" u="sng" dirty="0"/>
              <a:t>-catenin, GSK-3</a:t>
            </a:r>
            <a:r>
              <a:rPr lang="en-US" sz="800" dirty="0"/>
              <a:t>β and APC and reduces the β-catenin level. Genes to Cells. Volume 3. Pgs. 395-403. </a:t>
            </a:r>
            <a:r>
              <a:rPr lang="en-US" sz="800" u="sng" dirty="0">
                <a:hlinkClick r:id="rId13"/>
              </a:rPr>
              <a:t>https://</a:t>
            </a:r>
            <a:r>
              <a:rPr lang="en-US" sz="800" u="sng" dirty="0" smtClean="0">
                <a:hlinkClick r:id="rId13"/>
              </a:rPr>
              <a:t>www.ncbi.nlm.nih.gov/pubmed/9734785</a:t>
            </a:r>
            <a:endParaRPr lang="en-US" sz="800" dirty="0"/>
          </a:p>
          <a:p>
            <a:pPr lvl="0"/>
            <a:r>
              <a:rPr lang="en-US" sz="800" u="sng" dirty="0"/>
              <a:t>Aoki, K., Taketo, M.M. 2007. Adenomatous polyposis coli (APC): a multi-functional tumor suppressor gene. Journal of Cell Science. Volume 120. Pgs. 3327-3335. </a:t>
            </a:r>
            <a:r>
              <a:rPr lang="en-US" sz="800" u="sng" dirty="0">
                <a:hlinkClick r:id="rId14"/>
              </a:rPr>
              <a:t>https://</a:t>
            </a:r>
            <a:r>
              <a:rPr lang="en-US" sz="800" u="sng" dirty="0" smtClean="0">
                <a:hlinkClick r:id="rId14"/>
              </a:rPr>
              <a:t>www.ncbi.nlm.nih.gov/pubmed/17881494</a:t>
            </a:r>
            <a:endParaRPr lang="en-US" sz="800" dirty="0"/>
          </a:p>
          <a:p>
            <a:pPr lvl="0"/>
            <a:r>
              <a:rPr lang="en-US" sz="800" dirty="0"/>
              <a:t>Jiang, D., Cho, W., Li, Z., Xi, X., Qu, Y., Jiang, Z., </a:t>
            </a:r>
            <a:r>
              <a:rPr lang="en-US" sz="800" dirty="0" err="1"/>
              <a:t>Guo</a:t>
            </a:r>
            <a:r>
              <a:rPr lang="en-US" sz="800" dirty="0"/>
              <a:t>, L., Xu, G. 2017. MiR-758-3p suppresses proliferation, migration and invasion of hepatocellular carcinoma cells via targeting MDM2 and </a:t>
            </a:r>
            <a:r>
              <a:rPr lang="en-US" sz="800" dirty="0" err="1"/>
              <a:t>mTOR</a:t>
            </a:r>
            <a:r>
              <a:rPr lang="en-US" sz="800" dirty="0"/>
              <a:t>. Biomedicine and Pharmacotherapy. Volume 96. Pgs. 535-544. </a:t>
            </a:r>
            <a:r>
              <a:rPr lang="en-US" sz="800" u="sng" dirty="0">
                <a:hlinkClick r:id="rId15"/>
              </a:rPr>
              <a:t>https://</a:t>
            </a:r>
            <a:r>
              <a:rPr lang="en-US" sz="800" u="sng" dirty="0" smtClean="0">
                <a:hlinkClick r:id="rId15"/>
              </a:rPr>
              <a:t>www.ncbi.nlm.nih.gov/pubmed/29032337</a:t>
            </a:r>
            <a:endParaRPr lang="en-US" sz="800" dirty="0"/>
          </a:p>
          <a:p>
            <a:pPr lvl="0"/>
            <a:r>
              <a:rPr lang="en-US" sz="800" dirty="0" err="1"/>
              <a:t>Imura</a:t>
            </a:r>
            <a:r>
              <a:rPr lang="en-US" sz="800" dirty="0"/>
              <a:t>, S., Yamada, S., Saito, Y., </a:t>
            </a:r>
            <a:r>
              <a:rPr lang="en-US" sz="800" dirty="0" err="1"/>
              <a:t>Iwahashi</a:t>
            </a:r>
            <a:r>
              <a:rPr lang="en-US" sz="800" dirty="0"/>
              <a:t>, S., Arakawa, Y., </a:t>
            </a:r>
            <a:r>
              <a:rPr lang="en-US" sz="800" dirty="0" err="1"/>
              <a:t>Ikemoto</a:t>
            </a:r>
            <a:r>
              <a:rPr lang="en-US" sz="800" dirty="0"/>
              <a:t>, T., </a:t>
            </a:r>
            <a:r>
              <a:rPr lang="en-US" sz="800" dirty="0" err="1"/>
              <a:t>Morine</a:t>
            </a:r>
            <a:r>
              <a:rPr lang="en-US" sz="800" dirty="0"/>
              <a:t>, Y., Utsunomiya, T., Shimada, M. 2017. miR-223 and Stathmin-1 Expression in Non-tumor Liver Tissue of Patients with Hepatocellular Carcinoma. Anticancer Research. Volume 37. Pgs. 5877-5883. </a:t>
            </a:r>
            <a:r>
              <a:rPr lang="en-US" sz="800" u="sng" dirty="0">
                <a:hlinkClick r:id="rId16"/>
              </a:rPr>
              <a:t>https://</a:t>
            </a:r>
            <a:r>
              <a:rPr lang="en-US" sz="800" u="sng" dirty="0" smtClean="0">
                <a:hlinkClick r:id="rId16"/>
              </a:rPr>
              <a:t>www.ncbi.nlm.nih.gov/pubmed/28982915</a:t>
            </a:r>
            <a:endParaRPr lang="en-US" sz="800" dirty="0"/>
          </a:p>
          <a:p>
            <a:pPr lvl="0"/>
            <a:r>
              <a:rPr lang="en-US" sz="800" dirty="0" err="1"/>
              <a:t>Akiel</a:t>
            </a:r>
            <a:r>
              <a:rPr lang="en-US" sz="800" dirty="0"/>
              <a:t>, M., </a:t>
            </a:r>
            <a:r>
              <a:rPr lang="en-US" sz="800" dirty="0" err="1"/>
              <a:t>Guo</a:t>
            </a:r>
            <a:r>
              <a:rPr lang="en-US" sz="800" dirty="0"/>
              <a:t>, C. et al. 2017. IGFBP7 deletion promotes hepatocellular carcinoma. Cancer Research, Volume 77(15), Pgs. 4014–4025. </a:t>
            </a:r>
            <a:r>
              <a:rPr lang="en-US" sz="800" u="sng" dirty="0">
                <a:hlinkClick r:id="rId17"/>
              </a:rPr>
              <a:t>https://</a:t>
            </a:r>
            <a:r>
              <a:rPr lang="en-US" sz="800" u="sng" dirty="0" smtClean="0">
                <a:hlinkClick r:id="rId17"/>
              </a:rPr>
              <a:t>www.ncbi.nlm.nih.gov/pubmed/28619711</a:t>
            </a:r>
            <a:endParaRPr lang="en-US" sz="800" dirty="0"/>
          </a:p>
          <a:p>
            <a:pPr lvl="0"/>
            <a:r>
              <a:rPr lang="en-US" sz="800" dirty="0" err="1"/>
              <a:t>Akiel</a:t>
            </a:r>
            <a:r>
              <a:rPr lang="en-US" sz="800" dirty="0"/>
              <a:t>, M., </a:t>
            </a:r>
            <a:r>
              <a:rPr lang="en-US" sz="800" dirty="0" err="1"/>
              <a:t>Rajasekaran</a:t>
            </a:r>
            <a:r>
              <a:rPr lang="en-US" sz="800" dirty="0"/>
              <a:t>, D., </a:t>
            </a:r>
            <a:r>
              <a:rPr lang="en-US" sz="800" dirty="0" err="1"/>
              <a:t>Gredler</a:t>
            </a:r>
            <a:r>
              <a:rPr lang="en-US" sz="800" dirty="0"/>
              <a:t>, R., </a:t>
            </a:r>
            <a:r>
              <a:rPr lang="en-US" sz="800" dirty="0" err="1"/>
              <a:t>Siddiq</a:t>
            </a:r>
            <a:r>
              <a:rPr lang="en-US" sz="800" dirty="0"/>
              <a:t>, A., Srivastava, J., Robertson, C., Jariwala, N., Fisher, PB., Sarkar, D. 2014. Emerging role of insulin-like growth factor-binding protein 7 in hepatocellular carcinoma. Journal of Hepatocellular Carcinoma. Pgs. 9-19. </a:t>
            </a:r>
            <a:r>
              <a:rPr lang="en-US" sz="800" u="sng" dirty="0">
                <a:hlinkClick r:id="rId18"/>
              </a:rPr>
              <a:t>https://www.ncbi.nlm.nih.gov/pmc/articles/PMC4918263</a:t>
            </a:r>
            <a:r>
              <a:rPr lang="en-US" sz="800" u="sng" dirty="0" smtClean="0">
                <a:hlinkClick r:id="rId18"/>
              </a:rPr>
              <a:t>/</a:t>
            </a:r>
            <a:endParaRPr lang="en-US" sz="800" dirty="0"/>
          </a:p>
        </p:txBody>
      </p:sp>
    </p:spTree>
    <p:extLst>
      <p:ext uri="{BB962C8B-B14F-4D97-AF65-F5344CB8AC3E}">
        <p14:creationId xmlns:p14="http://schemas.microsoft.com/office/powerpoint/2010/main" val="152269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Hepatocellular Carcinoma</a:t>
            </a:r>
            <a:endParaRPr lang="en-US" sz="4400" dirty="0"/>
          </a:p>
        </p:txBody>
      </p:sp>
      <p:sp>
        <p:nvSpPr>
          <p:cNvPr id="3" name="Content Placeholder 2"/>
          <p:cNvSpPr>
            <a:spLocks noGrp="1"/>
          </p:cNvSpPr>
          <p:nvPr>
            <p:ph idx="1"/>
          </p:nvPr>
        </p:nvSpPr>
        <p:spPr/>
        <p:txBody>
          <a:bodyPr>
            <a:normAutofit/>
          </a:bodyPr>
          <a:lstStyle/>
          <a:p>
            <a:r>
              <a:rPr lang="en-US" sz="2400" dirty="0"/>
              <a:t>A</a:t>
            </a:r>
            <a:r>
              <a:rPr lang="en-US" sz="2400" dirty="0" smtClean="0"/>
              <a:t> </a:t>
            </a:r>
            <a:r>
              <a:rPr lang="en-US" sz="2400" dirty="0"/>
              <a:t>common malignancy of the </a:t>
            </a:r>
            <a:r>
              <a:rPr lang="en-US" sz="2400" dirty="0" smtClean="0"/>
              <a:t>liver</a:t>
            </a:r>
          </a:p>
          <a:p>
            <a:r>
              <a:rPr lang="en-US" sz="2400" dirty="0" smtClean="0"/>
              <a:t>Treatment Options </a:t>
            </a:r>
            <a:r>
              <a:rPr lang="mr-IN" sz="2400" dirty="0" smtClean="0"/>
              <a:t>–</a:t>
            </a:r>
            <a:r>
              <a:rPr lang="en-US" sz="2400" dirty="0" smtClean="0"/>
              <a:t> Surgery?</a:t>
            </a:r>
          </a:p>
          <a:p>
            <a:endParaRPr lang="en-US" sz="2400" dirty="0" smtClean="0"/>
          </a:p>
          <a:p>
            <a:r>
              <a:rPr lang="en-US" sz="2400" dirty="0" smtClean="0"/>
              <a:t>What other options are there?...</a:t>
            </a:r>
          </a:p>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241" y="3710225"/>
            <a:ext cx="5237018" cy="28360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173" y="678155"/>
            <a:ext cx="3119086" cy="2362708"/>
          </a:xfrm>
          <a:prstGeom prst="rect">
            <a:avLst/>
          </a:prstGeom>
        </p:spPr>
      </p:pic>
    </p:spTree>
    <p:extLst>
      <p:ext uri="{BB962C8B-B14F-4D97-AF65-F5344CB8AC3E}">
        <p14:creationId xmlns:p14="http://schemas.microsoft.com/office/powerpoint/2010/main" val="124694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Insulin-growth factor binding protein-7</a:t>
            </a:r>
            <a:endParaRPr lang="en-US" sz="4400" dirty="0"/>
          </a:p>
        </p:txBody>
      </p:sp>
      <p:sp>
        <p:nvSpPr>
          <p:cNvPr id="3" name="Content Placeholder 2"/>
          <p:cNvSpPr>
            <a:spLocks noGrp="1"/>
          </p:cNvSpPr>
          <p:nvPr>
            <p:ph idx="1"/>
          </p:nvPr>
        </p:nvSpPr>
        <p:spPr/>
        <p:txBody>
          <a:bodyPr>
            <a:normAutofit/>
          </a:bodyPr>
          <a:lstStyle/>
          <a:p>
            <a:r>
              <a:rPr lang="en-US" sz="2800" dirty="0"/>
              <a:t>A</a:t>
            </a:r>
            <a:r>
              <a:rPr lang="en-US" sz="2800" dirty="0" smtClean="0"/>
              <a:t> </a:t>
            </a:r>
            <a:r>
              <a:rPr lang="en-US" sz="2800" dirty="0"/>
              <a:t>secreted </a:t>
            </a:r>
            <a:r>
              <a:rPr lang="en-US" sz="2800" dirty="0" smtClean="0"/>
              <a:t>protein</a:t>
            </a:r>
          </a:p>
          <a:p>
            <a:r>
              <a:rPr lang="en-US" sz="2800" dirty="0"/>
              <a:t>IGF axis has major roles in growth, differentiation, and </a:t>
            </a:r>
            <a:r>
              <a:rPr lang="en-US" sz="2800" dirty="0" smtClean="0"/>
              <a:t>proliferation</a:t>
            </a:r>
          </a:p>
          <a:p>
            <a:pPr lvl="1"/>
            <a:r>
              <a:rPr lang="en-US" sz="2400" dirty="0" smtClean="0"/>
              <a:t>Consists </a:t>
            </a:r>
            <a:r>
              <a:rPr lang="en-US" sz="2400" dirty="0"/>
              <a:t>of two growth factors </a:t>
            </a:r>
            <a:r>
              <a:rPr lang="en-US" sz="2400" dirty="0" smtClean="0"/>
              <a:t>- IGF-I </a:t>
            </a:r>
            <a:r>
              <a:rPr lang="en-US" sz="2400" dirty="0"/>
              <a:t>and IGF-II </a:t>
            </a:r>
            <a:r>
              <a:rPr lang="en-US" sz="2400" dirty="0" smtClean="0"/>
              <a:t>(and corresponding receptors)</a:t>
            </a:r>
          </a:p>
          <a:p>
            <a:r>
              <a:rPr lang="en-US" sz="2800" dirty="0" smtClean="0"/>
              <a:t>Chen et al. 2013 </a:t>
            </a:r>
            <a:r>
              <a:rPr lang="mr-IN" sz="2800" dirty="0" smtClean="0"/>
              <a:t>–</a:t>
            </a:r>
            <a:r>
              <a:rPr lang="en-US" sz="2800" dirty="0" smtClean="0"/>
              <a:t> Showed potential </a:t>
            </a:r>
            <a:r>
              <a:rPr lang="en-US" sz="2800" dirty="0"/>
              <a:t>tumor suppressive </a:t>
            </a:r>
            <a:r>
              <a:rPr lang="en-US" sz="2800" dirty="0" smtClean="0"/>
              <a:t>activity and downregulation by the oncogene AEG-1</a:t>
            </a:r>
          </a:p>
        </p:txBody>
      </p:sp>
    </p:spTree>
    <p:extLst>
      <p:ext uri="{BB962C8B-B14F-4D97-AF65-F5344CB8AC3E}">
        <p14:creationId xmlns:p14="http://schemas.microsoft.com/office/powerpoint/2010/main" val="780510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aSTROCYTE-elEVATED</a:t>
            </a:r>
            <a:r>
              <a:rPr lang="en-US" sz="4400" dirty="0" smtClean="0"/>
              <a:t> gENE-1</a:t>
            </a:r>
            <a:endParaRPr lang="en-US" sz="4400" dirty="0"/>
          </a:p>
        </p:txBody>
      </p:sp>
      <p:sp>
        <p:nvSpPr>
          <p:cNvPr id="3" name="Content Placeholder 2"/>
          <p:cNvSpPr>
            <a:spLocks noGrp="1"/>
          </p:cNvSpPr>
          <p:nvPr>
            <p:ph idx="1"/>
          </p:nvPr>
        </p:nvSpPr>
        <p:spPr>
          <a:xfrm>
            <a:off x="304801" y="2142067"/>
            <a:ext cx="6913418" cy="3649133"/>
          </a:xfrm>
        </p:spPr>
        <p:txBody>
          <a:bodyPr>
            <a:normAutofit/>
          </a:bodyPr>
          <a:lstStyle/>
          <a:p>
            <a:r>
              <a:rPr lang="en-US" sz="2800" dirty="0" smtClean="0"/>
              <a:t>Oncogene</a:t>
            </a:r>
          </a:p>
          <a:p>
            <a:r>
              <a:rPr lang="en-US" sz="2800" dirty="0" smtClean="0"/>
              <a:t>AEG-1 overexpression can be accounted for by?</a:t>
            </a:r>
          </a:p>
          <a:p>
            <a:pPr lvl="1"/>
            <a:r>
              <a:rPr lang="en-US" sz="2400" dirty="0" smtClean="0"/>
              <a:t>Multiple pathways, such as the </a:t>
            </a:r>
            <a:r>
              <a:rPr lang="en-US" sz="2400" dirty="0" err="1" smtClean="0"/>
              <a:t>Wnt</a:t>
            </a:r>
            <a:r>
              <a:rPr lang="en-US" sz="2400" dirty="0" smtClean="0"/>
              <a:t>/</a:t>
            </a:r>
            <a:r>
              <a:rPr lang="en-US" sz="2400" dirty="0"/>
              <a:t>β-catenin </a:t>
            </a:r>
            <a:r>
              <a:rPr lang="en-US" sz="2400" dirty="0" smtClean="0"/>
              <a:t>signaling pathway</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139" y="2142067"/>
            <a:ext cx="4600623" cy="3481786"/>
          </a:xfrm>
          <a:prstGeom prst="rect">
            <a:avLst/>
          </a:prstGeom>
        </p:spPr>
      </p:pic>
    </p:spTree>
    <p:extLst>
      <p:ext uri="{BB962C8B-B14F-4D97-AF65-F5344CB8AC3E}">
        <p14:creationId xmlns:p14="http://schemas.microsoft.com/office/powerpoint/2010/main" val="206629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Experiment</a:t>
            </a:r>
            <a:endParaRPr lang="en-US" sz="4400" dirty="0"/>
          </a:p>
        </p:txBody>
      </p:sp>
      <p:sp>
        <p:nvSpPr>
          <p:cNvPr id="3" name="Content Placeholder 2"/>
          <p:cNvSpPr>
            <a:spLocks noGrp="1"/>
          </p:cNvSpPr>
          <p:nvPr>
            <p:ph idx="1"/>
          </p:nvPr>
        </p:nvSpPr>
        <p:spPr>
          <a:xfrm>
            <a:off x="685800" y="1970425"/>
            <a:ext cx="10131425" cy="3649133"/>
          </a:xfrm>
        </p:spPr>
        <p:txBody>
          <a:bodyPr>
            <a:normAutofit/>
          </a:bodyPr>
          <a:lstStyle/>
          <a:p>
            <a:r>
              <a:rPr lang="en-US" sz="4000" dirty="0" smtClean="0"/>
              <a:t>Evaluate if AEG1 overexpression causes for decreased expression of IGFBP7 in HCC</a:t>
            </a:r>
            <a:endParaRPr lang="en-US" sz="4000" dirty="0"/>
          </a:p>
        </p:txBody>
      </p:sp>
    </p:spTree>
    <p:extLst>
      <p:ext uri="{BB962C8B-B14F-4D97-AF65-F5344CB8AC3E}">
        <p14:creationId xmlns:p14="http://schemas.microsoft.com/office/powerpoint/2010/main" val="91514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r>
              <a:rPr lang="en-US" dirty="0"/>
              <a:t>Cell Culture and </a:t>
            </a:r>
            <a:r>
              <a:rPr lang="en-US" dirty="0" smtClean="0"/>
              <a:t>Colony-Formation </a:t>
            </a:r>
            <a:endParaRPr lang="en-US" dirty="0"/>
          </a:p>
        </p:txBody>
      </p:sp>
      <p:sp>
        <p:nvSpPr>
          <p:cNvPr id="3" name="Content Placeholder 2"/>
          <p:cNvSpPr>
            <a:spLocks noGrp="1"/>
          </p:cNvSpPr>
          <p:nvPr>
            <p:ph idx="1"/>
          </p:nvPr>
        </p:nvSpPr>
        <p:spPr/>
        <p:txBody>
          <a:bodyPr>
            <a:normAutofit/>
          </a:bodyPr>
          <a:lstStyle/>
          <a:p>
            <a:r>
              <a:rPr lang="en-US" sz="2400" dirty="0" smtClean="0"/>
              <a:t>Will use HCC cells</a:t>
            </a:r>
          </a:p>
          <a:p>
            <a:pPr lvl="1"/>
            <a:r>
              <a:rPr lang="en-US" sz="2000" dirty="0" smtClean="0"/>
              <a:t>Check viability through MTT Assay</a:t>
            </a:r>
          </a:p>
          <a:p>
            <a:r>
              <a:rPr lang="en-US" sz="2400" dirty="0" smtClean="0"/>
              <a:t>Divided into two groups - Lenti-AEG-1 group and </a:t>
            </a:r>
            <a:r>
              <a:rPr lang="en-US" sz="2400" dirty="0" err="1" smtClean="0"/>
              <a:t>Lenti</a:t>
            </a:r>
            <a:r>
              <a:rPr lang="en-US" sz="2400" dirty="0" smtClean="0"/>
              <a:t>-control group</a:t>
            </a:r>
          </a:p>
          <a:p>
            <a:r>
              <a:rPr lang="en-US" sz="2400" dirty="0" smtClean="0"/>
              <a:t>AEG-1 targeted by sequence of short-hairpin RNA (shRNA) containing the </a:t>
            </a:r>
            <a:r>
              <a:rPr lang="en-US" sz="2400" dirty="0" err="1" smtClean="0"/>
              <a:t>lenti</a:t>
            </a:r>
            <a:r>
              <a:rPr lang="en-US" sz="2400" dirty="0" smtClean="0"/>
              <a:t>-viral vector</a:t>
            </a:r>
          </a:p>
          <a:p>
            <a:pPr lvl="1"/>
            <a:r>
              <a:rPr lang="en-US" sz="2000" dirty="0" smtClean="0"/>
              <a:t>‘5</a:t>
            </a:r>
            <a:r>
              <a:rPr lang="en-US" sz="2000" dirty="0"/>
              <a:t>’-AACTTACAACCGCATCATT-3’</a:t>
            </a:r>
            <a:r>
              <a:rPr lang="en-US" sz="2000" dirty="0"/>
              <a:t> </a:t>
            </a:r>
            <a:endParaRPr lang="en-US" sz="2000" dirty="0" smtClean="0"/>
          </a:p>
        </p:txBody>
      </p:sp>
    </p:spTree>
    <p:extLst>
      <p:ext uri="{BB962C8B-B14F-4D97-AF65-F5344CB8AC3E}">
        <p14:creationId xmlns:p14="http://schemas.microsoft.com/office/powerpoint/2010/main" val="151920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Methylation-Specific </a:t>
            </a:r>
            <a:r>
              <a:rPr lang="en-US" dirty="0"/>
              <a:t>Polymerase Chain Reaction (MS-PCR) and Bisulfite Genomic Sequencing (BGS</a:t>
            </a:r>
            <a:r>
              <a:rPr lang="en-US" dirty="0" smtClean="0"/>
              <a:t>)</a:t>
            </a:r>
            <a:endParaRPr lang="en-US" dirty="0"/>
          </a:p>
        </p:txBody>
      </p:sp>
      <p:sp>
        <p:nvSpPr>
          <p:cNvPr id="3" name="Content Placeholder 2"/>
          <p:cNvSpPr>
            <a:spLocks noGrp="1"/>
          </p:cNvSpPr>
          <p:nvPr>
            <p:ph idx="1"/>
          </p:nvPr>
        </p:nvSpPr>
        <p:spPr>
          <a:xfrm>
            <a:off x="685801" y="2142067"/>
            <a:ext cx="5867399" cy="3649133"/>
          </a:xfrm>
        </p:spPr>
        <p:txBody>
          <a:bodyPr>
            <a:noAutofit/>
          </a:bodyPr>
          <a:lstStyle/>
          <a:p>
            <a:r>
              <a:rPr lang="en-US" sz="2000" dirty="0" smtClean="0"/>
              <a:t>Genomic DNA will be isolated from HCC cell lines</a:t>
            </a:r>
          </a:p>
          <a:p>
            <a:pPr lvl="1"/>
            <a:r>
              <a:rPr lang="en-US" sz="1800" dirty="0"/>
              <a:t>Applied to bisulfite </a:t>
            </a:r>
            <a:r>
              <a:rPr lang="en-US" sz="1800" dirty="0" smtClean="0"/>
              <a:t>conversion</a:t>
            </a:r>
            <a:endParaRPr lang="en-US" sz="1800" dirty="0"/>
          </a:p>
          <a:p>
            <a:r>
              <a:rPr lang="en-US" sz="2000" dirty="0" smtClean="0"/>
              <a:t>MS-PCR</a:t>
            </a:r>
          </a:p>
          <a:p>
            <a:pPr lvl="1"/>
            <a:r>
              <a:rPr lang="en-US" sz="1800" dirty="0" smtClean="0"/>
              <a:t>Analyze DNA methylation patterns in CpG islands</a:t>
            </a:r>
          </a:p>
          <a:p>
            <a:r>
              <a:rPr lang="en-US" sz="2000" dirty="0" smtClean="0"/>
              <a:t>BGS</a:t>
            </a:r>
          </a:p>
          <a:p>
            <a:pPr lvl="1"/>
            <a:r>
              <a:rPr lang="en-US" sz="1800" dirty="0"/>
              <a:t>Determine pattern of </a:t>
            </a:r>
            <a:r>
              <a:rPr lang="en-US" sz="1800" dirty="0" smtClean="0"/>
              <a:t>methylation</a:t>
            </a:r>
          </a:p>
          <a:p>
            <a:r>
              <a:rPr lang="en-US" sz="2000" dirty="0" smtClean="0"/>
              <a:t>PCR products will be visualized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366" y="2272144"/>
            <a:ext cx="4097354" cy="3073016"/>
          </a:xfrm>
          <a:prstGeom prst="rect">
            <a:avLst/>
          </a:prstGeom>
        </p:spPr>
      </p:pic>
    </p:spTree>
    <p:extLst>
      <p:ext uri="{BB962C8B-B14F-4D97-AF65-F5344CB8AC3E}">
        <p14:creationId xmlns:p14="http://schemas.microsoft.com/office/powerpoint/2010/main" val="683848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RNA Isolation and Reverse Transcription-Quantitative Polymerase Chain Reaction (</a:t>
            </a:r>
            <a:r>
              <a:rPr lang="en-US" dirty="0" smtClean="0"/>
              <a:t>RT-qPCR</a:t>
            </a:r>
            <a:r>
              <a:rPr lang="en-US" dirty="0"/>
              <a:t>)</a:t>
            </a:r>
            <a:br>
              <a:rPr lang="en-US" dirty="0"/>
            </a:br>
            <a:endParaRPr lang="en-US" dirty="0"/>
          </a:p>
        </p:txBody>
      </p:sp>
      <p:sp>
        <p:nvSpPr>
          <p:cNvPr id="3" name="Content Placeholder 2"/>
          <p:cNvSpPr>
            <a:spLocks noGrp="1"/>
          </p:cNvSpPr>
          <p:nvPr>
            <p:ph idx="1"/>
          </p:nvPr>
        </p:nvSpPr>
        <p:spPr>
          <a:xfrm>
            <a:off x="685802" y="2142067"/>
            <a:ext cx="5271654" cy="3649133"/>
          </a:xfrm>
        </p:spPr>
        <p:txBody>
          <a:bodyPr>
            <a:normAutofit/>
          </a:bodyPr>
          <a:lstStyle/>
          <a:p>
            <a:r>
              <a:rPr lang="en-US" sz="2400" dirty="0" smtClean="0"/>
              <a:t>Total RNA extraction from HCC cells</a:t>
            </a:r>
          </a:p>
          <a:p>
            <a:pPr lvl="1"/>
            <a:r>
              <a:rPr lang="en-US" sz="2000" dirty="0" smtClean="0"/>
              <a:t>E.Z.N.A</a:t>
            </a:r>
          </a:p>
          <a:p>
            <a:r>
              <a:rPr lang="en-US" sz="2400" dirty="0" smtClean="0"/>
              <a:t>RT-QPCR</a:t>
            </a:r>
          </a:p>
          <a:p>
            <a:pPr lvl="1"/>
            <a:r>
              <a:rPr lang="en-US" sz="2000" dirty="0" smtClean="0"/>
              <a:t>mRNA reversely transcribed into cDNA</a:t>
            </a:r>
          </a:p>
          <a:p>
            <a:r>
              <a:rPr lang="en-US" sz="2400" dirty="0" smtClean="0"/>
              <a:t>GADPH reference gene</a:t>
            </a:r>
            <a:endParaRPr lang="en-US" sz="2400" dirty="0"/>
          </a:p>
          <a:p>
            <a:r>
              <a:rPr lang="en-US" sz="2400" dirty="0" smtClean="0"/>
              <a:t>Multiple primers will be used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418" y="2514523"/>
            <a:ext cx="3903808" cy="2849495"/>
          </a:xfrm>
          <a:prstGeom prst="rect">
            <a:avLst/>
          </a:prstGeom>
        </p:spPr>
      </p:pic>
    </p:spTree>
    <p:extLst>
      <p:ext uri="{BB962C8B-B14F-4D97-AF65-F5344CB8AC3E}">
        <p14:creationId xmlns:p14="http://schemas.microsoft.com/office/powerpoint/2010/main" val="52570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Western </a:t>
            </a:r>
            <a:r>
              <a:rPr lang="en-US" dirty="0" smtClean="0"/>
              <a:t>Blotting</a:t>
            </a:r>
            <a:endParaRPr lang="en-US" dirty="0"/>
          </a:p>
        </p:txBody>
      </p:sp>
      <p:sp>
        <p:nvSpPr>
          <p:cNvPr id="3" name="Content Placeholder 2"/>
          <p:cNvSpPr>
            <a:spLocks noGrp="1"/>
          </p:cNvSpPr>
          <p:nvPr>
            <p:ph idx="1"/>
          </p:nvPr>
        </p:nvSpPr>
        <p:spPr/>
        <p:txBody>
          <a:bodyPr>
            <a:normAutofit/>
          </a:bodyPr>
          <a:lstStyle/>
          <a:p>
            <a:r>
              <a:rPr lang="en-US" sz="2400" dirty="0" smtClean="0"/>
              <a:t>PVDF membrane</a:t>
            </a:r>
          </a:p>
          <a:p>
            <a:r>
              <a:rPr lang="en-US" sz="2400" dirty="0" smtClean="0"/>
              <a:t>Primary antibodies: Rabbit anti-AEG-1, rabbit anti-c-</a:t>
            </a:r>
            <a:r>
              <a:rPr lang="en-US" sz="2400" dirty="0" err="1" smtClean="0"/>
              <a:t>Myc</a:t>
            </a:r>
            <a:r>
              <a:rPr lang="en-US" sz="2400" dirty="0" smtClean="0"/>
              <a:t>, rabbit anti-</a:t>
            </a:r>
            <a:r>
              <a:rPr lang="en-US" sz="2400" dirty="0" err="1" smtClean="0"/>
              <a:t>axin</a:t>
            </a:r>
            <a:r>
              <a:rPr lang="en-US" sz="2400" dirty="0" smtClean="0"/>
              <a:t>, rabbit anti-APC, and mouse anti-β-catenin</a:t>
            </a:r>
          </a:p>
          <a:p>
            <a:r>
              <a:rPr lang="en-US" sz="2400" dirty="0" smtClean="0"/>
              <a:t> Detected using ECL</a:t>
            </a:r>
          </a:p>
          <a:p>
            <a:endParaRPr lang="en-US" sz="2400" dirty="0"/>
          </a:p>
        </p:txBody>
      </p:sp>
    </p:spTree>
    <p:extLst>
      <p:ext uri="{BB962C8B-B14F-4D97-AF65-F5344CB8AC3E}">
        <p14:creationId xmlns:p14="http://schemas.microsoft.com/office/powerpoint/2010/main" val="1700483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909</TotalTime>
  <Words>1762</Words>
  <Application>Microsoft Macintosh PowerPoint</Application>
  <PresentationFormat>Widescreen</PresentationFormat>
  <Paragraphs>133</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Mangal</vt:lpstr>
      <vt:lpstr>Arial</vt:lpstr>
      <vt:lpstr>Celestial</vt:lpstr>
      <vt:lpstr>AEG-1 alters methylation status of IGFBP7 promoter via activation of the Wnt/β-catenin signaling pathway in HCC </vt:lpstr>
      <vt:lpstr>Hepatocellular Carcinoma</vt:lpstr>
      <vt:lpstr>Insulin-growth factor binding protein-7</vt:lpstr>
      <vt:lpstr>aSTROCYTE-elEVATED gENE-1</vt:lpstr>
      <vt:lpstr>Experiment</vt:lpstr>
      <vt:lpstr>Step 1: Cell Culture and Colony-Formation </vt:lpstr>
      <vt:lpstr>STEP 2: Methylation-Specific Polymerase Chain Reaction (MS-PCR) and Bisulfite Genomic Sequencing (BGS)</vt:lpstr>
      <vt:lpstr>STEP 3: RNA Isolation and Reverse Transcription-Quantitative Polymerase Chain Reaction (RT-qPCR) </vt:lpstr>
      <vt:lpstr>STEP 4: Western Blotting</vt:lpstr>
      <vt:lpstr>Analysis of Results</vt:lpstr>
      <vt:lpstr>PowerPoint Presentation</vt:lpstr>
      <vt:lpstr>References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AEG-1 alters methylation status of IGFBP7 promoter via activation of the Wnt/β-catenin signaling pathway in HCC </dc:title>
  <dc:creator>asmataa@vcu.edu</dc:creator>
  <cp:lastModifiedBy>asmataa@vcu.edu</cp:lastModifiedBy>
  <cp:revision>69</cp:revision>
  <dcterms:created xsi:type="dcterms:W3CDTF">2017-11-30T22:32:13Z</dcterms:created>
  <dcterms:modified xsi:type="dcterms:W3CDTF">2017-12-01T13:41:34Z</dcterms:modified>
</cp:coreProperties>
</file>