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11"/>
  </p:notesMasterIdLst>
  <p:sldIdLst>
    <p:sldId id="256" r:id="rId2"/>
    <p:sldId id="257" r:id="rId3"/>
    <p:sldId id="258" r:id="rId4"/>
    <p:sldId id="259" r:id="rId5"/>
    <p:sldId id="261" r:id="rId6"/>
    <p:sldId id="262" r:id="rId7"/>
    <p:sldId id="260"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901" autoAdjust="0"/>
  </p:normalViewPr>
  <p:slideViewPr>
    <p:cSldViewPr snapToGrid="0">
      <p:cViewPr varScale="1">
        <p:scale>
          <a:sx n="46" d="100"/>
          <a:sy n="46" d="100"/>
        </p:scale>
        <p:origin x="58" y="3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588830-D1CE-429F-AC30-1F9163225E27}" type="datetimeFigureOut">
              <a:rPr lang="en-US" smtClean="0"/>
              <a:t>11/29/2017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8FAB44-598E-4350-96D1-ED87C1279E8A}" type="slidenum">
              <a:rPr lang="en-US" smtClean="0"/>
              <a:t>‹#›</a:t>
            </a:fld>
            <a:endParaRPr lang="en-US"/>
          </a:p>
        </p:txBody>
      </p:sp>
    </p:spTree>
    <p:extLst>
      <p:ext uri="{BB962C8B-B14F-4D97-AF65-F5344CB8AC3E}">
        <p14:creationId xmlns:p14="http://schemas.microsoft.com/office/powerpoint/2010/main" val="2814157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sz="1200" kern="1200" dirty="0">
                <a:solidFill>
                  <a:schemeClr val="tx1"/>
                </a:solidFill>
                <a:effectLst/>
                <a:latin typeface="+mn-lt"/>
                <a:ea typeface="+mn-ea"/>
                <a:cs typeface="+mn-cs"/>
              </a:rPr>
              <a:t>Asthma costs in the US are over $56 billion dollars annually. </a:t>
            </a:r>
          </a:p>
          <a:p>
            <a:r>
              <a:rPr lang="en-US" sz="1200" kern="1200" dirty="0">
                <a:solidFill>
                  <a:schemeClr val="tx1"/>
                </a:solidFill>
                <a:effectLst/>
                <a:latin typeface="+mn-lt"/>
                <a:ea typeface="+mn-ea"/>
                <a:cs typeface="+mn-cs"/>
              </a:rPr>
              <a:t>-Approximately 1 in 12 adults has asthma</a:t>
            </a:r>
          </a:p>
          <a:p>
            <a:r>
              <a:rPr lang="en-US" sz="1200" kern="1200" dirty="0">
                <a:solidFill>
                  <a:schemeClr val="tx1"/>
                </a:solidFill>
                <a:effectLst/>
                <a:latin typeface="+mn-lt"/>
                <a:ea typeface="+mn-ea"/>
                <a:cs typeface="+mn-cs"/>
              </a:rPr>
              <a:t>- There is No current cure for allergies and asthma </a:t>
            </a:r>
          </a:p>
          <a:p>
            <a:pPr marL="171450" indent="-171450">
              <a:buFontTx/>
              <a:buChar char="-"/>
            </a:pPr>
            <a:r>
              <a:rPr lang="en-US" sz="1200" kern="1200" dirty="0">
                <a:solidFill>
                  <a:schemeClr val="tx1"/>
                </a:solidFill>
                <a:effectLst/>
                <a:latin typeface="+mn-lt"/>
                <a:ea typeface="+mn-ea"/>
                <a:cs typeface="+mn-cs"/>
              </a:rPr>
              <a:t>Steroids for asthma </a:t>
            </a:r>
            <a:r>
              <a:rPr lang="en-US" sz="1200" kern="1200" dirty="0" err="1">
                <a:solidFill>
                  <a:schemeClr val="tx1"/>
                </a:solidFill>
                <a:effectLst/>
                <a:latin typeface="+mn-lt"/>
                <a:ea typeface="+mn-ea"/>
                <a:cs typeface="+mn-cs"/>
              </a:rPr>
              <a:t>treatement</a:t>
            </a:r>
            <a:r>
              <a:rPr lang="en-US" sz="1200" kern="1200" dirty="0">
                <a:solidFill>
                  <a:schemeClr val="tx1"/>
                </a:solidFill>
                <a:effectLst/>
                <a:latin typeface="+mn-lt"/>
                <a:ea typeface="+mn-ea"/>
                <a:cs typeface="+mn-cs"/>
              </a:rPr>
              <a:t> have side effects: (glaucoma, osteoporosis, and cataracts) </a:t>
            </a:r>
          </a:p>
          <a:p>
            <a:pPr marL="171450" indent="-171450">
              <a:buFontTx/>
              <a:buChar char="-"/>
            </a:pPr>
            <a:r>
              <a:rPr lang="en-US" sz="1200" kern="1200" dirty="0">
                <a:solidFill>
                  <a:schemeClr val="tx1"/>
                </a:solidFill>
                <a:effectLst/>
                <a:latin typeface="+mn-lt"/>
                <a:ea typeface="+mn-ea"/>
                <a:cs typeface="+mn-cs"/>
              </a:rPr>
              <a:t>The search for better treatments and even cures for asthma is essential</a:t>
            </a:r>
          </a:p>
          <a:p>
            <a:pPr marL="171450" indent="-171450">
              <a:buFontTx/>
              <a:buChar char="-"/>
            </a:pPr>
            <a:r>
              <a:rPr lang="en-US" sz="1200" u="sng" kern="1200" dirty="0">
                <a:solidFill>
                  <a:schemeClr val="tx1"/>
                </a:solidFill>
                <a:effectLst/>
                <a:latin typeface="+mn-lt"/>
                <a:ea typeface="+mn-ea"/>
                <a:cs typeface="+mn-cs"/>
              </a:rPr>
              <a:t>ADAM</a:t>
            </a:r>
            <a:r>
              <a:rPr lang="en-US" sz="1200" kern="1200" dirty="0">
                <a:solidFill>
                  <a:schemeClr val="tx1"/>
                </a:solidFill>
                <a:effectLst/>
                <a:latin typeface="+mn-lt"/>
                <a:ea typeface="+mn-ea"/>
                <a:cs typeface="+mn-cs"/>
              </a:rPr>
              <a:t>10 has been recently shown to be important in the regulation of allergic disease.</a:t>
            </a:r>
            <a:endParaRPr lang="en-US" dirty="0"/>
          </a:p>
        </p:txBody>
      </p:sp>
      <p:sp>
        <p:nvSpPr>
          <p:cNvPr id="4" name="Slide Number Placeholder 3"/>
          <p:cNvSpPr>
            <a:spLocks noGrp="1"/>
          </p:cNvSpPr>
          <p:nvPr>
            <p:ph type="sldNum" sz="quarter" idx="10"/>
          </p:nvPr>
        </p:nvSpPr>
        <p:spPr/>
        <p:txBody>
          <a:bodyPr/>
          <a:lstStyle/>
          <a:p>
            <a:fld id="{0E8FAB44-598E-4350-96D1-ED87C1279E8A}" type="slidenum">
              <a:rPr lang="en-US" smtClean="0"/>
              <a:t>2</a:t>
            </a:fld>
            <a:endParaRPr lang="en-US"/>
          </a:p>
        </p:txBody>
      </p:sp>
    </p:spTree>
    <p:extLst>
      <p:ext uri="{BB962C8B-B14F-4D97-AF65-F5344CB8AC3E}">
        <p14:creationId xmlns:p14="http://schemas.microsoft.com/office/powerpoint/2010/main" val="3681356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200" kern="1200" dirty="0">
                <a:solidFill>
                  <a:schemeClr val="tx1"/>
                </a:solidFill>
                <a:effectLst/>
                <a:latin typeface="+mn-lt"/>
                <a:ea typeface="+mn-ea"/>
                <a:cs typeface="+mn-cs"/>
              </a:rPr>
              <a:t>ADAM10 is a member of a family of metalloproteinases and </a:t>
            </a:r>
            <a:r>
              <a:rPr lang="en-US" sz="1200" kern="1200" dirty="0" err="1">
                <a:solidFill>
                  <a:schemeClr val="tx1"/>
                </a:solidFill>
                <a:effectLst/>
                <a:latin typeface="+mn-lt"/>
                <a:ea typeface="+mn-ea"/>
                <a:cs typeface="+mn-cs"/>
              </a:rPr>
              <a:t>disintergins</a:t>
            </a:r>
            <a:r>
              <a:rPr lang="en-US" sz="1200" kern="1200" dirty="0">
                <a:solidFill>
                  <a:schemeClr val="tx1"/>
                </a:solidFill>
                <a:effectLst/>
                <a:latin typeface="+mn-lt"/>
                <a:ea typeface="+mn-ea"/>
                <a:cs typeface="+mn-cs"/>
              </a:rPr>
              <a:t> that are responsible for the proteolytic processing of transmembrane receptors and ligands</a:t>
            </a:r>
          </a:p>
          <a:p>
            <a:r>
              <a:rPr lang="en-US" sz="1200" kern="1200" dirty="0">
                <a:solidFill>
                  <a:schemeClr val="tx1"/>
                </a:solidFill>
                <a:effectLst/>
                <a:latin typeface="+mn-lt"/>
                <a:ea typeface="+mn-ea"/>
                <a:cs typeface="+mn-cs"/>
              </a:rPr>
              <a:t>(metalloprotease – protease enzyme whose catalytic mechanism involves a metal in this case its zinc)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-ADAM10 is also a zymogen so it will remain inactivate until its prodomain region is cleaved.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8FAB44-598E-4350-96D1-ED87C1279E8A}" type="slidenum">
              <a:rPr lang="en-US" smtClean="0"/>
              <a:t>3</a:t>
            </a:fld>
            <a:endParaRPr lang="en-US"/>
          </a:p>
        </p:txBody>
      </p:sp>
    </p:spTree>
    <p:extLst>
      <p:ext uri="{BB962C8B-B14F-4D97-AF65-F5344CB8AC3E}">
        <p14:creationId xmlns:p14="http://schemas.microsoft.com/office/powerpoint/2010/main" val="4187765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200" kern="1200" dirty="0">
                <a:solidFill>
                  <a:schemeClr val="tx1"/>
                </a:solidFill>
                <a:effectLst/>
                <a:latin typeface="+mn-lt"/>
                <a:ea typeface="+mn-ea"/>
                <a:cs typeface="+mn-cs"/>
              </a:rPr>
              <a:t>ADAM10 is most famous for cleavage of the substrate Notch. Notch is important in development and because of this, deleting ADAM10 in a mouse, completely, is lethal in the embryonic stage, so a drug to inhibit it completely is a risky prospect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-ADAM10’s deletion from the B cell’s has shown reduced airway symptoms when these mice are subjected to the mouse model of asthma.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-Inducible </a:t>
            </a:r>
            <a:r>
              <a:rPr lang="en-US" sz="1200" kern="1200" dirty="0" err="1">
                <a:solidFill>
                  <a:schemeClr val="tx1"/>
                </a:solidFill>
                <a:effectLst/>
                <a:latin typeface="+mn-lt"/>
                <a:ea typeface="+mn-ea"/>
                <a:cs typeface="+mn-cs"/>
              </a:rPr>
              <a:t>Costimulator</a:t>
            </a:r>
            <a:r>
              <a:rPr lang="en-US" sz="1200" kern="1200" dirty="0">
                <a:solidFill>
                  <a:schemeClr val="tx1"/>
                </a:solidFill>
                <a:effectLst/>
                <a:latin typeface="+mn-lt"/>
                <a:ea typeface="+mn-ea"/>
                <a:cs typeface="+mn-cs"/>
              </a:rPr>
              <a:t> (ICOS-on </a:t>
            </a:r>
            <a:r>
              <a:rPr lang="en-US" sz="1200" kern="1200" dirty="0" err="1">
                <a:solidFill>
                  <a:schemeClr val="tx1"/>
                </a:solidFill>
                <a:effectLst/>
                <a:latin typeface="+mn-lt"/>
                <a:ea typeface="+mn-ea"/>
                <a:cs typeface="+mn-cs"/>
              </a:rPr>
              <a:t>Tcells</a:t>
            </a:r>
            <a:r>
              <a:rPr lang="en-US" sz="1200" kern="1200" dirty="0">
                <a:solidFill>
                  <a:schemeClr val="tx1"/>
                </a:solidFill>
                <a:effectLst/>
                <a:latin typeface="+mn-lt"/>
                <a:ea typeface="+mn-ea"/>
                <a:cs typeface="+mn-cs"/>
              </a:rPr>
              <a:t>) ligand regulates T cell responses and antibody production that are essential for the devastating symptoms that result in a asthma attack. ADAM10 is the primary </a:t>
            </a:r>
            <a:r>
              <a:rPr lang="en-US" sz="1200" kern="1200" dirty="0" err="1">
                <a:solidFill>
                  <a:schemeClr val="tx1"/>
                </a:solidFill>
                <a:effectLst/>
                <a:latin typeface="+mn-lt"/>
                <a:ea typeface="+mn-ea"/>
                <a:cs typeface="+mn-cs"/>
              </a:rPr>
              <a:t>sheddase</a:t>
            </a:r>
            <a:r>
              <a:rPr lang="en-US" sz="1200" kern="1200" dirty="0">
                <a:solidFill>
                  <a:schemeClr val="tx1"/>
                </a:solidFill>
                <a:effectLst/>
                <a:latin typeface="+mn-lt"/>
                <a:ea typeface="+mn-ea"/>
                <a:cs typeface="+mn-cs"/>
              </a:rPr>
              <a:t> of ICOSL and when ADAM10 is inhibited, has been associated with high levels of ICOSL which leads to the downregulation of surface T cell ICOS expression (less </a:t>
            </a:r>
            <a:r>
              <a:rPr lang="en-US" sz="1200" kern="1200" dirty="0" err="1">
                <a:solidFill>
                  <a:schemeClr val="tx1"/>
                </a:solidFill>
                <a:effectLst/>
                <a:latin typeface="+mn-lt"/>
                <a:ea typeface="+mn-ea"/>
                <a:cs typeface="+mn-cs"/>
              </a:rPr>
              <a:t>Icos</a:t>
            </a:r>
            <a:r>
              <a:rPr lang="en-US" sz="1200" kern="1200" dirty="0">
                <a:solidFill>
                  <a:schemeClr val="tx1"/>
                </a:solidFill>
                <a:effectLst/>
                <a:latin typeface="+mn-lt"/>
                <a:ea typeface="+mn-ea"/>
                <a:cs typeface="+mn-cs"/>
              </a:rPr>
              <a:t> to bind to ICOSL(on b-cells)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-Down regulation of T cell ICOS is key to the reduction/severity of an allergic response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8FAB44-598E-4350-96D1-ED87C1279E8A}" type="slidenum">
              <a:rPr lang="en-US" smtClean="0"/>
              <a:t>4</a:t>
            </a:fld>
            <a:endParaRPr lang="en-US"/>
          </a:p>
        </p:txBody>
      </p:sp>
    </p:spTree>
    <p:extLst>
      <p:ext uri="{BB962C8B-B14F-4D97-AF65-F5344CB8AC3E}">
        <p14:creationId xmlns:p14="http://schemas.microsoft.com/office/powerpoint/2010/main" val="2866319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Furin is a </a:t>
            </a:r>
            <a:r>
              <a:rPr lang="it-IT" dirty="0"/>
              <a:t>proprotein convertase protein and</a:t>
            </a:r>
            <a:r>
              <a:rPr lang="en-US" sz="1200" kern="1200" dirty="0">
                <a:solidFill>
                  <a:schemeClr val="tx1"/>
                </a:solidFill>
                <a:effectLst/>
                <a:latin typeface="+mn-lt"/>
                <a:ea typeface="+mn-ea"/>
                <a:cs typeface="+mn-cs"/>
              </a:rPr>
              <a:t> is one of the convertases that activates ADAM10 through cleavage of the prodomain. </a:t>
            </a:r>
          </a:p>
          <a:p>
            <a:pPr marL="0" indent="0">
              <a:buFontTx/>
              <a:buNone/>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Since a deletion of Furin will result in a possible partial loss of ADAM10, it may possibly be a more beneficial drug target for asthma therapy. I propose that Furin deletion from B cells will result in the alleviation of airway hyperresponsiveness (AHR) in a mouse model of asthma through ADAM10 and ICOSL.</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0E8FAB44-598E-4350-96D1-ED87C1279E8A}" type="slidenum">
              <a:rPr lang="en-US" smtClean="0"/>
              <a:t>5</a:t>
            </a:fld>
            <a:endParaRPr lang="en-US"/>
          </a:p>
        </p:txBody>
      </p:sp>
    </p:spTree>
    <p:extLst>
      <p:ext uri="{BB962C8B-B14F-4D97-AF65-F5344CB8AC3E}">
        <p14:creationId xmlns:p14="http://schemas.microsoft.com/office/powerpoint/2010/main" val="2618986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To being the experiment </a:t>
            </a:r>
            <a:r>
              <a:rPr lang="en-US" sz="1200" kern="1200" dirty="0">
                <a:solidFill>
                  <a:schemeClr val="tx1"/>
                </a:solidFill>
                <a:effectLst/>
                <a:latin typeface="+mn-lt"/>
                <a:ea typeface="+mn-ea"/>
                <a:cs typeface="+mn-cs"/>
              </a:rPr>
              <a:t>I will procure mice that have exon 2 of the </a:t>
            </a:r>
            <a:r>
              <a:rPr lang="en-US" sz="1200" kern="1200" dirty="0" err="1">
                <a:solidFill>
                  <a:schemeClr val="tx1"/>
                </a:solidFill>
                <a:effectLst/>
                <a:latin typeface="+mn-lt"/>
                <a:ea typeface="+mn-ea"/>
                <a:cs typeface="+mn-cs"/>
              </a:rPr>
              <a:t>furin</a:t>
            </a:r>
            <a:r>
              <a:rPr lang="en-US" sz="1200" kern="1200" dirty="0">
                <a:solidFill>
                  <a:schemeClr val="tx1"/>
                </a:solidFill>
                <a:effectLst/>
                <a:latin typeface="+mn-lt"/>
                <a:ea typeface="+mn-ea"/>
                <a:cs typeface="+mn-cs"/>
              </a:rPr>
              <a:t> gene flanked with lox-p sites </a:t>
            </a:r>
          </a:p>
          <a:p>
            <a:pPr marL="171450" indent="-171450">
              <a:buFontTx/>
              <a:buChar char="-"/>
            </a:pP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These lox-p sites will facilitate a looping out and deletion of exon 2 of the DNA in cells that express the protein </a:t>
            </a:r>
            <a:r>
              <a:rPr lang="en-US" sz="1200" kern="1200" dirty="0" err="1">
                <a:solidFill>
                  <a:schemeClr val="tx1"/>
                </a:solidFill>
                <a:effectLst/>
                <a:latin typeface="+mn-lt"/>
                <a:ea typeface="+mn-ea"/>
                <a:cs typeface="+mn-cs"/>
              </a:rPr>
              <a:t>cre</a:t>
            </a:r>
            <a:r>
              <a:rPr lang="en-US" sz="1200" kern="1200" dirty="0">
                <a:solidFill>
                  <a:schemeClr val="tx1"/>
                </a:solidFill>
                <a:effectLst/>
                <a:latin typeface="+mn-lt"/>
                <a:ea typeface="+mn-ea"/>
                <a:cs typeface="+mn-cs"/>
              </a:rPr>
              <a:t>-recombinase. This will essentially delete </a:t>
            </a:r>
            <a:r>
              <a:rPr lang="en-US" sz="1200" kern="1200" dirty="0" err="1">
                <a:solidFill>
                  <a:schemeClr val="tx1"/>
                </a:solidFill>
                <a:effectLst/>
                <a:latin typeface="+mn-lt"/>
                <a:ea typeface="+mn-ea"/>
                <a:cs typeface="+mn-cs"/>
              </a:rPr>
              <a:t>furin</a:t>
            </a:r>
            <a:r>
              <a:rPr lang="en-US" sz="1200" kern="1200" dirty="0">
                <a:solidFill>
                  <a:schemeClr val="tx1"/>
                </a:solidFill>
                <a:effectLst/>
                <a:latin typeface="+mn-lt"/>
                <a:ea typeface="+mn-ea"/>
                <a:cs typeface="+mn-cs"/>
              </a:rPr>
              <a:t> from those cells</a:t>
            </a:r>
          </a:p>
          <a:p>
            <a:pPr marL="171450" indent="-171450">
              <a:buFontTx/>
              <a:buChar char="-"/>
            </a:pP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Germline deletion of </a:t>
            </a:r>
            <a:r>
              <a:rPr lang="en-US" sz="1200" kern="1200" dirty="0" err="1">
                <a:solidFill>
                  <a:schemeClr val="tx1"/>
                </a:solidFill>
                <a:effectLst/>
                <a:latin typeface="+mn-lt"/>
                <a:ea typeface="+mn-ea"/>
                <a:cs typeface="+mn-cs"/>
              </a:rPr>
              <a:t>furin</a:t>
            </a:r>
            <a:r>
              <a:rPr lang="en-US" sz="1200" kern="1200" dirty="0">
                <a:solidFill>
                  <a:schemeClr val="tx1"/>
                </a:solidFill>
                <a:effectLst/>
                <a:latin typeface="+mn-lt"/>
                <a:ea typeface="+mn-ea"/>
                <a:cs typeface="+mn-cs"/>
              </a:rPr>
              <a:t> is embryonically lethal and therefore cell-specific functionality of </a:t>
            </a:r>
            <a:r>
              <a:rPr lang="en-US" sz="1200" kern="1200" dirty="0" err="1">
                <a:solidFill>
                  <a:schemeClr val="tx1"/>
                </a:solidFill>
                <a:effectLst/>
                <a:latin typeface="+mn-lt"/>
                <a:ea typeface="+mn-ea"/>
                <a:cs typeface="+mn-cs"/>
              </a:rPr>
              <a:t>furin</a:t>
            </a:r>
            <a:r>
              <a:rPr lang="en-US" sz="1200" kern="1200" dirty="0">
                <a:solidFill>
                  <a:schemeClr val="tx1"/>
                </a:solidFill>
                <a:effectLst/>
                <a:latin typeface="+mn-lt"/>
                <a:ea typeface="+mn-ea"/>
                <a:cs typeface="+mn-cs"/>
              </a:rPr>
              <a:t> is still being examined. These mice have been bred to mice expressing T cell-expressing </a:t>
            </a:r>
            <a:r>
              <a:rPr lang="en-US" sz="1200" kern="1200" dirty="0" err="1">
                <a:solidFill>
                  <a:schemeClr val="tx1"/>
                </a:solidFill>
                <a:effectLst/>
                <a:latin typeface="+mn-lt"/>
                <a:ea typeface="+mn-ea"/>
                <a:cs typeface="+mn-cs"/>
              </a:rPr>
              <a:t>cre</a:t>
            </a:r>
            <a:r>
              <a:rPr lang="en-US" sz="1200" kern="1200" dirty="0">
                <a:solidFill>
                  <a:schemeClr val="tx1"/>
                </a:solidFill>
                <a:effectLst/>
                <a:latin typeface="+mn-lt"/>
                <a:ea typeface="+mn-ea"/>
                <a:cs typeface="+mn-cs"/>
              </a:rPr>
              <a:t>-recombinase, but never B cell </a:t>
            </a:r>
            <a:r>
              <a:rPr lang="en-US" sz="1200" kern="1200" dirty="0" err="1">
                <a:solidFill>
                  <a:schemeClr val="tx1"/>
                </a:solidFill>
                <a:effectLst/>
                <a:latin typeface="+mn-lt"/>
                <a:ea typeface="+mn-ea"/>
                <a:cs typeface="+mn-cs"/>
              </a:rPr>
              <a:t>cre</a:t>
            </a:r>
            <a:r>
              <a:rPr lang="en-US" sz="1200" kern="1200" dirty="0">
                <a:solidFill>
                  <a:schemeClr val="tx1"/>
                </a:solidFill>
                <a:effectLst/>
                <a:latin typeface="+mn-lt"/>
                <a:ea typeface="+mn-ea"/>
                <a:cs typeface="+mn-cs"/>
              </a:rPr>
              <a:t>-recombinase (which is </a:t>
            </a:r>
            <a:r>
              <a:rPr lang="en-US" sz="1200" kern="1200" dirty="0" err="1">
                <a:solidFill>
                  <a:schemeClr val="tx1"/>
                </a:solidFill>
                <a:effectLst/>
                <a:latin typeface="+mn-lt"/>
                <a:ea typeface="+mn-ea"/>
                <a:cs typeface="+mn-cs"/>
              </a:rPr>
              <a:t>ofcourse</a:t>
            </a:r>
            <a:r>
              <a:rPr lang="en-US" sz="1200" kern="1200" dirty="0">
                <a:solidFill>
                  <a:schemeClr val="tx1"/>
                </a:solidFill>
                <a:effectLst/>
                <a:latin typeface="+mn-lt"/>
                <a:ea typeface="+mn-ea"/>
                <a:cs typeface="+mn-cs"/>
              </a:rPr>
              <a:t> the bases of my experiment) </a:t>
            </a:r>
          </a:p>
          <a:p>
            <a:pPr marL="171450" indent="-171450">
              <a:buFontTx/>
              <a:buChar char="-"/>
            </a:pP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I propose to breed these mice to CD19-cre mice. CD19 is a transmembrane glycoprotein which is a biomarker for B cells and is critical for B cell signaling </a:t>
            </a:r>
            <a:endParaRPr lang="en-US" dirty="0"/>
          </a:p>
        </p:txBody>
      </p:sp>
      <p:sp>
        <p:nvSpPr>
          <p:cNvPr id="4" name="Slide Number Placeholder 3"/>
          <p:cNvSpPr>
            <a:spLocks noGrp="1"/>
          </p:cNvSpPr>
          <p:nvPr>
            <p:ph type="sldNum" sz="quarter" idx="10"/>
          </p:nvPr>
        </p:nvSpPr>
        <p:spPr/>
        <p:txBody>
          <a:bodyPr/>
          <a:lstStyle/>
          <a:p>
            <a:fld id="{0E8FAB44-598E-4350-96D1-ED87C1279E8A}" type="slidenum">
              <a:rPr lang="en-US" smtClean="0"/>
              <a:t>6</a:t>
            </a:fld>
            <a:endParaRPr lang="en-US"/>
          </a:p>
        </p:txBody>
      </p:sp>
    </p:spTree>
    <p:extLst>
      <p:ext uri="{BB962C8B-B14F-4D97-AF65-F5344CB8AC3E}">
        <p14:creationId xmlns:p14="http://schemas.microsoft.com/office/powerpoint/2010/main" val="610707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200" kern="1200" dirty="0">
                <a:solidFill>
                  <a:schemeClr val="tx1"/>
                </a:solidFill>
                <a:effectLst/>
                <a:latin typeface="+mn-lt"/>
                <a:ea typeface="+mn-ea"/>
                <a:cs typeface="+mn-cs"/>
              </a:rPr>
              <a:t>I propose to test these mice in a mouse model of airway hyperresponsiveness (AHR).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order to do this, first house dust mite (HDM) extract is </a:t>
            </a:r>
            <a:r>
              <a:rPr lang="en-US" sz="1200" kern="1200" dirty="0" err="1">
                <a:solidFill>
                  <a:schemeClr val="tx1"/>
                </a:solidFill>
                <a:effectLst/>
                <a:latin typeface="+mn-lt"/>
                <a:ea typeface="+mn-ea"/>
                <a:cs typeface="+mn-cs"/>
              </a:rPr>
              <a:t>intranasally</a:t>
            </a:r>
            <a:r>
              <a:rPr lang="en-US" sz="1200" kern="1200" dirty="0">
                <a:solidFill>
                  <a:schemeClr val="tx1"/>
                </a:solidFill>
                <a:effectLst/>
                <a:latin typeface="+mn-lt"/>
                <a:ea typeface="+mn-ea"/>
                <a:cs typeface="+mn-cs"/>
              </a:rPr>
              <a:t> administered daily for ten days with two, two day breaks (experimental group of mice)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the 14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day the mice will be subjected to a </a:t>
            </a:r>
            <a:r>
              <a:rPr lang="en-US" sz="1200" kern="1200" dirty="0" err="1">
                <a:solidFill>
                  <a:schemeClr val="tx1"/>
                </a:solidFill>
                <a:effectLst/>
                <a:latin typeface="+mn-lt"/>
                <a:ea typeface="+mn-ea"/>
                <a:cs typeface="+mn-cs"/>
              </a:rPr>
              <a:t>Flexivent</a:t>
            </a:r>
            <a:r>
              <a:rPr lang="en-US" sz="1200" kern="1200" dirty="0">
                <a:solidFill>
                  <a:schemeClr val="tx1"/>
                </a:solidFill>
                <a:effectLst/>
                <a:latin typeface="+mn-lt"/>
                <a:ea typeface="+mn-ea"/>
                <a:cs typeface="+mn-cs"/>
              </a:rPr>
              <a:t> apparatus that measures the responsiveness of the airway to methacholine which is a drug used to diagnose bronchial hyperreactivity.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drugs introduction results in bronchoconstriction and if the mice display a pre-existing hyperreactive airway, such as asthma, a lower dose of the methacholine is needed to stimulate a response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procedure can tell if the mice have developed restricted airways, as compared to control  wild type mice , as well as to saline controls. In previous studies, ADAM10 inhibition significantly alleviated airway hyperreactivity proposing that increased ADAM10 activity may be a predisposing factor to allergic disease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-lungs will be removed from the mice after euthanasia and histology will be performed to measure the cell infiltration into airways and also the mucus production (with PAS stain (Periodic acid-Schiff) and (hematoxylin and eosin staining for cell infiltration)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In addition, spleens will be removed and ICOSL levels will be examined by flow cytometry on B cells and ICOS levels on T cells. This will support the mechanism.</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en-US" sz="1200" b="1" i="0" kern="1200" dirty="0">
                <a:solidFill>
                  <a:srgbClr val="FF0000"/>
                </a:solidFill>
                <a:effectLst/>
                <a:latin typeface="+mn-lt"/>
                <a:ea typeface="+mn-ea"/>
                <a:cs typeface="+mn-cs"/>
              </a:rPr>
              <a:t>Periodic acid</a:t>
            </a:r>
            <a:r>
              <a:rPr lang="en-US" sz="1200" b="0" i="0" kern="1200" dirty="0">
                <a:solidFill>
                  <a:srgbClr val="FF0000"/>
                </a:solidFill>
                <a:effectLst/>
                <a:latin typeface="+mn-lt"/>
                <a:ea typeface="+mn-ea"/>
                <a:cs typeface="+mn-cs"/>
              </a:rPr>
              <a:t>–</a:t>
            </a:r>
            <a:r>
              <a:rPr lang="en-US" sz="1200" b="1" i="0" kern="1200" dirty="0">
                <a:solidFill>
                  <a:srgbClr val="FF0000"/>
                </a:solidFill>
                <a:effectLst/>
                <a:latin typeface="+mn-lt"/>
                <a:ea typeface="+mn-ea"/>
                <a:cs typeface="+mn-cs"/>
              </a:rPr>
              <a:t>Schiff </a:t>
            </a:r>
            <a:r>
              <a:rPr lang="en-US" sz="1200" b="1" i="0" kern="1200" dirty="0">
                <a:solidFill>
                  <a:schemeClr val="tx1"/>
                </a:solidFill>
                <a:effectLst/>
                <a:latin typeface="+mn-lt"/>
                <a:ea typeface="+mn-ea"/>
                <a:cs typeface="+mn-cs"/>
              </a:rPr>
              <a:t>(PAS) is a staining method used to detect polysaccharides such as glycogen, and </a:t>
            </a:r>
            <a:r>
              <a:rPr lang="en-US" sz="1200" b="1" i="0" kern="1200" dirty="0" err="1">
                <a:solidFill>
                  <a:schemeClr val="tx1"/>
                </a:solidFill>
                <a:effectLst/>
                <a:latin typeface="+mn-lt"/>
                <a:ea typeface="+mn-ea"/>
                <a:cs typeface="+mn-cs"/>
              </a:rPr>
              <a:t>mucosubstances</a:t>
            </a:r>
            <a:r>
              <a:rPr lang="en-US" sz="1200" b="1" i="0" kern="1200" dirty="0">
                <a:solidFill>
                  <a:schemeClr val="tx1"/>
                </a:solidFill>
                <a:effectLst/>
                <a:latin typeface="+mn-lt"/>
                <a:ea typeface="+mn-ea"/>
                <a:cs typeface="+mn-cs"/>
              </a:rPr>
              <a:t> such as glycoproteins, glycolipids and mucins in tissues. This will let us know the extent of damage/obstruction to alveoli in the lungs </a:t>
            </a:r>
            <a:r>
              <a:rPr lang="en-US" sz="1200" b="0" i="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8FAB44-598E-4350-96D1-ED87C1279E8A}" type="slidenum">
              <a:rPr lang="en-US" smtClean="0"/>
              <a:t>7</a:t>
            </a:fld>
            <a:endParaRPr lang="en-US"/>
          </a:p>
        </p:txBody>
      </p:sp>
    </p:spTree>
    <p:extLst>
      <p:ext uri="{BB962C8B-B14F-4D97-AF65-F5344CB8AC3E}">
        <p14:creationId xmlns:p14="http://schemas.microsoft.com/office/powerpoint/2010/main" val="1298205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a:solidFill>
                  <a:schemeClr val="tx1"/>
                </a:solidFill>
                <a:effectLst/>
                <a:latin typeface="+mn-lt"/>
                <a:ea typeface="+mn-ea"/>
                <a:cs typeface="+mn-cs"/>
              </a:rPr>
              <a:t>Evidence shows that suppressing ADAM10 will alleviate airway hyperactivity. PC7 is also a large factor that comes into play when studying allergies. PC7 has been found to cleave the prodomain of enough ADAM10 without involvement of </a:t>
            </a:r>
            <a:r>
              <a:rPr lang="en-US" sz="1200" kern="1200" dirty="0" err="1">
                <a:solidFill>
                  <a:schemeClr val="tx1"/>
                </a:solidFill>
                <a:effectLst/>
                <a:latin typeface="+mn-lt"/>
                <a:ea typeface="+mn-ea"/>
                <a:cs typeface="+mn-cs"/>
              </a:rPr>
              <a:t>furin</a:t>
            </a:r>
            <a:r>
              <a:rPr lang="en-US" sz="1200" kern="1200" dirty="0">
                <a:solidFill>
                  <a:schemeClr val="tx1"/>
                </a:solidFill>
                <a:effectLst/>
                <a:latin typeface="+mn-lt"/>
                <a:ea typeface="+mn-ea"/>
                <a:cs typeface="+mn-cs"/>
              </a:rPr>
              <a:t>. </a:t>
            </a:r>
          </a:p>
          <a:p>
            <a:pPr marL="171450" indent="-171450">
              <a:buFontTx/>
              <a:buChar char="-"/>
            </a:pP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The deletion of </a:t>
            </a:r>
            <a:r>
              <a:rPr lang="en-US" sz="1200" kern="1200" dirty="0" err="1">
                <a:solidFill>
                  <a:schemeClr val="tx1"/>
                </a:solidFill>
                <a:effectLst/>
                <a:latin typeface="+mn-lt"/>
                <a:ea typeface="+mn-ea"/>
                <a:cs typeface="+mn-cs"/>
              </a:rPr>
              <a:t>furin</a:t>
            </a:r>
            <a:r>
              <a:rPr lang="en-US" sz="1200" kern="1200" dirty="0">
                <a:solidFill>
                  <a:schemeClr val="tx1"/>
                </a:solidFill>
                <a:effectLst/>
                <a:latin typeface="+mn-lt"/>
                <a:ea typeface="+mn-ea"/>
                <a:cs typeface="+mn-cs"/>
              </a:rPr>
              <a:t> may not have a significant impact on ADAM10 to display the effects of asthma, though the studies may prove otherwise as the effects of </a:t>
            </a:r>
            <a:r>
              <a:rPr lang="en-US" sz="1200" kern="1200" dirty="0" err="1">
                <a:solidFill>
                  <a:schemeClr val="tx1"/>
                </a:solidFill>
                <a:effectLst/>
                <a:latin typeface="+mn-lt"/>
                <a:ea typeface="+mn-ea"/>
                <a:cs typeface="+mn-cs"/>
              </a:rPr>
              <a:t>furin</a:t>
            </a:r>
            <a:r>
              <a:rPr lang="en-US" sz="1200" kern="1200" dirty="0">
                <a:solidFill>
                  <a:schemeClr val="tx1"/>
                </a:solidFill>
                <a:effectLst/>
                <a:latin typeface="+mn-lt"/>
                <a:ea typeface="+mn-ea"/>
                <a:cs typeface="+mn-cs"/>
              </a:rPr>
              <a:t> inhibition have not been tested on ICOS/ICOSL levels though Future experimentation with the inhibition of </a:t>
            </a:r>
            <a:r>
              <a:rPr lang="en-US" sz="1200" kern="1200" dirty="0" err="1">
                <a:solidFill>
                  <a:schemeClr val="tx1"/>
                </a:solidFill>
                <a:effectLst/>
                <a:latin typeface="+mn-lt"/>
                <a:ea typeface="+mn-ea"/>
                <a:cs typeface="+mn-cs"/>
              </a:rPr>
              <a:t>furin</a:t>
            </a:r>
            <a:r>
              <a:rPr lang="en-US" sz="1200" kern="1200" dirty="0">
                <a:solidFill>
                  <a:schemeClr val="tx1"/>
                </a:solidFill>
                <a:effectLst/>
                <a:latin typeface="+mn-lt"/>
                <a:ea typeface="+mn-ea"/>
                <a:cs typeface="+mn-cs"/>
              </a:rPr>
              <a:t> and PC7 may lead to interesting results</a:t>
            </a:r>
          </a:p>
          <a:p>
            <a:pPr marL="171450" indent="-171450">
              <a:buFontTx/>
              <a:buChar char="-"/>
            </a:pP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ADAM10 was found to be a relevant ICOSL </a:t>
            </a:r>
            <a:r>
              <a:rPr lang="en-US" sz="1200" kern="1200" dirty="0" err="1">
                <a:solidFill>
                  <a:schemeClr val="tx1"/>
                </a:solidFill>
                <a:effectLst/>
                <a:latin typeface="+mn-lt"/>
                <a:ea typeface="+mn-ea"/>
                <a:cs typeface="+mn-cs"/>
              </a:rPr>
              <a:t>sheddase</a:t>
            </a:r>
            <a:r>
              <a:rPr lang="en-US" sz="1200" kern="1200" dirty="0">
                <a:solidFill>
                  <a:schemeClr val="tx1"/>
                </a:solidFill>
                <a:effectLst/>
                <a:latin typeface="+mn-lt"/>
                <a:ea typeface="+mn-ea"/>
                <a:cs typeface="+mn-cs"/>
              </a:rPr>
              <a:t> and resulted in an increase of ICOSL levels when not present in B cells. This also leads to the downregulation of T cell ICOS. Shedding of ICOSL is necessary for proper T cell responses.           increased </a:t>
            </a:r>
            <a:r>
              <a:rPr lang="en-US" sz="1200" kern="1200" dirty="0" err="1">
                <a:solidFill>
                  <a:schemeClr val="tx1"/>
                </a:solidFill>
                <a:effectLst/>
                <a:latin typeface="+mn-lt"/>
                <a:ea typeface="+mn-ea"/>
                <a:cs typeface="+mn-cs"/>
              </a:rPr>
              <a:t>Bcell</a:t>
            </a:r>
            <a:r>
              <a:rPr lang="en-US" sz="1200" kern="1200" dirty="0">
                <a:solidFill>
                  <a:schemeClr val="tx1"/>
                </a:solidFill>
                <a:effectLst/>
                <a:latin typeface="+mn-lt"/>
                <a:ea typeface="+mn-ea"/>
                <a:cs typeface="+mn-cs"/>
              </a:rPr>
              <a:t> ICOSL = Down regulation of  T-cell ICOS</a:t>
            </a:r>
          </a:p>
          <a:p>
            <a:pPr marL="171450" indent="-171450">
              <a:buFontTx/>
              <a:buChar char="-"/>
            </a:pP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I hypothesize that the inhibition of </a:t>
            </a:r>
            <a:r>
              <a:rPr lang="en-US" sz="1200" kern="1200" dirty="0" err="1">
                <a:solidFill>
                  <a:schemeClr val="tx1"/>
                </a:solidFill>
                <a:effectLst/>
                <a:latin typeface="+mn-lt"/>
                <a:ea typeface="+mn-ea"/>
                <a:cs typeface="+mn-cs"/>
              </a:rPr>
              <a:t>furin</a:t>
            </a:r>
            <a:r>
              <a:rPr lang="en-US" sz="1200" kern="1200" dirty="0">
                <a:solidFill>
                  <a:schemeClr val="tx1"/>
                </a:solidFill>
                <a:effectLst/>
                <a:latin typeface="+mn-lt"/>
                <a:ea typeface="+mn-ea"/>
                <a:cs typeface="+mn-cs"/>
              </a:rPr>
              <a:t> will lead to a similar regulation of ICOSL if sufficient amounts of ADAM10 remain inactivated</a:t>
            </a:r>
          </a:p>
          <a:p>
            <a:pPr marL="171450" indent="-171450">
              <a:buFontTx/>
              <a:buChar char="-"/>
            </a:pP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ADAM8 has recently been associated with allergic airway inflammation, </a:t>
            </a:r>
            <a:r>
              <a:rPr lang="en-US" sz="1200" kern="1200" dirty="0" err="1">
                <a:solidFill>
                  <a:schemeClr val="tx1"/>
                </a:solidFill>
                <a:effectLst/>
                <a:latin typeface="+mn-lt"/>
                <a:ea typeface="+mn-ea"/>
                <a:cs typeface="+mn-cs"/>
              </a:rPr>
              <a:t>furin</a:t>
            </a:r>
            <a:r>
              <a:rPr lang="en-US" sz="1200" kern="1200" dirty="0">
                <a:solidFill>
                  <a:schemeClr val="tx1"/>
                </a:solidFill>
                <a:effectLst/>
                <a:latin typeface="+mn-lt"/>
                <a:ea typeface="+mn-ea"/>
                <a:cs typeface="+mn-cs"/>
              </a:rPr>
              <a:t> inhibitors did not inhibit processing of ADAM8 and ADAM8 levels have been found to be increased in airway inflammatory cells in mice and human asthma patients </a:t>
            </a:r>
          </a:p>
          <a:p>
            <a:pPr marL="171450" indent="-171450">
              <a:buFontTx/>
              <a:buChar char="-"/>
            </a:pP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Although </a:t>
            </a:r>
            <a:r>
              <a:rPr lang="en-US" sz="1200" kern="1200" dirty="0" err="1">
                <a:solidFill>
                  <a:schemeClr val="tx1"/>
                </a:solidFill>
                <a:effectLst/>
                <a:latin typeface="+mn-lt"/>
                <a:ea typeface="+mn-ea"/>
                <a:cs typeface="+mn-cs"/>
              </a:rPr>
              <a:t>furin</a:t>
            </a:r>
            <a:r>
              <a:rPr lang="en-US" sz="1200" kern="1200" dirty="0">
                <a:solidFill>
                  <a:schemeClr val="tx1"/>
                </a:solidFill>
                <a:effectLst/>
                <a:latin typeface="+mn-lt"/>
                <a:ea typeface="+mn-ea"/>
                <a:cs typeface="+mn-cs"/>
              </a:rPr>
              <a:t> inhibition may lead to a decrease in ADAM10, ADAM8 is still a confounding variable that may have an unforeseen effect on inflammation.</a:t>
            </a:r>
          </a:p>
          <a:p>
            <a:pPr marL="171450" indent="-171450">
              <a:buFontTx/>
              <a:buChar char="-"/>
            </a:pPr>
            <a:endParaRPr lang="en-US" sz="1200" kern="1200" dirty="0">
              <a:solidFill>
                <a:schemeClr val="tx1"/>
              </a:solidFill>
              <a:effectLst/>
              <a:latin typeface="+mn-lt"/>
              <a:ea typeface="+mn-ea"/>
              <a:cs typeface="+mn-cs"/>
            </a:endParaRP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0E8FAB44-598E-4350-96D1-ED87C1279E8A}" type="slidenum">
              <a:rPr lang="en-US" smtClean="0"/>
              <a:t>8</a:t>
            </a:fld>
            <a:endParaRPr lang="en-US"/>
          </a:p>
        </p:txBody>
      </p:sp>
    </p:spTree>
    <p:extLst>
      <p:ext uri="{BB962C8B-B14F-4D97-AF65-F5344CB8AC3E}">
        <p14:creationId xmlns:p14="http://schemas.microsoft.com/office/powerpoint/2010/main" val="3904329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72E656-559A-4633-A3F5-7E256E96B195}" type="datetimeFigureOut">
              <a:rPr lang="en-US" smtClean="0"/>
              <a:t>11/29/2017</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3F79C99A-B588-4C24-B228-ABA8D0506E9C}"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37954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72E656-559A-4633-A3F5-7E256E96B195}"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9C99A-B588-4C24-B228-ABA8D0506E9C}"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03565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72E656-559A-4633-A3F5-7E256E96B195}"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9C99A-B588-4C24-B228-ABA8D0506E9C}"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27269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72E656-559A-4633-A3F5-7E256E96B195}"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9C99A-B588-4C24-B228-ABA8D0506E9C}"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97121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72E656-559A-4633-A3F5-7E256E96B195}"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9C99A-B588-4C24-B228-ABA8D0506E9C}"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30333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72E656-559A-4633-A3F5-7E256E96B195}"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9C99A-B588-4C24-B228-ABA8D0506E9C}"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0310388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72E656-559A-4633-A3F5-7E256E96B195}" type="datetimeFigureOut">
              <a:rPr lang="en-US" smtClean="0"/>
              <a:t>11/29/2017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79C99A-B588-4C24-B228-ABA8D0506E9C}"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8648330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72E656-559A-4633-A3F5-7E256E96B195}" type="datetimeFigureOut">
              <a:rPr lang="en-US" smtClean="0"/>
              <a:t>11/29/2017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79C99A-B588-4C24-B228-ABA8D0506E9C}"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47051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72E656-559A-4633-A3F5-7E256E96B195}" type="datetimeFigureOut">
              <a:rPr lang="en-US" smtClean="0"/>
              <a:t>11/29/2017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79C99A-B588-4C24-B228-ABA8D0506E9C}" type="slidenum">
              <a:rPr lang="en-US" smtClean="0"/>
              <a:t>‹#›</a:t>
            </a:fld>
            <a:endParaRPr lang="en-US"/>
          </a:p>
        </p:txBody>
      </p:sp>
    </p:spTree>
    <p:extLst>
      <p:ext uri="{BB962C8B-B14F-4D97-AF65-F5344CB8AC3E}">
        <p14:creationId xmlns:p14="http://schemas.microsoft.com/office/powerpoint/2010/main" val="2090539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72E656-559A-4633-A3F5-7E256E96B195}"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9C99A-B588-4C24-B228-ABA8D0506E9C}"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5035107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F72E656-559A-4633-A3F5-7E256E96B195}" type="datetimeFigureOut">
              <a:rPr lang="en-US" smtClean="0"/>
              <a:t>11/29/2017</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3F79C99A-B588-4C24-B228-ABA8D0506E9C}"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2839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F72E656-559A-4633-A3F5-7E256E96B195}" type="datetimeFigureOut">
              <a:rPr lang="en-US" smtClean="0"/>
              <a:t>11/29/2017</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F79C99A-B588-4C24-B228-ABA8D0506E9C}"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46624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205B6-EF32-4DA2-93ED-9F1E728B0DCF}"/>
              </a:ext>
            </a:extLst>
          </p:cNvPr>
          <p:cNvSpPr>
            <a:spLocks noGrp="1"/>
          </p:cNvSpPr>
          <p:nvPr>
            <p:ph type="ctrTitle"/>
          </p:nvPr>
        </p:nvSpPr>
        <p:spPr/>
        <p:txBody>
          <a:bodyPr>
            <a:normAutofit fontScale="90000"/>
          </a:bodyPr>
          <a:lstStyle/>
          <a:p>
            <a:r>
              <a:rPr lang="en-US" sz="4400" dirty="0">
                <a:latin typeface="Times New Roman" panose="02020603050405020304" pitchFamily="18" charset="0"/>
                <a:cs typeface="Times New Roman" panose="02020603050405020304" pitchFamily="18" charset="0"/>
              </a:rPr>
              <a:t>Furin deletion in B cells alters ADAM10 prodomain processing and the downstream effects on allergic asthma </a:t>
            </a:r>
          </a:p>
        </p:txBody>
      </p:sp>
      <p:sp>
        <p:nvSpPr>
          <p:cNvPr id="3" name="Subtitle 2">
            <a:extLst>
              <a:ext uri="{FF2B5EF4-FFF2-40B4-BE49-F238E27FC236}">
                <a16:creationId xmlns:a16="http://schemas.microsoft.com/office/drawing/2014/main" id="{70AD463F-9C68-47B7-AE14-31525050C6C7}"/>
              </a:ext>
            </a:extLst>
          </p:cNvPr>
          <p:cNvSpPr>
            <a:spLocks noGrp="1"/>
          </p:cNvSpPr>
          <p:nvPr>
            <p:ph type="subTitle" idx="1"/>
          </p:nvPr>
        </p:nvSpPr>
        <p:spPr>
          <a:xfrm>
            <a:off x="9145144" y="4948149"/>
            <a:ext cx="1909708" cy="421322"/>
          </a:xfrm>
        </p:spPr>
        <p:txBody>
          <a:bodyPr>
            <a:normAutofit fontScale="77500" lnSpcReduction="20000"/>
          </a:bodyPr>
          <a:lstStyle/>
          <a:p>
            <a:r>
              <a:rPr lang="en-US" dirty="0">
                <a:latin typeface="Times New Roman" panose="02020603050405020304" pitchFamily="18" charset="0"/>
                <a:cs typeface="Times New Roman" panose="02020603050405020304" pitchFamily="18" charset="0"/>
              </a:rPr>
              <a:t>Sharoon Arshad</a:t>
            </a:r>
          </a:p>
        </p:txBody>
      </p:sp>
      <p:pic>
        <p:nvPicPr>
          <p:cNvPr id="4" name="Picture 3">
            <a:extLst>
              <a:ext uri="{FF2B5EF4-FFF2-40B4-BE49-F238E27FC236}">
                <a16:creationId xmlns:a16="http://schemas.microsoft.com/office/drawing/2014/main" id="{C7DD9A2D-D6DB-493C-B4FC-0B923E217CCB}"/>
              </a:ext>
            </a:extLst>
          </p:cNvPr>
          <p:cNvPicPr>
            <a:picLocks noChangeAspect="1"/>
          </p:cNvPicPr>
          <p:nvPr/>
        </p:nvPicPr>
        <p:blipFill>
          <a:blip r:embed="rId2"/>
          <a:stretch>
            <a:fillRect/>
          </a:stretch>
        </p:blipFill>
        <p:spPr>
          <a:xfrm>
            <a:off x="4353521" y="3769454"/>
            <a:ext cx="3505200" cy="1914653"/>
          </a:xfrm>
          <a:prstGeom prst="rect">
            <a:avLst/>
          </a:prstGeom>
        </p:spPr>
      </p:pic>
    </p:spTree>
    <p:extLst>
      <p:ext uri="{BB962C8B-B14F-4D97-AF65-F5344CB8AC3E}">
        <p14:creationId xmlns:p14="http://schemas.microsoft.com/office/powerpoint/2010/main" val="3395001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587DB-E0EC-4513-BED4-EDAD927C2D7D}"/>
              </a:ext>
            </a:extLst>
          </p:cNvPr>
          <p:cNvSpPr>
            <a:spLocks noGrp="1"/>
          </p:cNvSpPr>
          <p:nvPr>
            <p:ph type="title"/>
          </p:nvPr>
        </p:nvSpPr>
        <p:spPr/>
        <p:txBody>
          <a:bodyPr/>
          <a:lstStyle/>
          <a:p>
            <a:r>
              <a:rPr lang="en-US" dirty="0"/>
              <a:t>Allergies/Asthma Anyone? </a:t>
            </a:r>
          </a:p>
        </p:txBody>
      </p:sp>
      <p:pic>
        <p:nvPicPr>
          <p:cNvPr id="4" name="Content Placeholder 3">
            <a:extLst>
              <a:ext uri="{FF2B5EF4-FFF2-40B4-BE49-F238E27FC236}">
                <a16:creationId xmlns:a16="http://schemas.microsoft.com/office/drawing/2014/main" id="{76223A6A-C08F-4AD0-8E96-86E26E9A7CC5}"/>
              </a:ext>
            </a:extLst>
          </p:cNvPr>
          <p:cNvPicPr>
            <a:picLocks noGrp="1" noChangeAspect="1"/>
          </p:cNvPicPr>
          <p:nvPr>
            <p:ph idx="1"/>
          </p:nvPr>
        </p:nvPicPr>
        <p:blipFill>
          <a:blip r:embed="rId3"/>
          <a:stretch>
            <a:fillRect/>
          </a:stretch>
        </p:blipFill>
        <p:spPr>
          <a:xfrm>
            <a:off x="7737231" y="1690688"/>
            <a:ext cx="3616569" cy="2828558"/>
          </a:xfrm>
          <a:prstGeom prst="rect">
            <a:avLst/>
          </a:prstGeom>
        </p:spPr>
      </p:pic>
      <p:pic>
        <p:nvPicPr>
          <p:cNvPr id="5" name="Picture 4">
            <a:extLst>
              <a:ext uri="{FF2B5EF4-FFF2-40B4-BE49-F238E27FC236}">
                <a16:creationId xmlns:a16="http://schemas.microsoft.com/office/drawing/2014/main" id="{9230ED42-8A6D-4D2B-912A-44FD20C347F9}"/>
              </a:ext>
            </a:extLst>
          </p:cNvPr>
          <p:cNvPicPr>
            <a:picLocks noChangeAspect="1"/>
          </p:cNvPicPr>
          <p:nvPr/>
        </p:nvPicPr>
        <p:blipFill>
          <a:blip r:embed="rId4"/>
          <a:stretch>
            <a:fillRect/>
          </a:stretch>
        </p:blipFill>
        <p:spPr>
          <a:xfrm>
            <a:off x="467458" y="2356339"/>
            <a:ext cx="5628542" cy="3548977"/>
          </a:xfrm>
          <a:prstGeom prst="rect">
            <a:avLst/>
          </a:prstGeom>
        </p:spPr>
      </p:pic>
    </p:spTree>
    <p:extLst>
      <p:ext uri="{BB962C8B-B14F-4D97-AF65-F5344CB8AC3E}">
        <p14:creationId xmlns:p14="http://schemas.microsoft.com/office/powerpoint/2010/main" val="2620456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13BDE-26FE-4092-9B1B-BCD806BBF249}"/>
              </a:ext>
            </a:extLst>
          </p:cNvPr>
          <p:cNvSpPr>
            <a:spLocks noGrp="1"/>
          </p:cNvSpPr>
          <p:nvPr>
            <p:ph type="title"/>
          </p:nvPr>
        </p:nvSpPr>
        <p:spPr/>
        <p:txBody>
          <a:bodyPr/>
          <a:lstStyle/>
          <a:p>
            <a:r>
              <a:rPr lang="en-US" dirty="0"/>
              <a:t>ADAM10</a:t>
            </a:r>
          </a:p>
        </p:txBody>
      </p:sp>
      <p:sp>
        <p:nvSpPr>
          <p:cNvPr id="3" name="Content Placeholder 2">
            <a:extLst>
              <a:ext uri="{FF2B5EF4-FFF2-40B4-BE49-F238E27FC236}">
                <a16:creationId xmlns:a16="http://schemas.microsoft.com/office/drawing/2014/main" id="{3005EB76-8B4E-4133-AEF1-D83616F8E9D4}"/>
              </a:ext>
            </a:extLst>
          </p:cNvPr>
          <p:cNvSpPr>
            <a:spLocks noGrp="1"/>
          </p:cNvSpPr>
          <p:nvPr>
            <p:ph idx="1"/>
          </p:nvPr>
        </p:nvSpPr>
        <p:spPr/>
        <p:txBody>
          <a:bodyPr/>
          <a:lstStyle/>
          <a:p>
            <a:r>
              <a:rPr lang="en-US" dirty="0"/>
              <a:t>What is ADAM10?</a:t>
            </a:r>
          </a:p>
          <a:p>
            <a:r>
              <a:rPr lang="en-US" dirty="0"/>
              <a:t>Why is it important?</a:t>
            </a:r>
          </a:p>
          <a:p>
            <a:endParaRPr lang="en-US" dirty="0"/>
          </a:p>
        </p:txBody>
      </p:sp>
    </p:spTree>
    <p:extLst>
      <p:ext uri="{BB962C8B-B14F-4D97-AF65-F5344CB8AC3E}">
        <p14:creationId xmlns:p14="http://schemas.microsoft.com/office/powerpoint/2010/main" val="2743234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48405-D17E-49BE-AF98-C80FE187D470}"/>
              </a:ext>
            </a:extLst>
          </p:cNvPr>
          <p:cNvSpPr>
            <a:spLocks noGrp="1"/>
          </p:cNvSpPr>
          <p:nvPr>
            <p:ph type="title"/>
          </p:nvPr>
        </p:nvSpPr>
        <p:spPr/>
        <p:txBody>
          <a:bodyPr/>
          <a:lstStyle/>
          <a:p>
            <a:r>
              <a:rPr lang="en-US" dirty="0"/>
              <a:t>ADAM10  and ICOS workup </a:t>
            </a:r>
          </a:p>
        </p:txBody>
      </p:sp>
      <p:sp>
        <p:nvSpPr>
          <p:cNvPr id="3" name="Content Placeholder 2">
            <a:extLst>
              <a:ext uri="{FF2B5EF4-FFF2-40B4-BE49-F238E27FC236}">
                <a16:creationId xmlns:a16="http://schemas.microsoft.com/office/drawing/2014/main" id="{7EF426FC-C01B-4FAB-81C0-3831CFE7EA3D}"/>
              </a:ext>
            </a:extLst>
          </p:cNvPr>
          <p:cNvSpPr>
            <a:spLocks noGrp="1"/>
          </p:cNvSpPr>
          <p:nvPr>
            <p:ph idx="1"/>
          </p:nvPr>
        </p:nvSpPr>
        <p:spPr/>
        <p:txBody>
          <a:bodyPr/>
          <a:lstStyle/>
          <a:p>
            <a:r>
              <a:rPr lang="en-US" dirty="0"/>
              <a:t>Recent Studies? </a:t>
            </a:r>
          </a:p>
          <a:p>
            <a:r>
              <a:rPr lang="en-US" dirty="0"/>
              <a:t>Relation to allergies? </a:t>
            </a:r>
          </a:p>
          <a:p>
            <a:r>
              <a:rPr lang="en-US" dirty="0"/>
              <a:t>ICOS/ICOSL (Inducible </a:t>
            </a:r>
            <a:r>
              <a:rPr lang="en-US" dirty="0" err="1"/>
              <a:t>Costimulator</a:t>
            </a:r>
            <a:r>
              <a:rPr lang="en-US" dirty="0"/>
              <a:t>) and its importance in regulating allergic disease  </a:t>
            </a:r>
          </a:p>
        </p:txBody>
      </p:sp>
    </p:spTree>
    <p:extLst>
      <p:ext uri="{BB962C8B-B14F-4D97-AF65-F5344CB8AC3E}">
        <p14:creationId xmlns:p14="http://schemas.microsoft.com/office/powerpoint/2010/main" val="3303740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BC7C-4563-489D-BC34-77A6D6AF1E89}"/>
              </a:ext>
            </a:extLst>
          </p:cNvPr>
          <p:cNvSpPr>
            <a:spLocks noGrp="1"/>
          </p:cNvSpPr>
          <p:nvPr>
            <p:ph type="title"/>
          </p:nvPr>
        </p:nvSpPr>
        <p:spPr/>
        <p:txBody>
          <a:bodyPr/>
          <a:lstStyle/>
          <a:p>
            <a:r>
              <a:rPr lang="en-US" dirty="0" err="1"/>
              <a:t>Furins</a:t>
            </a:r>
            <a:r>
              <a:rPr lang="en-US" dirty="0"/>
              <a:t> role in this experiment</a:t>
            </a:r>
          </a:p>
        </p:txBody>
      </p:sp>
      <p:sp>
        <p:nvSpPr>
          <p:cNvPr id="3" name="Content Placeholder 2">
            <a:extLst>
              <a:ext uri="{FF2B5EF4-FFF2-40B4-BE49-F238E27FC236}">
                <a16:creationId xmlns:a16="http://schemas.microsoft.com/office/drawing/2014/main" id="{9A609022-04D6-47C7-96D6-BC08A01261E6}"/>
              </a:ext>
            </a:extLst>
          </p:cNvPr>
          <p:cNvSpPr>
            <a:spLocks noGrp="1"/>
          </p:cNvSpPr>
          <p:nvPr>
            <p:ph idx="1"/>
          </p:nvPr>
        </p:nvSpPr>
        <p:spPr/>
        <p:txBody>
          <a:bodyPr/>
          <a:lstStyle/>
          <a:p>
            <a:r>
              <a:rPr lang="en-US" dirty="0" err="1"/>
              <a:t>Furins</a:t>
            </a:r>
            <a:r>
              <a:rPr lang="en-US" dirty="0"/>
              <a:t> inhibition/deletion in B-cells </a:t>
            </a:r>
          </a:p>
        </p:txBody>
      </p:sp>
      <p:pic>
        <p:nvPicPr>
          <p:cNvPr id="4" name="Picture 3">
            <a:extLst>
              <a:ext uri="{FF2B5EF4-FFF2-40B4-BE49-F238E27FC236}">
                <a16:creationId xmlns:a16="http://schemas.microsoft.com/office/drawing/2014/main" id="{A7286714-3754-4642-A9C5-BCD198EC0956}"/>
              </a:ext>
            </a:extLst>
          </p:cNvPr>
          <p:cNvPicPr>
            <a:picLocks noChangeAspect="1"/>
          </p:cNvPicPr>
          <p:nvPr/>
        </p:nvPicPr>
        <p:blipFill>
          <a:blip r:embed="rId3"/>
          <a:stretch>
            <a:fillRect/>
          </a:stretch>
        </p:blipFill>
        <p:spPr>
          <a:xfrm>
            <a:off x="4043990" y="3203365"/>
            <a:ext cx="3505504" cy="1914310"/>
          </a:xfrm>
          <a:prstGeom prst="rect">
            <a:avLst/>
          </a:prstGeom>
        </p:spPr>
      </p:pic>
    </p:spTree>
    <p:extLst>
      <p:ext uri="{BB962C8B-B14F-4D97-AF65-F5344CB8AC3E}">
        <p14:creationId xmlns:p14="http://schemas.microsoft.com/office/powerpoint/2010/main" val="1104293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CCE70-F049-4AED-BAE3-3E2E0E36F249}"/>
              </a:ext>
            </a:extLst>
          </p:cNvPr>
          <p:cNvSpPr>
            <a:spLocks noGrp="1"/>
          </p:cNvSpPr>
          <p:nvPr>
            <p:ph type="title"/>
          </p:nvPr>
        </p:nvSpPr>
        <p:spPr/>
        <p:txBody>
          <a:bodyPr/>
          <a:lstStyle/>
          <a:p>
            <a:r>
              <a:rPr lang="en-US" dirty="0"/>
              <a:t>Overview of Experiment </a:t>
            </a:r>
          </a:p>
        </p:txBody>
      </p:sp>
      <p:sp>
        <p:nvSpPr>
          <p:cNvPr id="3" name="Content Placeholder 2">
            <a:extLst>
              <a:ext uri="{FF2B5EF4-FFF2-40B4-BE49-F238E27FC236}">
                <a16:creationId xmlns:a16="http://schemas.microsoft.com/office/drawing/2014/main" id="{2B192E05-B271-4695-8308-8D06FE5734F6}"/>
              </a:ext>
            </a:extLst>
          </p:cNvPr>
          <p:cNvSpPr>
            <a:spLocks noGrp="1"/>
          </p:cNvSpPr>
          <p:nvPr>
            <p:ph idx="1"/>
          </p:nvPr>
        </p:nvSpPr>
        <p:spPr/>
        <p:txBody>
          <a:bodyPr/>
          <a:lstStyle/>
          <a:p>
            <a:r>
              <a:rPr lang="en-US" dirty="0"/>
              <a:t>Breeding </a:t>
            </a:r>
            <a:r>
              <a:rPr lang="en-US" dirty="0" err="1"/>
              <a:t>furin</a:t>
            </a:r>
            <a:r>
              <a:rPr lang="en-US" dirty="0"/>
              <a:t> knockout mice (</a:t>
            </a:r>
            <a:r>
              <a:rPr lang="en-US" dirty="0" err="1"/>
              <a:t>Cre</a:t>
            </a:r>
            <a:r>
              <a:rPr lang="en-US" dirty="0"/>
              <a:t>-Recombinase)</a:t>
            </a:r>
          </a:p>
          <a:p>
            <a:r>
              <a:rPr lang="en-US" dirty="0"/>
              <a:t>Breeding with CD-19 mice to knock out B-cell specific </a:t>
            </a:r>
          </a:p>
          <a:p>
            <a:pPr marL="0" indent="0">
              <a:buNone/>
            </a:pPr>
            <a:r>
              <a:rPr lang="en-US" dirty="0"/>
              <a:t>Furin  </a:t>
            </a:r>
          </a:p>
          <a:p>
            <a:endParaRPr lang="en-US" dirty="0"/>
          </a:p>
          <a:p>
            <a:endParaRPr lang="en-US" dirty="0"/>
          </a:p>
        </p:txBody>
      </p:sp>
      <p:pic>
        <p:nvPicPr>
          <p:cNvPr id="4" name="Picture 3">
            <a:extLst>
              <a:ext uri="{FF2B5EF4-FFF2-40B4-BE49-F238E27FC236}">
                <a16:creationId xmlns:a16="http://schemas.microsoft.com/office/drawing/2014/main" id="{97BBAE20-4059-4A92-A439-7435EDEA84AF}"/>
              </a:ext>
            </a:extLst>
          </p:cNvPr>
          <p:cNvPicPr>
            <a:picLocks noChangeAspect="1"/>
          </p:cNvPicPr>
          <p:nvPr/>
        </p:nvPicPr>
        <p:blipFill>
          <a:blip r:embed="rId3"/>
          <a:stretch>
            <a:fillRect/>
          </a:stretch>
        </p:blipFill>
        <p:spPr>
          <a:xfrm>
            <a:off x="8098127" y="141895"/>
            <a:ext cx="3195500" cy="2243104"/>
          </a:xfrm>
          <a:prstGeom prst="rect">
            <a:avLst/>
          </a:prstGeom>
        </p:spPr>
      </p:pic>
      <p:pic>
        <p:nvPicPr>
          <p:cNvPr id="5" name="Picture 4">
            <a:extLst>
              <a:ext uri="{FF2B5EF4-FFF2-40B4-BE49-F238E27FC236}">
                <a16:creationId xmlns:a16="http://schemas.microsoft.com/office/drawing/2014/main" id="{8018C08A-EB8C-483A-9D56-08FE266F92DC}"/>
              </a:ext>
            </a:extLst>
          </p:cNvPr>
          <p:cNvPicPr>
            <a:picLocks noChangeAspect="1"/>
          </p:cNvPicPr>
          <p:nvPr/>
        </p:nvPicPr>
        <p:blipFill>
          <a:blip r:embed="rId4"/>
          <a:stretch>
            <a:fillRect/>
          </a:stretch>
        </p:blipFill>
        <p:spPr>
          <a:xfrm>
            <a:off x="8761615" y="2479464"/>
            <a:ext cx="3075709" cy="1806962"/>
          </a:xfrm>
          <a:prstGeom prst="rect">
            <a:avLst/>
          </a:prstGeom>
        </p:spPr>
      </p:pic>
      <p:pic>
        <p:nvPicPr>
          <p:cNvPr id="6" name="Picture 5">
            <a:extLst>
              <a:ext uri="{FF2B5EF4-FFF2-40B4-BE49-F238E27FC236}">
                <a16:creationId xmlns:a16="http://schemas.microsoft.com/office/drawing/2014/main" id="{AA368A80-55DE-4632-9390-4DD19214842F}"/>
              </a:ext>
            </a:extLst>
          </p:cNvPr>
          <p:cNvPicPr>
            <a:picLocks noChangeAspect="1"/>
          </p:cNvPicPr>
          <p:nvPr/>
        </p:nvPicPr>
        <p:blipFill>
          <a:blip r:embed="rId5"/>
          <a:stretch>
            <a:fillRect/>
          </a:stretch>
        </p:blipFill>
        <p:spPr>
          <a:xfrm>
            <a:off x="6600306" y="4286426"/>
            <a:ext cx="5237018" cy="2395936"/>
          </a:xfrm>
          <a:prstGeom prst="rect">
            <a:avLst/>
          </a:prstGeom>
        </p:spPr>
      </p:pic>
      <p:pic>
        <p:nvPicPr>
          <p:cNvPr id="7" name="Picture 6">
            <a:extLst>
              <a:ext uri="{FF2B5EF4-FFF2-40B4-BE49-F238E27FC236}">
                <a16:creationId xmlns:a16="http://schemas.microsoft.com/office/drawing/2014/main" id="{B20AB7CD-1B62-4DB1-B96A-5E110CEFB0EA}"/>
              </a:ext>
            </a:extLst>
          </p:cNvPr>
          <p:cNvPicPr>
            <a:picLocks noChangeAspect="1"/>
          </p:cNvPicPr>
          <p:nvPr/>
        </p:nvPicPr>
        <p:blipFill>
          <a:blip r:embed="rId6"/>
          <a:stretch>
            <a:fillRect/>
          </a:stretch>
        </p:blipFill>
        <p:spPr>
          <a:xfrm>
            <a:off x="1124054" y="3719384"/>
            <a:ext cx="4827859" cy="2962978"/>
          </a:xfrm>
          <a:prstGeom prst="rect">
            <a:avLst/>
          </a:prstGeom>
        </p:spPr>
      </p:pic>
    </p:spTree>
    <p:extLst>
      <p:ext uri="{BB962C8B-B14F-4D97-AF65-F5344CB8AC3E}">
        <p14:creationId xmlns:p14="http://schemas.microsoft.com/office/powerpoint/2010/main" val="1337641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6DD38-C07B-405D-A410-E0C30C564D5C}"/>
              </a:ext>
            </a:extLst>
          </p:cNvPr>
          <p:cNvSpPr>
            <a:spLocks noGrp="1"/>
          </p:cNvSpPr>
          <p:nvPr>
            <p:ph type="title"/>
          </p:nvPr>
        </p:nvSpPr>
        <p:spPr/>
        <p:txBody>
          <a:bodyPr/>
          <a:lstStyle/>
          <a:p>
            <a:r>
              <a:rPr lang="en-US" dirty="0"/>
              <a:t>Experiment continued….. </a:t>
            </a:r>
          </a:p>
        </p:txBody>
      </p:sp>
      <p:pic>
        <p:nvPicPr>
          <p:cNvPr id="5" name="Content Placeholder 4">
            <a:extLst>
              <a:ext uri="{FF2B5EF4-FFF2-40B4-BE49-F238E27FC236}">
                <a16:creationId xmlns:a16="http://schemas.microsoft.com/office/drawing/2014/main" id="{AC428A7C-B724-4321-9D68-2D87CF419DB5}"/>
              </a:ext>
            </a:extLst>
          </p:cNvPr>
          <p:cNvPicPr>
            <a:picLocks noGrp="1" noChangeAspect="1"/>
          </p:cNvPicPr>
          <p:nvPr>
            <p:ph idx="1"/>
          </p:nvPr>
        </p:nvPicPr>
        <p:blipFill>
          <a:blip r:embed="rId3"/>
          <a:stretch>
            <a:fillRect/>
          </a:stretch>
        </p:blipFill>
        <p:spPr>
          <a:xfrm>
            <a:off x="3912095" y="2878285"/>
            <a:ext cx="4682134" cy="1725318"/>
          </a:xfrm>
          <a:prstGeom prst="rect">
            <a:avLst/>
          </a:prstGeom>
        </p:spPr>
      </p:pic>
      <p:pic>
        <p:nvPicPr>
          <p:cNvPr id="6" name="Picture 5">
            <a:extLst>
              <a:ext uri="{FF2B5EF4-FFF2-40B4-BE49-F238E27FC236}">
                <a16:creationId xmlns:a16="http://schemas.microsoft.com/office/drawing/2014/main" id="{B8027042-E146-4211-9786-66DFE1AAB2DF}"/>
              </a:ext>
            </a:extLst>
          </p:cNvPr>
          <p:cNvPicPr>
            <a:picLocks noChangeAspect="1"/>
          </p:cNvPicPr>
          <p:nvPr/>
        </p:nvPicPr>
        <p:blipFill>
          <a:blip r:embed="rId4"/>
          <a:stretch>
            <a:fillRect/>
          </a:stretch>
        </p:blipFill>
        <p:spPr>
          <a:xfrm>
            <a:off x="7725293" y="365125"/>
            <a:ext cx="2095500" cy="1581150"/>
          </a:xfrm>
          <a:prstGeom prst="rect">
            <a:avLst/>
          </a:prstGeom>
        </p:spPr>
      </p:pic>
      <p:sp>
        <p:nvSpPr>
          <p:cNvPr id="7" name="TextBox 6">
            <a:extLst>
              <a:ext uri="{FF2B5EF4-FFF2-40B4-BE49-F238E27FC236}">
                <a16:creationId xmlns:a16="http://schemas.microsoft.com/office/drawing/2014/main" id="{D2422054-B1D4-4042-BE0E-67610B9C9946}"/>
              </a:ext>
            </a:extLst>
          </p:cNvPr>
          <p:cNvSpPr txBox="1"/>
          <p:nvPr/>
        </p:nvSpPr>
        <p:spPr>
          <a:xfrm>
            <a:off x="7725293" y="1946275"/>
            <a:ext cx="2128059" cy="646331"/>
          </a:xfrm>
          <a:prstGeom prst="rect">
            <a:avLst/>
          </a:prstGeom>
          <a:noFill/>
        </p:spPr>
        <p:txBody>
          <a:bodyPr wrap="square" rtlCol="0">
            <a:spAutoFit/>
          </a:bodyPr>
          <a:lstStyle/>
          <a:p>
            <a:r>
              <a:rPr lang="en-US" dirty="0"/>
              <a:t>Periodic acid-Schiff stain </a:t>
            </a:r>
          </a:p>
        </p:txBody>
      </p:sp>
      <p:sp>
        <p:nvSpPr>
          <p:cNvPr id="10" name="TextBox 9">
            <a:extLst>
              <a:ext uri="{FF2B5EF4-FFF2-40B4-BE49-F238E27FC236}">
                <a16:creationId xmlns:a16="http://schemas.microsoft.com/office/drawing/2014/main" id="{5A5BE9AB-F8FF-4895-AEB1-3C4897C70515}"/>
              </a:ext>
            </a:extLst>
          </p:cNvPr>
          <p:cNvSpPr txBox="1"/>
          <p:nvPr/>
        </p:nvSpPr>
        <p:spPr>
          <a:xfrm>
            <a:off x="482138" y="4139738"/>
            <a:ext cx="2409657" cy="923330"/>
          </a:xfrm>
          <a:prstGeom prst="rect">
            <a:avLst/>
          </a:prstGeom>
          <a:noFill/>
        </p:spPr>
        <p:txBody>
          <a:bodyPr wrap="square" rtlCol="0">
            <a:spAutoFit/>
          </a:bodyPr>
          <a:lstStyle/>
          <a:p>
            <a:r>
              <a:rPr lang="en-US" dirty="0"/>
              <a:t>Hematoxylin and eosin (top left) stained lung tissue </a:t>
            </a:r>
          </a:p>
        </p:txBody>
      </p:sp>
      <p:pic>
        <p:nvPicPr>
          <p:cNvPr id="14" name="Picture 13">
            <a:extLst>
              <a:ext uri="{FF2B5EF4-FFF2-40B4-BE49-F238E27FC236}">
                <a16:creationId xmlns:a16="http://schemas.microsoft.com/office/drawing/2014/main" id="{D705B761-6790-46FA-A1F3-036BA4DBECD5}"/>
              </a:ext>
            </a:extLst>
          </p:cNvPr>
          <p:cNvPicPr>
            <a:picLocks noChangeAspect="1"/>
          </p:cNvPicPr>
          <p:nvPr/>
        </p:nvPicPr>
        <p:blipFill>
          <a:blip r:embed="rId5"/>
          <a:stretch>
            <a:fillRect/>
          </a:stretch>
        </p:blipFill>
        <p:spPr>
          <a:xfrm>
            <a:off x="157637" y="1690688"/>
            <a:ext cx="2733988" cy="2160661"/>
          </a:xfrm>
          <a:prstGeom prst="rect">
            <a:avLst/>
          </a:prstGeom>
        </p:spPr>
      </p:pic>
    </p:spTree>
    <p:extLst>
      <p:ext uri="{BB962C8B-B14F-4D97-AF65-F5344CB8AC3E}">
        <p14:creationId xmlns:p14="http://schemas.microsoft.com/office/powerpoint/2010/main" val="2249374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14B1-848B-4751-876A-6B9AD6EFBD5C}"/>
              </a:ext>
            </a:extLst>
          </p:cNvPr>
          <p:cNvSpPr>
            <a:spLocks noGrp="1"/>
          </p:cNvSpPr>
          <p:nvPr>
            <p:ph type="title"/>
          </p:nvPr>
        </p:nvSpPr>
        <p:spPr/>
        <p:txBody>
          <a:bodyPr/>
          <a:lstStyle/>
          <a:p>
            <a:r>
              <a:rPr lang="en-US" dirty="0"/>
              <a:t>Results, Discussion, Pitfalls  </a:t>
            </a:r>
          </a:p>
        </p:txBody>
      </p:sp>
      <p:sp>
        <p:nvSpPr>
          <p:cNvPr id="3" name="Content Placeholder 2">
            <a:extLst>
              <a:ext uri="{FF2B5EF4-FFF2-40B4-BE49-F238E27FC236}">
                <a16:creationId xmlns:a16="http://schemas.microsoft.com/office/drawing/2014/main" id="{BFE2D1D6-3123-49C1-8ED5-DDFA7540AB35}"/>
              </a:ext>
            </a:extLst>
          </p:cNvPr>
          <p:cNvSpPr>
            <a:spLocks noGrp="1"/>
          </p:cNvSpPr>
          <p:nvPr>
            <p:ph idx="1"/>
          </p:nvPr>
        </p:nvSpPr>
        <p:spPr/>
        <p:txBody>
          <a:bodyPr/>
          <a:lstStyle/>
          <a:p>
            <a:r>
              <a:rPr lang="en-US" dirty="0"/>
              <a:t>Furin,PC-7 (proprotein convertase-7) and ADAM10 </a:t>
            </a:r>
          </a:p>
          <a:p>
            <a:r>
              <a:rPr lang="en-US" dirty="0"/>
              <a:t>ICOS/ICOSL and ADAM10</a:t>
            </a:r>
          </a:p>
          <a:p>
            <a:r>
              <a:rPr lang="en-US" dirty="0"/>
              <a:t>Furin and ADAM8 in allergic airway inflammation </a:t>
            </a:r>
          </a:p>
          <a:p>
            <a:r>
              <a:rPr lang="en-US" dirty="0"/>
              <a:t>It is suspected that inhibiting </a:t>
            </a:r>
            <a:r>
              <a:rPr lang="en-US" dirty="0" err="1"/>
              <a:t>furin</a:t>
            </a:r>
            <a:r>
              <a:rPr lang="en-US" dirty="0"/>
              <a:t> will lead to a less severe allergic response.</a:t>
            </a:r>
          </a:p>
        </p:txBody>
      </p:sp>
    </p:spTree>
    <p:extLst>
      <p:ext uri="{BB962C8B-B14F-4D97-AF65-F5344CB8AC3E}">
        <p14:creationId xmlns:p14="http://schemas.microsoft.com/office/powerpoint/2010/main" val="1827897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C842B-485F-43DA-9D08-5B9D84D5FA3E}"/>
              </a:ext>
            </a:extLst>
          </p:cNvPr>
          <p:cNvSpPr>
            <a:spLocks noGrp="1"/>
          </p:cNvSpPr>
          <p:nvPr>
            <p:ph type="title"/>
          </p:nvPr>
        </p:nvSpPr>
        <p:spPr>
          <a:xfrm>
            <a:off x="1451579" y="804519"/>
            <a:ext cx="9603275" cy="665935"/>
          </a:xfrm>
        </p:spPr>
        <p:txBody>
          <a:bodyPr/>
          <a:lstStyle/>
          <a:p>
            <a:r>
              <a:rPr lang="en-US" dirty="0">
                <a:latin typeface="Times New Roman" panose="02020603050405020304" pitchFamily="18" charset="0"/>
                <a:cs typeface="Times New Roman" panose="02020603050405020304" pitchFamily="18" charset="0"/>
              </a:rPr>
              <a:t>References </a:t>
            </a:r>
          </a:p>
        </p:txBody>
      </p:sp>
      <p:sp>
        <p:nvSpPr>
          <p:cNvPr id="3" name="Content Placeholder 2">
            <a:extLst>
              <a:ext uri="{FF2B5EF4-FFF2-40B4-BE49-F238E27FC236}">
                <a16:creationId xmlns:a16="http://schemas.microsoft.com/office/drawing/2014/main" id="{56AA5C06-CE45-4534-A859-E4945BFE47E7}"/>
              </a:ext>
            </a:extLst>
          </p:cNvPr>
          <p:cNvSpPr>
            <a:spLocks noGrp="1"/>
          </p:cNvSpPr>
          <p:nvPr>
            <p:ph idx="1"/>
          </p:nvPr>
        </p:nvSpPr>
        <p:spPr>
          <a:xfrm>
            <a:off x="1451579" y="1334530"/>
            <a:ext cx="9603275" cy="4955059"/>
          </a:xfrm>
        </p:spPr>
        <p:txBody>
          <a:bodyPr>
            <a:normAutofit fontScale="25000" lnSpcReduction="20000"/>
          </a:bodyPr>
          <a:lstStyle/>
          <a:p>
            <a:r>
              <a:rPr lang="en-US" sz="2400" dirty="0"/>
              <a:t>Anders, A., Gilbert, S., Garten, W., </a:t>
            </a:r>
            <a:r>
              <a:rPr lang="en-US" sz="2400" dirty="0" err="1"/>
              <a:t>Postina</a:t>
            </a:r>
            <a:r>
              <a:rPr lang="en-US" sz="2400" dirty="0"/>
              <a:t>, R., &amp; </a:t>
            </a:r>
            <a:r>
              <a:rPr lang="en-US" sz="2400" dirty="0" err="1"/>
              <a:t>Fahrenholz</a:t>
            </a:r>
            <a:r>
              <a:rPr lang="en-US" sz="2400" dirty="0"/>
              <a:t>, F. (2001). Regulation of the alpha-secretase ADAM10 by its prodomain and proprotein convertases. </a:t>
            </a:r>
            <a:r>
              <a:rPr lang="en-US" sz="2400" i="1" dirty="0"/>
              <a:t>FASEB Journal : Official Publication of the Federation of American Societies for Experimental Biology</a:t>
            </a:r>
            <a:r>
              <a:rPr lang="en-US" sz="2400" dirty="0"/>
              <a:t>, </a:t>
            </a:r>
            <a:r>
              <a:rPr lang="en-US" sz="2400" i="1" dirty="0"/>
              <a:t>15</a:t>
            </a:r>
            <a:r>
              <a:rPr lang="en-US" sz="2400" dirty="0"/>
              <a:t>(10), 1837–9. Retrieved from http://www.ncbi.nlm.nih.gov/pubmed/11481247</a:t>
            </a:r>
          </a:p>
          <a:p>
            <a:r>
              <a:rPr lang="en-US" sz="2400" dirty="0"/>
              <a:t>Asthma Statistics | AAAAI. (</a:t>
            </a:r>
            <a:r>
              <a:rPr lang="en-US" sz="2400" dirty="0" err="1"/>
              <a:t>n.d.</a:t>
            </a:r>
            <a:r>
              <a:rPr lang="en-US" sz="2400" dirty="0"/>
              <a:t>). Retrieved October 22, 2017, from http://www.aaaai.org/about-aaaai/newsroom/asthma-statistics</a:t>
            </a:r>
          </a:p>
          <a:p>
            <a:r>
              <a:rPr lang="en-US" sz="2400" dirty="0" err="1"/>
              <a:t>Chaimowitz</a:t>
            </a:r>
            <a:r>
              <a:rPr lang="en-US" sz="2400" dirty="0"/>
              <a:t>, N. S., Martin, R. K., </a:t>
            </a:r>
            <a:r>
              <a:rPr lang="en-US" sz="2400" dirty="0" err="1"/>
              <a:t>Cichy</a:t>
            </a:r>
            <a:r>
              <a:rPr lang="en-US" sz="2400" dirty="0"/>
              <a:t>, J., Gibb, D. R., </a:t>
            </a:r>
            <a:r>
              <a:rPr lang="en-US" sz="2400" dirty="0" err="1"/>
              <a:t>Patil</a:t>
            </a:r>
            <a:r>
              <a:rPr lang="en-US" sz="2400" dirty="0"/>
              <a:t>, P., Kang, D.-J., … Conrad, D. H. (2011). A </a:t>
            </a:r>
            <a:r>
              <a:rPr lang="en-US" sz="2400" dirty="0" err="1"/>
              <a:t>disintegrin</a:t>
            </a:r>
            <a:r>
              <a:rPr lang="en-US" sz="2400" dirty="0"/>
              <a:t> and metalloproteinase 10 regulates antibody production and maintenance of lymphoid architecture. </a:t>
            </a:r>
            <a:r>
              <a:rPr lang="en-US" sz="2400" i="1" dirty="0"/>
              <a:t>Journal of Immunology (Baltimore, Md. : 1950)</a:t>
            </a:r>
            <a:r>
              <a:rPr lang="en-US" sz="2400" dirty="0"/>
              <a:t>, </a:t>
            </a:r>
            <a:r>
              <a:rPr lang="en-US" sz="2400" i="1" dirty="0"/>
              <a:t>187</a:t>
            </a:r>
            <a:r>
              <a:rPr lang="en-US" sz="2400" dirty="0"/>
              <a:t>(10), 5114–22. https://doi.org/10.4049/jimmunol.1102172</a:t>
            </a:r>
          </a:p>
          <a:p>
            <a:r>
              <a:rPr lang="en-US" sz="2400" dirty="0"/>
              <a:t>Cooley, L. F., Martin, R. K., Zellner, H. B., </a:t>
            </a:r>
            <a:r>
              <a:rPr lang="en-US" sz="2400" dirty="0" err="1"/>
              <a:t>Irani</a:t>
            </a:r>
            <a:r>
              <a:rPr lang="en-US" sz="2400" dirty="0"/>
              <a:t>, A.-M., </a:t>
            </a:r>
            <a:r>
              <a:rPr lang="en-US" sz="2400" dirty="0" err="1"/>
              <a:t>Uram-Tuculescu</a:t>
            </a:r>
            <a:r>
              <a:rPr lang="en-US" sz="2400" dirty="0"/>
              <a:t>, C., El </a:t>
            </a:r>
            <a:r>
              <a:rPr lang="en-US" sz="2400" dirty="0" err="1"/>
              <a:t>Shikh</a:t>
            </a:r>
            <a:r>
              <a:rPr lang="en-US" sz="2400" dirty="0"/>
              <a:t>, M. E., &amp; Conrad, D. H. (2015). Increased B Cell ADAM10 in Allergic Patients and Th2 Prone Mice. </a:t>
            </a:r>
            <a:r>
              <a:rPr lang="en-US" sz="2400" i="1" dirty="0" err="1"/>
              <a:t>PloS</a:t>
            </a:r>
            <a:r>
              <a:rPr lang="en-US" sz="2400" i="1" dirty="0"/>
              <a:t> One</a:t>
            </a:r>
            <a:r>
              <a:rPr lang="en-US" sz="2400" dirty="0"/>
              <a:t>, </a:t>
            </a:r>
            <a:r>
              <a:rPr lang="en-US" sz="2400" i="1" dirty="0"/>
              <a:t>10</a:t>
            </a:r>
            <a:r>
              <a:rPr lang="en-US" sz="2400" dirty="0"/>
              <a:t>(5), e0124331. https://doi.org/10.1371/journal.pone.0124331</a:t>
            </a:r>
          </a:p>
          <a:p>
            <a:r>
              <a:rPr lang="en-US" sz="2400" dirty="0"/>
              <a:t>David, Gibbs (2010). ADAM10 is a critical regulator of B cell development, antibody production,</a:t>
            </a:r>
          </a:p>
          <a:p>
            <a:r>
              <a:rPr lang="en-US" sz="2400" dirty="0"/>
              <a:t>and </a:t>
            </a:r>
            <a:r>
              <a:rPr lang="en-US" sz="2400" dirty="0" err="1"/>
              <a:t>myeloidderived</a:t>
            </a:r>
            <a:r>
              <a:rPr lang="en-US" sz="2400" dirty="0"/>
              <a:t> suppressor cell expansion: Effects of B </a:t>
            </a:r>
            <a:r>
              <a:rPr lang="en-US" sz="2400" dirty="0" err="1"/>
              <a:t>cellspecific</a:t>
            </a:r>
            <a:r>
              <a:rPr lang="en-US" sz="2400" dirty="0"/>
              <a:t> ADAM10 deletion and</a:t>
            </a:r>
          </a:p>
          <a:p>
            <a:r>
              <a:rPr lang="en-US" sz="2400" dirty="0"/>
              <a:t>overexpression in vivo (PHD thesis).</a:t>
            </a:r>
          </a:p>
          <a:p>
            <a:r>
              <a:rPr lang="en-US" sz="2400" dirty="0" err="1"/>
              <a:t>flexiVent</a:t>
            </a:r>
            <a:r>
              <a:rPr lang="en-US" sz="2400" dirty="0"/>
              <a:t> | SCIREQ. (</a:t>
            </a:r>
            <a:r>
              <a:rPr lang="en-US" sz="2400" dirty="0" err="1"/>
              <a:t>n.d.</a:t>
            </a:r>
            <a:r>
              <a:rPr lang="en-US" sz="2400" dirty="0"/>
              <a:t>). Retrieved November 23, 2017, from http://www.scireq.com/flexivent</a:t>
            </a:r>
          </a:p>
          <a:p>
            <a:r>
              <a:rPr lang="en-US" sz="2400" dirty="0"/>
              <a:t>How Is Asthma Treated and Controlled? - NHLBI, NIH. (</a:t>
            </a:r>
            <a:r>
              <a:rPr lang="en-US" sz="2400" dirty="0" err="1"/>
              <a:t>n.d.</a:t>
            </a:r>
            <a:r>
              <a:rPr lang="en-US" sz="2400" dirty="0"/>
              <a:t>). Retrieved November 22, 2017, from https://www.nhlbi.nih.gov/health/health-topics/topics/asthma/treatment</a:t>
            </a:r>
          </a:p>
          <a:p>
            <a:r>
              <a:rPr lang="en-US" sz="2400" dirty="0"/>
              <a:t>Kim, M., Suh, J., Romano, D., Truong, M. H., Mullin, K., </a:t>
            </a:r>
            <a:r>
              <a:rPr lang="en-US" sz="2400" dirty="0" err="1"/>
              <a:t>Hooli</a:t>
            </a:r>
            <a:r>
              <a:rPr lang="en-US" sz="2400" dirty="0"/>
              <a:t>, B., … </a:t>
            </a:r>
            <a:r>
              <a:rPr lang="en-US" sz="2400" dirty="0" err="1"/>
              <a:t>Tanzi</a:t>
            </a:r>
            <a:r>
              <a:rPr lang="en-US" sz="2400" dirty="0"/>
              <a:t>, R. E. (2009). Potential late-onset Alzheimer’s disease-associated mutations in the ADAM10 gene attenuate {alpha}-secretase activity. </a:t>
            </a:r>
            <a:r>
              <a:rPr lang="en-US" sz="2400" i="1" dirty="0"/>
              <a:t>Human Molecular Genetics</a:t>
            </a:r>
            <a:r>
              <a:rPr lang="en-US" sz="2400" dirty="0"/>
              <a:t>, </a:t>
            </a:r>
            <a:r>
              <a:rPr lang="en-US" sz="2400" i="1" dirty="0"/>
              <a:t>18</a:t>
            </a:r>
            <a:r>
              <a:rPr lang="en-US" sz="2400" dirty="0"/>
              <a:t>(20), 3987–96. https://doi.org/10.1093/hmg/ddp323</a:t>
            </a:r>
          </a:p>
          <a:p>
            <a:r>
              <a:rPr lang="en-US" sz="2400" dirty="0" err="1"/>
              <a:t>Knolle</a:t>
            </a:r>
            <a:r>
              <a:rPr lang="en-US" sz="2400" dirty="0"/>
              <a:t>, M. D., &amp; Owen, C. A. (2009). ADAM8: a new therapeutic target for asthma. </a:t>
            </a:r>
            <a:r>
              <a:rPr lang="en-US" sz="2400" i="1" dirty="0"/>
              <a:t>Expert Opinion on Therapeutic Targets</a:t>
            </a:r>
            <a:r>
              <a:rPr lang="en-US" sz="2400" dirty="0"/>
              <a:t>, </a:t>
            </a:r>
            <a:r>
              <a:rPr lang="en-US" sz="2400" i="1" dirty="0"/>
              <a:t>13</a:t>
            </a:r>
            <a:r>
              <a:rPr lang="en-US" sz="2400" dirty="0"/>
              <a:t>(5), 523–40. https://doi.org/10.1517/14728220902889788</a:t>
            </a:r>
          </a:p>
          <a:p>
            <a:r>
              <a:rPr lang="en-US" sz="2400" dirty="0" err="1"/>
              <a:t>Lownik</a:t>
            </a:r>
            <a:r>
              <a:rPr lang="en-US" sz="2400" dirty="0"/>
              <a:t>, J. C., </a:t>
            </a:r>
            <a:r>
              <a:rPr lang="en-US" sz="2400" dirty="0" err="1"/>
              <a:t>Luker</a:t>
            </a:r>
            <a:r>
              <a:rPr lang="en-US" sz="2400" dirty="0"/>
              <a:t>, A. J., </a:t>
            </a:r>
            <a:r>
              <a:rPr lang="en-US" sz="2400" dirty="0" err="1"/>
              <a:t>Damle</a:t>
            </a:r>
            <a:r>
              <a:rPr lang="en-US" sz="2400" dirty="0"/>
              <a:t>, S. R., Cooley, L. F., El Sayed, R., </a:t>
            </a:r>
            <a:r>
              <a:rPr lang="en-US" sz="2400" dirty="0" err="1"/>
              <a:t>Hutloff</a:t>
            </a:r>
            <a:r>
              <a:rPr lang="en-US" sz="2400" dirty="0"/>
              <a:t>, A., … Conrad, D. H. (2017). ADAM10-Mediated ICOS Ligand Shedding on B Cells Is Necessary for Proper T Cell ICOS Regulation and T Follicular Helper Responses. </a:t>
            </a:r>
            <a:r>
              <a:rPr lang="en-US" sz="2400" i="1" dirty="0"/>
              <a:t>Journal of Immunology (Baltimore, Md. : 1950)</a:t>
            </a:r>
            <a:r>
              <a:rPr lang="en-US" sz="2400" dirty="0"/>
              <a:t>, </a:t>
            </a:r>
            <a:r>
              <a:rPr lang="en-US" sz="2400" i="1" dirty="0"/>
              <a:t>199</a:t>
            </a:r>
            <a:r>
              <a:rPr lang="en-US" sz="2400" dirty="0"/>
              <a:t>(7), 2305–2315. https://doi.org/10.4049/jimmunol.1700833</a:t>
            </a:r>
          </a:p>
          <a:p>
            <a:r>
              <a:rPr lang="en-US" sz="2400" dirty="0" err="1"/>
              <a:t>Lownik</a:t>
            </a:r>
            <a:r>
              <a:rPr lang="en-US" sz="2400" dirty="0"/>
              <a:t>, J. C., </a:t>
            </a:r>
            <a:r>
              <a:rPr lang="en-US" sz="2400" dirty="0" err="1"/>
              <a:t>Luker</a:t>
            </a:r>
            <a:r>
              <a:rPr lang="en-US" sz="2400" dirty="0"/>
              <a:t>, A., Martin, R., </a:t>
            </a:r>
            <a:r>
              <a:rPr lang="en-US" sz="2400" dirty="0" err="1"/>
              <a:t>Damle</a:t>
            </a:r>
            <a:r>
              <a:rPr lang="en-US" sz="2400" dirty="0"/>
              <a:t>, S., &amp; Conrad, D. H. (2017). ADAM10 regulates the ICOS:ICOSL axis. </a:t>
            </a:r>
            <a:r>
              <a:rPr lang="en-US" sz="2400" i="1" dirty="0"/>
              <a:t>The Journal of Immunology</a:t>
            </a:r>
            <a:r>
              <a:rPr lang="en-US" sz="2400" dirty="0"/>
              <a:t>, </a:t>
            </a:r>
            <a:r>
              <a:rPr lang="en-US" sz="2400" i="1" dirty="0"/>
              <a:t>198</a:t>
            </a:r>
            <a:r>
              <a:rPr lang="en-US" sz="2400" dirty="0"/>
              <a:t>(1 Supplement).</a:t>
            </a:r>
          </a:p>
          <a:p>
            <a:r>
              <a:rPr lang="en-US" sz="2400" dirty="0"/>
              <a:t>Methacholine. (2010). Retrieved from https://www.drugbank.ca/drugs/DB06709</a:t>
            </a:r>
          </a:p>
          <a:p>
            <a:r>
              <a:rPr lang="en-US" sz="2400" dirty="0" err="1"/>
              <a:t>Pesu</a:t>
            </a:r>
            <a:r>
              <a:rPr lang="en-US" sz="2400" dirty="0"/>
              <a:t>, M., Watford, W. T., Wei, L., Xu, L., Fuss, I., Strober, W., … O’Shea, J. J. (2008). T-cell-expressed proprotein convertase </a:t>
            </a:r>
            <a:r>
              <a:rPr lang="en-US" sz="2400" dirty="0" err="1"/>
              <a:t>furin</a:t>
            </a:r>
            <a:r>
              <a:rPr lang="en-US" sz="2400" dirty="0"/>
              <a:t> is essential for maintenance of peripheral immune tolerance. </a:t>
            </a:r>
            <a:r>
              <a:rPr lang="en-US" sz="2400" i="1" dirty="0"/>
              <a:t>Nature</a:t>
            </a:r>
            <a:r>
              <a:rPr lang="en-US" sz="2400" dirty="0"/>
              <a:t>, </a:t>
            </a:r>
            <a:r>
              <a:rPr lang="en-US" sz="2400" i="1" dirty="0"/>
              <a:t>455</a:t>
            </a:r>
            <a:r>
              <a:rPr lang="en-US" sz="2400" dirty="0"/>
              <a:t>(7210), 246–250. https://doi.org/10.1038/nature07210</a:t>
            </a:r>
          </a:p>
          <a:p>
            <a:r>
              <a:rPr lang="en-US" sz="2400" dirty="0" err="1"/>
              <a:t>Roebroek</a:t>
            </a:r>
            <a:r>
              <a:rPr lang="en-US" sz="2400" dirty="0"/>
              <a:t>, A. J. M., Taylor, N. A., </a:t>
            </a:r>
            <a:r>
              <a:rPr lang="en-US" sz="2400" dirty="0" err="1"/>
              <a:t>Louagie</a:t>
            </a:r>
            <a:r>
              <a:rPr lang="en-US" sz="2400" dirty="0"/>
              <a:t>, E., Pauli, I., </a:t>
            </a:r>
            <a:r>
              <a:rPr lang="en-US" sz="2400" dirty="0" err="1"/>
              <a:t>Smeijers</a:t>
            </a:r>
            <a:r>
              <a:rPr lang="en-US" sz="2400" dirty="0"/>
              <a:t>, L., </a:t>
            </a:r>
            <a:r>
              <a:rPr lang="en-US" sz="2400" dirty="0" err="1"/>
              <a:t>Snellinx</a:t>
            </a:r>
            <a:r>
              <a:rPr lang="en-US" sz="2400" dirty="0"/>
              <a:t>, A., … </a:t>
            </a:r>
            <a:r>
              <a:rPr lang="en-US" sz="2400" dirty="0" err="1"/>
              <a:t>Creemers</a:t>
            </a:r>
            <a:r>
              <a:rPr lang="en-US" sz="2400" dirty="0"/>
              <a:t>, J. W. M. (2004). Limited redundancy of the proprotein convertase </a:t>
            </a:r>
            <a:r>
              <a:rPr lang="en-US" sz="2400" dirty="0" err="1"/>
              <a:t>furin</a:t>
            </a:r>
            <a:r>
              <a:rPr lang="en-US" sz="2400" dirty="0"/>
              <a:t> in mouse liver. </a:t>
            </a:r>
            <a:r>
              <a:rPr lang="en-US" sz="2400" i="1" dirty="0"/>
              <a:t>The Journal of Biological Chemistry</a:t>
            </a:r>
            <a:r>
              <a:rPr lang="en-US" sz="2400" dirty="0"/>
              <a:t>, </a:t>
            </a:r>
            <a:r>
              <a:rPr lang="en-US" sz="2400" i="1" dirty="0"/>
              <a:t>279</a:t>
            </a:r>
            <a:r>
              <a:rPr lang="en-US" sz="2400" dirty="0"/>
              <a:t>(51), 53442–50. https://doi.org/10.1074/jbc.M407152200</a:t>
            </a:r>
          </a:p>
          <a:p>
            <a:r>
              <a:rPr lang="en-US" sz="2400" dirty="0"/>
              <a:t>Wang, K., Wei, G., &amp; Liu, D. (2012). CD19: a biomarker for B cell development, lymphoma diagnosis and therapy. </a:t>
            </a:r>
            <a:r>
              <a:rPr lang="en-US" sz="2400" i="1" dirty="0"/>
              <a:t>Experimental Hematology &amp; Oncology</a:t>
            </a:r>
            <a:r>
              <a:rPr lang="en-US" sz="2400" dirty="0"/>
              <a:t>, </a:t>
            </a:r>
            <a:r>
              <a:rPr lang="en-US" sz="2400" i="1" dirty="0"/>
              <a:t>1</a:t>
            </a:r>
            <a:r>
              <a:rPr lang="en-US" sz="2400" dirty="0"/>
              <a:t>(1), 36. https://doi.org/10.1186/2162-3619-1-36</a:t>
            </a:r>
          </a:p>
          <a:p>
            <a:r>
              <a:rPr lang="en-US" sz="2400" dirty="0"/>
              <a:t>Why Pick PAS for Histology? - Bitesize Bio. (</a:t>
            </a:r>
            <a:r>
              <a:rPr lang="en-US" sz="2400" dirty="0" err="1"/>
              <a:t>n.d.</a:t>
            </a:r>
            <a:r>
              <a:rPr lang="en-US" sz="2400" dirty="0"/>
              <a:t>). Retrieved November 25, 2017, from https://bitesizebio.com/13413/why-pick-pas-for-histology/</a:t>
            </a:r>
          </a:p>
          <a:p>
            <a:r>
              <a:rPr lang="en-US" sz="2400" dirty="0" err="1"/>
              <a:t>Woodfolk</a:t>
            </a:r>
            <a:r>
              <a:rPr lang="en-US" sz="2400" dirty="0"/>
              <a:t>, J. A. (2007). T-cell responses to allergens. </a:t>
            </a:r>
            <a:r>
              <a:rPr lang="en-US" sz="2400" i="1" dirty="0"/>
              <a:t>Journal of Allergy and Clinical Immunology</a:t>
            </a:r>
            <a:r>
              <a:rPr lang="en-US" sz="2400" dirty="0"/>
              <a:t>, </a:t>
            </a:r>
            <a:r>
              <a:rPr lang="en-US" sz="2400" i="1" dirty="0"/>
              <a:t>119</a:t>
            </a:r>
            <a:r>
              <a:rPr lang="en-US" sz="2400" dirty="0"/>
              <a:t>(2), 280–294. https://doi.org/10.1016/j.jaci.2006.11.008</a:t>
            </a:r>
          </a:p>
          <a:p>
            <a:r>
              <a:rPr lang="en-US" sz="2400" dirty="0"/>
              <a:t>Zhang, L., </a:t>
            </a:r>
            <a:r>
              <a:rPr lang="en-US" sz="2400" dirty="0" err="1"/>
              <a:t>Prietsch</a:t>
            </a:r>
            <a:r>
              <a:rPr lang="en-US" sz="2400" dirty="0"/>
              <a:t>, S. O., &amp; Ducharme, F. M. (2014). Inhaled corticosteroids in children with persistent asthma: effects on growth. In L. Zhang (Ed.), </a:t>
            </a:r>
            <a:r>
              <a:rPr lang="en-US" sz="2400" i="1" dirty="0"/>
              <a:t>Cochrane Database of Systematic Reviews</a:t>
            </a:r>
            <a:r>
              <a:rPr lang="en-US" sz="2400" dirty="0"/>
              <a:t>. </a:t>
            </a:r>
            <a:r>
              <a:rPr lang="en-US" sz="2400" dirty="0" err="1"/>
              <a:t>Chichester</a:t>
            </a:r>
            <a:r>
              <a:rPr lang="en-US" sz="2400" dirty="0"/>
              <a:t>, UK: John Wiley &amp; Sons, Ltd. https://doi.org/10.1002/14651858.CD009471.pub2</a:t>
            </a:r>
          </a:p>
          <a:p>
            <a:endParaRPr lang="en-US" dirty="0"/>
          </a:p>
        </p:txBody>
      </p:sp>
    </p:spTree>
    <p:extLst>
      <p:ext uri="{BB962C8B-B14F-4D97-AF65-F5344CB8AC3E}">
        <p14:creationId xmlns:p14="http://schemas.microsoft.com/office/powerpoint/2010/main" val="189140136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1702</TotalTime>
  <Words>2094</Words>
  <Application>Microsoft Office PowerPoint</Application>
  <PresentationFormat>Widescreen</PresentationFormat>
  <Paragraphs>105</Paragraphs>
  <Slides>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Gill Sans MT</vt:lpstr>
      <vt:lpstr>Times New Roman</vt:lpstr>
      <vt:lpstr>Gallery</vt:lpstr>
      <vt:lpstr>Furin deletion in B cells alters ADAM10 prodomain processing and the downstream effects on allergic asthma </vt:lpstr>
      <vt:lpstr>Allergies/Asthma Anyone? </vt:lpstr>
      <vt:lpstr>ADAM10</vt:lpstr>
      <vt:lpstr>ADAM10  and ICOS workup </vt:lpstr>
      <vt:lpstr>Furins role in this experiment</vt:lpstr>
      <vt:lpstr>Overview of Experiment </vt:lpstr>
      <vt:lpstr>Experiment continued….. </vt:lpstr>
      <vt:lpstr>Results, Discussion, Pitfalls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Furin deletion in B cells alters ADAM10 prodomain processing and the downstream effects on allergic asthma</dc:title>
  <dc:creator>sharoon arshad</dc:creator>
  <cp:lastModifiedBy>sharoon arshad</cp:lastModifiedBy>
  <cp:revision>52</cp:revision>
  <dcterms:created xsi:type="dcterms:W3CDTF">2017-11-30T04:42:50Z</dcterms:created>
  <dcterms:modified xsi:type="dcterms:W3CDTF">2017-12-01T09:05:44Z</dcterms:modified>
</cp:coreProperties>
</file>