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203" autoAdjust="0"/>
  </p:normalViewPr>
  <p:slideViewPr>
    <p:cSldViewPr>
      <p:cViewPr>
        <p:scale>
          <a:sx n="89" d="100"/>
          <a:sy n="89" d="100"/>
        </p:scale>
        <p:origin x="-1428" y="666"/>
      </p:cViewPr>
      <p:guideLst>
        <p:guide orient="horz" pos="2160"/>
        <p:guide pos="2880"/>
      </p:guideLst>
    </p:cSldViewPr>
  </p:slideViewPr>
  <p:notesTextViewPr>
    <p:cViewPr>
      <p:scale>
        <a:sx n="100" d="100"/>
        <a:sy n="100" d="100"/>
      </p:scale>
      <p:origin x="0" y="14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EE9C1-9003-4732-8B66-D04FF8B00C92}" type="datetimeFigureOut">
              <a:rPr lang="en-US" smtClean="0"/>
              <a:t>11/28/2017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0CDCA-696B-4F33-B283-1B8C782CA7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-Endoplasmic Reticulum </a:t>
            </a:r>
            <a:r>
              <a:rPr lang="en-US" dirty="0" err="1" smtClean="0"/>
              <a:t>Aminopeptidase</a:t>
            </a:r>
            <a:r>
              <a:rPr lang="en-US" dirty="0" smtClean="0"/>
              <a:t> 2</a:t>
            </a:r>
          </a:p>
          <a:p>
            <a:r>
              <a:rPr lang="en-US" dirty="0" smtClean="0"/>
              <a:t>-Responsible for peptide trimming in the N-terminal</a:t>
            </a:r>
          </a:p>
          <a:p>
            <a:r>
              <a:rPr lang="en-US" dirty="0" smtClean="0"/>
              <a:t>-A gene and a protein</a:t>
            </a:r>
          </a:p>
          <a:p>
            <a:r>
              <a:rPr lang="en-US" dirty="0" smtClean="0"/>
              <a:t>-The ERAP2 protein is encoded by the ERAP2 gene</a:t>
            </a:r>
          </a:p>
          <a:p>
            <a:r>
              <a:rPr lang="en-US" dirty="0" smtClean="0"/>
              <a:t>-It is Essential</a:t>
            </a:r>
            <a:r>
              <a:rPr lang="en-US" baseline="0" dirty="0" smtClean="0"/>
              <a:t> for immune control</a:t>
            </a:r>
          </a:p>
          <a:p>
            <a:r>
              <a:rPr lang="en-US" baseline="0" dirty="0" smtClean="0"/>
              <a:t>-It has not been proven yet but not having the ERAP2 protein present can lead cancer to grow</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-ERAP2-N &amp; ERAP2-K</a:t>
            </a:r>
          </a:p>
          <a:p>
            <a:r>
              <a:rPr lang="en-US" dirty="0" smtClean="0"/>
              <a:t>-I</a:t>
            </a:r>
            <a:r>
              <a:rPr lang="en-US" baseline="0" dirty="0" smtClean="0"/>
              <a:t>n most cells, ERAP2-K and ERAP2-N are present but majority of ERAP2 expresses the K </a:t>
            </a:r>
            <a:r>
              <a:rPr lang="en-US" baseline="0" dirty="0" err="1" smtClean="0"/>
              <a:t>isoform</a:t>
            </a:r>
            <a:endParaRPr lang="en-US" baseline="0" dirty="0" smtClean="0"/>
          </a:p>
          <a:p>
            <a:r>
              <a:rPr lang="en-US" baseline="0" dirty="0" smtClean="0"/>
              <a:t>-ERAP2-N is genetically present but the protein cannot be expressed</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-Melanoma is</a:t>
            </a:r>
            <a:r>
              <a:rPr lang="en-US" baseline="0" dirty="0" smtClean="0"/>
              <a:t> a t</a:t>
            </a:r>
            <a:r>
              <a:rPr lang="en-US" sz="1200" dirty="0" smtClean="0"/>
              <a:t>ype of skin cancer</a:t>
            </a:r>
          </a:p>
          <a:p>
            <a:pPr>
              <a:buFontTx/>
              <a:buChar char="-"/>
            </a:pPr>
            <a:r>
              <a:rPr lang="en-US" sz="1200" dirty="0" smtClean="0"/>
              <a:t>It kills 10,130 people annually</a:t>
            </a:r>
          </a:p>
          <a:p>
            <a:pPr>
              <a:buFontTx/>
              <a:buChar char="-"/>
            </a:pPr>
            <a:r>
              <a:rPr lang="en-US" sz="1200" dirty="0" smtClean="0"/>
              <a:t>-</a:t>
            </a:r>
            <a:r>
              <a:rPr lang="en-US" sz="1200" baseline="0" dirty="0" smtClean="0"/>
              <a:t> This figure shows MRN-1 expresses low amounts of ERAP2</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experiment is to introduce ERAP2-N into the cell line and see which </a:t>
            </a:r>
            <a:r>
              <a:rPr lang="en-US" baseline="0" dirty="0" err="1" smtClean="0"/>
              <a:t>isoform</a:t>
            </a:r>
            <a:r>
              <a:rPr lang="en-US" baseline="0" dirty="0" smtClean="0"/>
              <a:t>, between N and K, induces a better immune response</a:t>
            </a:r>
          </a:p>
          <a:p>
            <a:r>
              <a:rPr lang="en-US" baseline="0" dirty="0" smtClean="0"/>
              <a:t>-An ideal cell line for this experiment would not express ERAP2, but no cell lines without ERAP2 have been found yet.</a:t>
            </a:r>
          </a:p>
          <a:p>
            <a:r>
              <a:rPr lang="en-US" baseline="0" dirty="0" smtClean="0"/>
              <a:t>-That’s why this cell line is ideal for this experiment:</a:t>
            </a:r>
          </a:p>
          <a:p>
            <a:r>
              <a:rPr lang="en-US" baseline="0" dirty="0" smtClean="0"/>
              <a:t>     -It has low amounts of ERAP2</a:t>
            </a:r>
          </a:p>
          <a:p>
            <a:r>
              <a:rPr lang="en-US" baseline="0" dirty="0" smtClean="0"/>
              <a:t>     - Has a peptide transporter called TAP which helps make sure that the ERAP2 gene functions the way it needs by transporting the peptides to the endoplasmic reticulum to go through the final peptide processing prior to loading onto the HLA molecule</a:t>
            </a:r>
          </a:p>
          <a:p>
            <a:pPr>
              <a:buFontTx/>
              <a:buChar char="-"/>
            </a:pPr>
            <a:r>
              <a:rPr lang="en-US" baseline="0" dirty="0" smtClean="0"/>
              <a:t>The goal of this experiment is to measure the lymphocytes in the melanoma cell line, MRN-1 and determine which </a:t>
            </a:r>
            <a:r>
              <a:rPr lang="en-US" baseline="0" dirty="0" err="1" smtClean="0"/>
              <a:t>isoform</a:t>
            </a:r>
            <a:r>
              <a:rPr lang="en-US" baseline="0" dirty="0" smtClean="0"/>
              <a:t> of the ERAP2 protein, N or K, induces a better immune response.</a:t>
            </a:r>
          </a:p>
          <a:p>
            <a:pPr>
              <a:buFontTx/>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Transfection</a:t>
            </a:r>
            <a:r>
              <a:rPr lang="en-US" baseline="0" dirty="0" smtClean="0"/>
              <a:t> will be used because ERAP2-N is not expressed in the cell line so it will need to be introduced exogenously.</a:t>
            </a:r>
          </a:p>
          <a:p>
            <a:pPr>
              <a:buFontTx/>
              <a:buChar char="-"/>
            </a:pPr>
            <a:r>
              <a:rPr lang="en-US" baseline="0" dirty="0" smtClean="0"/>
              <a:t>The western blot analysis will confirm the ERAP2 expression in MRN-1 and will also determine the amounts of K so the same amount of N can be introduced</a:t>
            </a:r>
          </a:p>
          <a:p>
            <a:pPr>
              <a:buFontTx/>
              <a:buChar char="-"/>
            </a:pPr>
            <a:r>
              <a:rPr lang="en-US" baseline="0" dirty="0" err="1" smtClean="0"/>
              <a:t>Lymphoctye</a:t>
            </a:r>
            <a:r>
              <a:rPr lang="en-US" baseline="0" dirty="0" smtClean="0"/>
              <a:t> activation assay will be used to measure and compare the natural killer cells/T-cell activation level in ERAP2-N and ERAP-K expressed in MRN-1</a:t>
            </a:r>
          </a:p>
          <a:p>
            <a:pPr>
              <a:buFontTx/>
              <a:buChar char="-"/>
            </a:pPr>
            <a:r>
              <a:rPr lang="en-US" dirty="0" smtClean="0"/>
              <a:t>Flow </a:t>
            </a:r>
            <a:r>
              <a:rPr lang="en-US" dirty="0" err="1" smtClean="0"/>
              <a:t>cytometry</a:t>
            </a:r>
            <a:r>
              <a:rPr lang="en-US" dirty="0" smtClean="0"/>
              <a:t> analysis will quantify lymphocyte</a:t>
            </a:r>
            <a:r>
              <a:rPr lang="en-US" baseline="0" dirty="0" smtClean="0"/>
              <a:t> activation and count all the activated NK and T-cells</a:t>
            </a:r>
          </a:p>
          <a:p>
            <a:pPr>
              <a:buFontTx/>
              <a:buChar char="-"/>
            </a:pPr>
            <a:r>
              <a:rPr lang="en-US" baseline="0" dirty="0" smtClean="0"/>
              <a:t>NK CELLS: Kill cancer cells</a:t>
            </a:r>
          </a:p>
          <a:p>
            <a:pPr>
              <a:buFontTx/>
              <a:buChar char="-"/>
            </a:pPr>
            <a:r>
              <a:rPr lang="en-US" baseline="0" dirty="0" smtClean="0"/>
              <a:t>T-CELLS: Help protect body from infection and may help fight cancer</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Lymphocytes</a:t>
            </a:r>
            <a:r>
              <a:rPr lang="en-US" baseline="0" dirty="0" smtClean="0"/>
              <a:t> are white blood cells that are part of the immune system</a:t>
            </a:r>
          </a:p>
          <a:p>
            <a:pPr>
              <a:buFontTx/>
              <a:buChar char="-"/>
            </a:pPr>
            <a:r>
              <a:rPr lang="en-US" baseline="0" dirty="0" smtClean="0"/>
              <a:t>Lymphocytes include natural killer cells, T-cells, and B-cells</a:t>
            </a:r>
          </a:p>
          <a:p>
            <a:pPr>
              <a:buFontTx/>
              <a:buChar char="-"/>
            </a:pPr>
            <a:r>
              <a:rPr lang="en-US" baseline="0" dirty="0" smtClean="0"/>
              <a:t>Natural killer cells are immune cells that can kill cancer cells</a:t>
            </a:r>
          </a:p>
          <a:p>
            <a:pPr>
              <a:buFontTx/>
              <a:buChar char="-"/>
            </a:pPr>
            <a:r>
              <a:rPr lang="en-US" baseline="0" dirty="0" smtClean="0"/>
              <a:t>T-cells can help the body fight cancer</a:t>
            </a:r>
          </a:p>
          <a:p>
            <a:pPr>
              <a:buFontTx/>
              <a:buChar char="-"/>
            </a:pPr>
            <a:r>
              <a:rPr lang="en-US" baseline="0" dirty="0" smtClean="0"/>
              <a:t>Lymphocyte activation occurs when the body is trying to fight off an infection</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Lymphocytes will be measured, but specifically only CD8+ T-cells and natural killer cells will be measured</a:t>
            </a:r>
          </a:p>
          <a:p>
            <a:pPr>
              <a:buFontTx/>
              <a:buChar char="-"/>
            </a:pPr>
            <a:r>
              <a:rPr lang="en-US" baseline="0" dirty="0" smtClean="0"/>
              <a:t>NK and T-cells will be measured in ERAP2-N and compared with the NK and T-cells in ERAP2-k</a:t>
            </a:r>
          </a:p>
          <a:p>
            <a:pPr>
              <a:buFontTx/>
              <a:buChar char="-"/>
            </a:pPr>
            <a:r>
              <a:rPr lang="en-US" baseline="0" dirty="0" smtClean="0"/>
              <a:t>Flow </a:t>
            </a:r>
            <a:r>
              <a:rPr lang="en-US" baseline="0" dirty="0" err="1" smtClean="0"/>
              <a:t>cytometry</a:t>
            </a:r>
            <a:r>
              <a:rPr lang="en-US" baseline="0" dirty="0" smtClean="0"/>
              <a:t> will quantify </a:t>
            </a:r>
            <a:r>
              <a:rPr lang="en-US" baseline="0" dirty="0" err="1" smtClean="0"/>
              <a:t>lymphoctye</a:t>
            </a:r>
            <a:r>
              <a:rPr lang="en-US" baseline="0" dirty="0" smtClean="0"/>
              <a:t> activation and only measure the activated NK cells and T-cells in MRN-1</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16A0CDCA-696B-4F33-B283-1B8C782CA7E4}"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result could be that</a:t>
            </a:r>
            <a:r>
              <a:rPr lang="en-US" baseline="0" dirty="0" smtClean="0"/>
              <a:t> the exogenously introduced ERAP2-N induces more NK and T-cells</a:t>
            </a:r>
          </a:p>
          <a:p>
            <a:r>
              <a:rPr lang="en-US" baseline="0" dirty="0" smtClean="0"/>
              <a:t>-Another result could be that ERAP2-K induces more activated natural killer cells and T-cells</a:t>
            </a:r>
          </a:p>
          <a:p>
            <a:pPr>
              <a:buFontTx/>
              <a:buChar char="-"/>
            </a:pPr>
            <a:r>
              <a:rPr lang="en-US" baseline="0" dirty="0" smtClean="0"/>
              <a:t>Or ERAP2-N and ERAP2-K have the same amounts of activated NK and T-cells.</a:t>
            </a:r>
          </a:p>
          <a:p>
            <a:pPr>
              <a:buFontTx/>
              <a:buChar char="-"/>
            </a:pPr>
            <a:r>
              <a:rPr lang="en-US" baseline="0" dirty="0" smtClean="0"/>
              <a:t>To determine which </a:t>
            </a:r>
            <a:r>
              <a:rPr lang="en-US" baseline="0" dirty="0" err="1" smtClean="0"/>
              <a:t>isoform</a:t>
            </a:r>
            <a:r>
              <a:rPr lang="en-US" baseline="0" dirty="0" smtClean="0"/>
              <a:t> will induce a better immune response, the activated NK and T-cells will be counted, so more natural killer cells mean that more cancer cells are killed</a:t>
            </a:r>
          </a:p>
          <a:p>
            <a:pPr>
              <a:buFontTx/>
              <a:buChar char="-"/>
            </a:pPr>
            <a:r>
              <a:rPr lang="en-US" baseline="0" dirty="0" smtClean="0"/>
              <a:t>ERAP2-N trims peptides at a fast rate, about 165 times more than ERAP2-K which can alter with the activation of NK and T-cells.</a:t>
            </a:r>
          </a:p>
          <a:p>
            <a:pPr>
              <a:buFontTx/>
              <a:buChar char="-"/>
            </a:pPr>
            <a:r>
              <a:rPr lang="en-US" baseline="0" dirty="0" smtClean="0"/>
              <a:t>If ERAP2-N trims at a faster rate than ERAP2-K, it may provide a better immune response than ERAP2-K because if peptides are being trimmed at a faster rate that may trigger more NK and T-cells</a:t>
            </a:r>
          </a:p>
          <a:p>
            <a:pPr>
              <a:buFontTx/>
              <a:buChar char="-"/>
            </a:pPr>
            <a:r>
              <a:rPr lang="en-US" baseline="0" dirty="0" smtClean="0"/>
              <a:t>Having ERAP-K in MRN-1 could maybe skew the results because having a cell line that doesn’t express both ERAP2 </a:t>
            </a:r>
            <a:r>
              <a:rPr lang="en-US" baseline="0" dirty="0" err="1" smtClean="0"/>
              <a:t>isoforms</a:t>
            </a:r>
            <a:r>
              <a:rPr lang="en-US" baseline="0" dirty="0" smtClean="0"/>
              <a:t> (K and N) would have been more ideal because then the cell line would go through each step for each </a:t>
            </a:r>
            <a:r>
              <a:rPr lang="en-US" baseline="0" dirty="0" err="1" smtClean="0"/>
              <a:t>isoform</a:t>
            </a:r>
            <a:r>
              <a:rPr lang="en-US" baseline="0" dirty="0" smtClean="0"/>
              <a:t> and the results would be more accurate</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16A0CDCA-696B-4F33-B283-1B8C782CA7E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9BE6DF4-DE7D-4657-BF61-0ABBDA14688C}" type="datetimeFigureOut">
              <a:rPr lang="en-US" smtClean="0"/>
              <a:t>11/27/2017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053AF1D-D7C8-427E-80E6-56848D8697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6DF4-DE7D-4657-BF61-0ABBDA14688C}"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6DF4-DE7D-4657-BF61-0ABBDA14688C}"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6DF4-DE7D-4657-BF61-0ABBDA14688C}"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BE6DF4-DE7D-4657-BF61-0ABBDA14688C}"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E6DF4-DE7D-4657-BF61-0ABBDA14688C}"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9BE6DF4-DE7D-4657-BF61-0ABBDA14688C}" type="datetimeFigureOut">
              <a:rPr lang="en-US" smtClean="0"/>
              <a:t>11/27/2017</a:t>
            </a:fld>
            <a:endParaRPr lang="en-US"/>
          </a:p>
        </p:txBody>
      </p:sp>
      <p:sp>
        <p:nvSpPr>
          <p:cNvPr id="27" name="Slide Number Placeholder 26"/>
          <p:cNvSpPr>
            <a:spLocks noGrp="1"/>
          </p:cNvSpPr>
          <p:nvPr>
            <p:ph type="sldNum" sz="quarter" idx="11"/>
          </p:nvPr>
        </p:nvSpPr>
        <p:spPr/>
        <p:txBody>
          <a:bodyPr rtlCol="0"/>
          <a:lstStyle/>
          <a:p>
            <a:fld id="{4053AF1D-D7C8-427E-80E6-56848D8697B5}"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9BE6DF4-DE7D-4657-BF61-0ABBDA14688C}" type="datetimeFigureOut">
              <a:rPr lang="en-US" smtClean="0"/>
              <a:t>11/27/2017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053AF1D-D7C8-427E-80E6-56848D8697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E6DF4-DE7D-4657-BF61-0ABBDA14688C}"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E6DF4-DE7D-4657-BF61-0ABBDA14688C}"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BE6DF4-DE7D-4657-BF61-0ABBDA14688C}"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3AF1D-D7C8-427E-80E6-56848D8697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9BE6DF4-DE7D-4657-BF61-0ABBDA14688C}" type="datetimeFigureOut">
              <a:rPr lang="en-US" smtClean="0"/>
              <a:t>11/27/2017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53AF1D-D7C8-427E-80E6-56848D8697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ncbi.nlm.nih.gov/pmc/articles/PMC3769221/" TargetMode="External"/><Relationship Id="rId3" Type="http://schemas.openxmlformats.org/officeDocument/2006/relationships/hyperlink" Target="https://www.ncbi.nlm.nih.gov/pmc/articles/PMC2783187/" TargetMode="External"/><Relationship Id="rId7" Type="http://schemas.openxmlformats.org/officeDocument/2006/relationships/hyperlink" Target="https://www.ncbi.nlm.nih.gov/pmc/articles/PMC3530405/" TargetMode="External"/><Relationship Id="rId2" Type="http://schemas.openxmlformats.org/officeDocument/2006/relationships/hyperlink" Target="http://www.sciencedirect.com/science/article/pii/S0143400417301972"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2954825/" TargetMode="External"/><Relationship Id="rId11" Type="http://schemas.openxmlformats.org/officeDocument/2006/relationships/hyperlink" Target="http://www.jbc.org/content/278/34/32275.long" TargetMode="External"/><Relationship Id="rId5" Type="http://schemas.openxmlformats.org/officeDocument/2006/relationships/hyperlink" Target="http://www.sciencedirect.com/science/article/pii/S0165037800000887" TargetMode="External"/><Relationship Id="rId10" Type="http://schemas.openxmlformats.org/officeDocument/2006/relationships/hyperlink" Target="http://www.sciencedirect.com/science/article/pii/S1043466608008363?via%3Dihub" TargetMode="External"/><Relationship Id="rId4" Type="http://schemas.openxmlformats.org/officeDocument/2006/relationships/hyperlink" Target="http://www.jimmunol.org/content/176/8/4869.long" TargetMode="External"/><Relationship Id="rId9" Type="http://schemas.openxmlformats.org/officeDocument/2006/relationships/hyperlink" Target="https://www.nature.com/articles/ni120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jimmunol.org/content/176/8/4869.lo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848600" cy="2057400"/>
          </a:xfrm>
        </p:spPr>
        <p:txBody>
          <a:bodyPr>
            <a:normAutofit/>
          </a:bodyPr>
          <a:lstStyle/>
          <a:p>
            <a:pPr algn="ctr"/>
            <a:r>
              <a:rPr lang="en-US" sz="3200" b="1" dirty="0"/>
              <a:t>Immune response when ERAP2-N is introduced to Melanoma cell line MRN-1</a:t>
            </a:r>
            <a:endParaRPr lang="en-US" sz="3200" dirty="0"/>
          </a:p>
        </p:txBody>
      </p:sp>
      <p:sp>
        <p:nvSpPr>
          <p:cNvPr id="3" name="Subtitle 2"/>
          <p:cNvSpPr>
            <a:spLocks noGrp="1"/>
          </p:cNvSpPr>
          <p:nvPr>
            <p:ph type="subTitle" idx="1"/>
          </p:nvPr>
        </p:nvSpPr>
        <p:spPr>
          <a:xfrm>
            <a:off x="1295400" y="3886200"/>
            <a:ext cx="6400800" cy="1600200"/>
          </a:xfrm>
        </p:spPr>
        <p:txBody>
          <a:bodyPr>
            <a:normAutofit/>
          </a:bodyPr>
          <a:lstStyle/>
          <a:p>
            <a:r>
              <a:rPr lang="en-US" sz="3200" dirty="0" smtClean="0"/>
              <a:t>Ashley </a:t>
            </a:r>
            <a:r>
              <a:rPr lang="en-US" sz="3200" dirty="0" err="1" smtClean="0"/>
              <a:t>Arora</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4593336"/>
          </a:xfrm>
        </p:spPr>
        <p:txBody>
          <a:bodyPr>
            <a:noAutofit/>
          </a:bodyPr>
          <a:lstStyle/>
          <a:p>
            <a:pPr marL="624078" indent="-514350">
              <a:buFont typeface="+mj-lt"/>
              <a:buAutoNum type="arabicPeriod"/>
            </a:pPr>
            <a:r>
              <a:rPr lang="en-US" sz="1100" dirty="0" smtClean="0"/>
              <a:t>Lee </a:t>
            </a:r>
            <a:r>
              <a:rPr lang="en-US" sz="1100" dirty="0" smtClean="0"/>
              <a:t>E.D., Endoplasmic Reticulum </a:t>
            </a:r>
            <a:r>
              <a:rPr lang="en-US" sz="1100" dirty="0" err="1" smtClean="0"/>
              <a:t>Aminopeptidase</a:t>
            </a:r>
            <a:r>
              <a:rPr lang="en-US" sz="1100" dirty="0" smtClean="0"/>
              <a:t> 2, a common immunological link to adverse pregnancy outcomes </a:t>
            </a:r>
            <a:r>
              <a:rPr lang="en-US" sz="1100" dirty="0" smtClean="0"/>
              <a:t>and cancer </a:t>
            </a:r>
            <a:r>
              <a:rPr lang="en-US" sz="1100" dirty="0" smtClean="0"/>
              <a:t>clearance, In Placenta, Volume 56, 2017, Pages 40-43, </a:t>
            </a:r>
            <a:r>
              <a:rPr lang="en-US" sz="1100" u="sng" dirty="0" smtClean="0">
                <a:hlinkClick r:id="rId2"/>
              </a:rPr>
              <a:t>http://www.sciencedirect.com/science/article/pii/S0143400417301972</a:t>
            </a:r>
            <a:endParaRPr lang="en-US" sz="1100" dirty="0" smtClean="0"/>
          </a:p>
          <a:p>
            <a:pPr marL="624078" lvl="0" indent="-514350">
              <a:buFont typeface="+mj-lt"/>
              <a:buAutoNum type="arabicPeriod"/>
            </a:pPr>
            <a:r>
              <a:rPr lang="en-US" sz="1100" dirty="0" smtClean="0"/>
              <a:t>Johnson, M. P. et al (2009). The </a:t>
            </a:r>
            <a:r>
              <a:rPr lang="en-US" sz="1100" i="1" dirty="0" smtClean="0"/>
              <a:t>ERAP2</a:t>
            </a:r>
            <a:r>
              <a:rPr lang="en-US" sz="1100" dirty="0" smtClean="0"/>
              <a:t> gene is associated with preeclampsia in Australian and Norwegian populations. </a:t>
            </a:r>
            <a:r>
              <a:rPr lang="en-US" sz="1100" i="1" dirty="0" smtClean="0"/>
              <a:t>Human Genetics</a:t>
            </a:r>
            <a:r>
              <a:rPr lang="en-US" sz="1100" dirty="0" smtClean="0"/>
              <a:t>, </a:t>
            </a:r>
            <a:r>
              <a:rPr lang="en-US" sz="1100" i="1" dirty="0" smtClean="0"/>
              <a:t>126</a:t>
            </a:r>
            <a:r>
              <a:rPr lang="en-US" sz="1100" dirty="0" smtClean="0"/>
              <a:t>(5), 655–666. </a:t>
            </a:r>
            <a:r>
              <a:rPr lang="en-US" sz="1100" u="sng" dirty="0" smtClean="0">
                <a:hlinkClick r:id="rId3"/>
              </a:rPr>
              <a:t>https://www.ncbi.nlm.nih.gov/pmc/articles/PMC2783187/</a:t>
            </a:r>
            <a:endParaRPr lang="en-US" sz="1100" dirty="0" smtClean="0"/>
          </a:p>
          <a:p>
            <a:pPr marL="624078" lvl="0" indent="-514350">
              <a:buFont typeface="+mj-lt"/>
              <a:buAutoNum type="arabicPeriod"/>
            </a:pPr>
            <a:r>
              <a:rPr lang="en-US" sz="1100" dirty="0" err="1" smtClean="0"/>
              <a:t>Fruci</a:t>
            </a:r>
            <a:r>
              <a:rPr lang="en-US" sz="1100" dirty="0" smtClean="0"/>
              <a:t>, D. et al (2006). Expression of Endoplasmic Reticulum </a:t>
            </a:r>
            <a:r>
              <a:rPr lang="en-US" sz="1100" dirty="0" err="1" smtClean="0"/>
              <a:t>Aminopeptidases</a:t>
            </a:r>
            <a:r>
              <a:rPr lang="en-US" sz="1100" dirty="0" smtClean="0"/>
              <a:t> in EBV-B Cell Lines from Healthy Donors and in Leukemia/Lymphoma, Carcinoma, and Melanoma Cell Lines. Journal of immunology. 176. 4869-79. 10.4049/jimmunol.176.8.4869. </a:t>
            </a:r>
            <a:r>
              <a:rPr lang="en-US" sz="1100" u="sng" dirty="0" smtClean="0">
                <a:hlinkClick r:id="rId4"/>
              </a:rPr>
              <a:t>http://www.jimmunol.org/content/176/8/4869.long</a:t>
            </a:r>
            <a:endParaRPr lang="en-US" sz="1100" dirty="0" smtClean="0"/>
          </a:p>
          <a:p>
            <a:pPr marL="624078" lvl="0" indent="-514350">
              <a:buFont typeface="+mj-lt"/>
              <a:buAutoNum type="arabicPeriod"/>
            </a:pPr>
            <a:r>
              <a:rPr lang="en-US" sz="1100" dirty="0" smtClean="0"/>
              <a:t>Alistair J. et al. Westwood, Inhibition of antigen transport by expression of infected cell peptide 47 (ICP47) prevents cell surface expression of HLA in </a:t>
            </a:r>
            <a:r>
              <a:rPr lang="en-US" sz="1100" dirty="0" err="1" smtClean="0"/>
              <a:t>choriocarcinoma</a:t>
            </a:r>
            <a:r>
              <a:rPr lang="en-US" sz="1100" dirty="0" smtClean="0"/>
              <a:t> cell lines, In Journal of Reproductive Immunology, Volume 50, Issue 1, 2001, Pages 19-40, </a:t>
            </a:r>
            <a:r>
              <a:rPr lang="en-US" sz="1100" u="sng" dirty="0" smtClean="0">
                <a:hlinkClick r:id="rId5"/>
              </a:rPr>
              <a:t>http://www.sciencedirect.com/science/article/pii/S0165037800000887</a:t>
            </a:r>
            <a:endParaRPr lang="en-US" sz="1100" dirty="0" smtClean="0"/>
          </a:p>
          <a:p>
            <a:pPr marL="624078" lvl="0" indent="-514350">
              <a:buFont typeface="+mj-lt"/>
              <a:buAutoNum type="arabicPeriod"/>
            </a:pPr>
            <a:r>
              <a:rPr lang="en-US" sz="1100" dirty="0" smtClean="0"/>
              <a:t>Andrés, Aida M. et al. “Balancing Selection Maintains a Form of </a:t>
            </a:r>
            <a:r>
              <a:rPr lang="en-US" sz="1100" i="1" dirty="0" smtClean="0"/>
              <a:t>ERAP2</a:t>
            </a:r>
            <a:r>
              <a:rPr lang="en-US" sz="1100" dirty="0" smtClean="0"/>
              <a:t> That Undergoes Nonsense-Mediated Decay and Affects Antigen Presentation.” Ed. Takashi </a:t>
            </a:r>
            <a:r>
              <a:rPr lang="en-US" sz="1100" dirty="0" err="1" smtClean="0"/>
              <a:t>Gojobori</a:t>
            </a:r>
            <a:r>
              <a:rPr lang="en-US" sz="1100" dirty="0" smtClean="0"/>
              <a:t>. </a:t>
            </a:r>
            <a:r>
              <a:rPr lang="en-US" sz="1100" i="1" dirty="0" err="1" smtClean="0"/>
              <a:t>PLoS</a:t>
            </a:r>
            <a:r>
              <a:rPr lang="en-US" sz="1100" i="1" dirty="0" smtClean="0"/>
              <a:t> Genetics</a:t>
            </a:r>
            <a:r>
              <a:rPr lang="en-US" sz="1100" dirty="0" smtClean="0"/>
              <a:t> 6.10 (2010): e1001157. </a:t>
            </a:r>
            <a:r>
              <a:rPr lang="en-US" sz="1100" i="1" dirty="0" smtClean="0"/>
              <a:t>PMC</a:t>
            </a:r>
            <a:r>
              <a:rPr lang="en-US" sz="1100" dirty="0" smtClean="0"/>
              <a:t>. Web. 26 Nov. 2017. </a:t>
            </a:r>
            <a:r>
              <a:rPr lang="en-US" sz="1100" u="sng" dirty="0" smtClean="0">
                <a:hlinkClick r:id="rId6"/>
              </a:rPr>
              <a:t>https://www.ncbi.nlm.nih.gov/pmc/articles/PMC2954825/</a:t>
            </a:r>
            <a:endParaRPr lang="en-US" sz="1100" dirty="0" smtClean="0"/>
          </a:p>
          <a:p>
            <a:pPr marL="624078" lvl="0" indent="-514350">
              <a:buFont typeface="+mj-lt"/>
              <a:buAutoNum type="arabicPeriod"/>
            </a:pPr>
            <a:r>
              <a:rPr lang="en-US" sz="1100" dirty="0" err="1" smtClean="0"/>
              <a:t>Evnouchidou</a:t>
            </a:r>
            <a:r>
              <a:rPr lang="en-US" sz="1100" dirty="0" smtClean="0"/>
              <a:t>, I. et al. “A Common SNP in ER </a:t>
            </a:r>
            <a:r>
              <a:rPr lang="en-US" sz="1100" dirty="0" err="1" smtClean="0"/>
              <a:t>Aminopeptidase</a:t>
            </a:r>
            <a:r>
              <a:rPr lang="en-US" sz="1100" dirty="0" smtClean="0"/>
              <a:t> 2 Induces a Specificity Switch That Leads to Altered Antigen Processing.” </a:t>
            </a:r>
            <a:r>
              <a:rPr lang="en-US" sz="1100" i="1" dirty="0" smtClean="0"/>
              <a:t>Journal of immunology (Baltimore, Md. : 1950)</a:t>
            </a:r>
            <a:r>
              <a:rPr lang="en-US" sz="1100" dirty="0" smtClean="0"/>
              <a:t> 189.5 (2012): 2383–2392. </a:t>
            </a:r>
            <a:r>
              <a:rPr lang="en-US" sz="1100" i="1" dirty="0" smtClean="0"/>
              <a:t>PMC</a:t>
            </a:r>
            <a:r>
              <a:rPr lang="en-US" sz="1100" dirty="0" smtClean="0"/>
              <a:t>. Web. 26 Nov. 2017. </a:t>
            </a:r>
            <a:r>
              <a:rPr lang="en-US" sz="1100" u="sng" dirty="0" smtClean="0">
                <a:hlinkClick r:id="rId7"/>
              </a:rPr>
              <a:t>https://www.ncbi.nlm.nih.gov/pmc/articles/PMC3530405/</a:t>
            </a:r>
            <a:r>
              <a:rPr lang="en-US" sz="1100" dirty="0" smtClean="0"/>
              <a:t> </a:t>
            </a:r>
          </a:p>
          <a:p>
            <a:pPr marL="624078" lvl="0" indent="-514350">
              <a:buFont typeface="+mj-lt"/>
              <a:buAutoNum type="arabicPeriod"/>
            </a:pPr>
            <a:r>
              <a:rPr lang="en-US" sz="1100" dirty="0" err="1" smtClean="0"/>
              <a:t>Vanhille</a:t>
            </a:r>
            <a:r>
              <a:rPr lang="en-US" sz="1100" dirty="0" smtClean="0"/>
              <a:t>, D. L. et al (2013). A novel </a:t>
            </a:r>
            <a:r>
              <a:rPr lang="en-US" sz="1100" i="1" dirty="0" smtClean="0"/>
              <a:t>ERAP2</a:t>
            </a:r>
            <a:r>
              <a:rPr lang="en-US" sz="1100" dirty="0" smtClean="0"/>
              <a:t> </a:t>
            </a:r>
            <a:r>
              <a:rPr lang="en-US" sz="1100" dirty="0" err="1" smtClean="0"/>
              <a:t>haplotype</a:t>
            </a:r>
            <a:r>
              <a:rPr lang="en-US" sz="1100" dirty="0" smtClean="0"/>
              <a:t> structure in a Chilean population: implications for ERAP2 protein expression and preeclampsia risk. </a:t>
            </a:r>
            <a:r>
              <a:rPr lang="en-US" sz="1100" i="1" dirty="0" smtClean="0"/>
              <a:t>Molecular Genetics &amp; Genomic Medicine</a:t>
            </a:r>
            <a:r>
              <a:rPr lang="en-US" sz="1100" dirty="0" smtClean="0"/>
              <a:t>, </a:t>
            </a:r>
            <a:r>
              <a:rPr lang="en-US" sz="1100" i="1" dirty="0" smtClean="0"/>
              <a:t>1</a:t>
            </a:r>
            <a:r>
              <a:rPr lang="en-US" sz="1100" dirty="0" smtClean="0"/>
              <a:t>(2), 98–107. </a:t>
            </a:r>
            <a:r>
              <a:rPr lang="en-US" sz="1100" u="sng" dirty="0" smtClean="0">
                <a:hlinkClick r:id="rId8"/>
              </a:rPr>
              <a:t>https://www.ncbi.nlm.nih.gov/pmc/articles/PMC3769221/</a:t>
            </a:r>
            <a:endParaRPr lang="en-US" sz="1100" dirty="0" smtClean="0"/>
          </a:p>
          <a:p>
            <a:pPr marL="624078" lvl="0" indent="-514350">
              <a:buFont typeface="+mj-lt"/>
              <a:buAutoNum type="arabicPeriod"/>
            </a:pPr>
            <a:r>
              <a:rPr lang="en-US" sz="1100" dirty="0" err="1" smtClean="0"/>
              <a:t>Saveanu</a:t>
            </a:r>
            <a:r>
              <a:rPr lang="en-US" sz="1100" dirty="0" smtClean="0"/>
              <a:t>, L., et al., Concerted peptide trimming by human ERAP1 and ERAP2 </a:t>
            </a:r>
            <a:r>
              <a:rPr lang="en-US" sz="1100" dirty="0" err="1" smtClean="0"/>
              <a:t>aminopeptidase</a:t>
            </a:r>
            <a:r>
              <a:rPr lang="en-US" sz="1100" dirty="0" smtClean="0"/>
              <a:t> complexes in the endoplasmic reticulum. Nat </a:t>
            </a:r>
            <a:r>
              <a:rPr lang="en-US" sz="1100" dirty="0" err="1" smtClean="0"/>
              <a:t>Immunol</a:t>
            </a:r>
            <a:r>
              <a:rPr lang="en-US" sz="1100" dirty="0" smtClean="0"/>
              <a:t>, 2005. 6(7): p. 689-97.</a:t>
            </a:r>
            <a:r>
              <a:rPr lang="en-US" sz="1100" u="sng" dirty="0" smtClean="0">
                <a:hlinkClick r:id="rId9"/>
              </a:rPr>
              <a:t>https://</a:t>
            </a:r>
            <a:r>
              <a:rPr lang="en-US" sz="1100" u="sng" dirty="0" err="1" smtClean="0">
                <a:hlinkClick r:id="rId9"/>
              </a:rPr>
              <a:t>www.nature.com</a:t>
            </a:r>
            <a:r>
              <a:rPr lang="en-US" sz="1100" u="sng" dirty="0" smtClean="0">
                <a:hlinkClick r:id="rId9"/>
              </a:rPr>
              <a:t>/articles/ni1208</a:t>
            </a:r>
            <a:r>
              <a:rPr lang="en-US" sz="1100" dirty="0" smtClean="0"/>
              <a:t> </a:t>
            </a:r>
          </a:p>
          <a:p>
            <a:pPr marL="624078" lvl="0" indent="-514350">
              <a:buFont typeface="+mj-lt"/>
              <a:buAutoNum type="arabicPeriod"/>
            </a:pPr>
            <a:r>
              <a:rPr lang="en-US" sz="1100" dirty="0" smtClean="0"/>
              <a:t>May, L., et al., Performance of the whole-blood stimulation assay for assessing innate immune activation under field conditions. Cytokine, 2009. 45(3): p. 184-9. </a:t>
            </a:r>
            <a:r>
              <a:rPr lang="en-US" sz="1100" u="sng" dirty="0" smtClean="0">
                <a:hlinkClick r:id="rId10"/>
              </a:rPr>
              <a:t>http://www.sciencedirect.com/science/article/pii/S1043466608008363?via%3Dihub</a:t>
            </a:r>
            <a:endParaRPr lang="en-US" sz="1100" dirty="0" smtClean="0"/>
          </a:p>
          <a:p>
            <a:pPr marL="624078" lvl="0" indent="-514350">
              <a:buFont typeface="+mj-lt"/>
              <a:buAutoNum type="arabicPeriod"/>
            </a:pPr>
            <a:r>
              <a:rPr lang="en-US" sz="1100" dirty="0" err="1" smtClean="0"/>
              <a:t>Tanioka</a:t>
            </a:r>
            <a:r>
              <a:rPr lang="en-US" sz="1100" dirty="0" smtClean="0"/>
              <a:t>, T., et al., Human leukocyte-derived </a:t>
            </a:r>
            <a:r>
              <a:rPr lang="en-US" sz="1100" dirty="0" err="1" smtClean="0"/>
              <a:t>arginine</a:t>
            </a:r>
            <a:r>
              <a:rPr lang="en-US" sz="1100" dirty="0" smtClean="0"/>
              <a:t> </a:t>
            </a:r>
            <a:r>
              <a:rPr lang="en-US" sz="1100" dirty="0" err="1" smtClean="0"/>
              <a:t>aminopeptidase</a:t>
            </a:r>
            <a:r>
              <a:rPr lang="en-US" sz="1100" dirty="0" smtClean="0"/>
              <a:t>. The third member of the </a:t>
            </a:r>
            <a:r>
              <a:rPr lang="en-US" sz="1100" dirty="0" err="1" smtClean="0"/>
              <a:t>oxytocinase</a:t>
            </a:r>
            <a:r>
              <a:rPr lang="en-US" sz="1100" dirty="0" smtClean="0"/>
              <a:t> subfamily of </a:t>
            </a:r>
            <a:r>
              <a:rPr lang="en-US" sz="1100" dirty="0" err="1" smtClean="0"/>
              <a:t>aminopeptidases</a:t>
            </a:r>
            <a:r>
              <a:rPr lang="en-US" sz="1100" dirty="0" smtClean="0"/>
              <a:t>. J </a:t>
            </a:r>
            <a:r>
              <a:rPr lang="en-US" sz="1100" dirty="0" err="1" smtClean="0"/>
              <a:t>Biol</a:t>
            </a:r>
            <a:r>
              <a:rPr lang="en-US" sz="1100" dirty="0" smtClean="0"/>
              <a:t> </a:t>
            </a:r>
            <a:r>
              <a:rPr lang="en-US" sz="1100" dirty="0" err="1" smtClean="0"/>
              <a:t>Chem</a:t>
            </a:r>
            <a:r>
              <a:rPr lang="en-US" sz="1100" dirty="0" smtClean="0"/>
              <a:t>, 2003. 278(34): p. 32275-83. 13. </a:t>
            </a:r>
            <a:r>
              <a:rPr lang="en-US" sz="1100" u="sng" dirty="0" smtClean="0">
                <a:hlinkClick r:id="rId11"/>
              </a:rPr>
              <a:t>http://</a:t>
            </a:r>
            <a:r>
              <a:rPr lang="en-US" sz="1100" u="sng" dirty="0" smtClean="0">
                <a:hlinkClick r:id="rId11"/>
              </a:rPr>
              <a:t>www.jbc.org/content/278/34/32275.long</a:t>
            </a:r>
            <a:endParaRPr lang="en-US" sz="11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29700" name="Picture 4" descr="Image result for questions or comments"/>
          <p:cNvPicPr>
            <a:picLocks noChangeAspect="1" noChangeArrowheads="1"/>
          </p:cNvPicPr>
          <p:nvPr/>
        </p:nvPicPr>
        <p:blipFill>
          <a:blip r:embed="rId2"/>
          <a:srcRect/>
          <a:stretch>
            <a:fillRect/>
          </a:stretch>
        </p:blipFill>
        <p:spPr bwMode="auto">
          <a:xfrm>
            <a:off x="914400" y="2209800"/>
            <a:ext cx="6934200" cy="25050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ERAP2?</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5362" name="Picture 2" descr="https://cdn.rcsb.org/images/rutgers/se/3se6/3se6.pdb1-500.jpg"/>
          <p:cNvPicPr>
            <a:picLocks noChangeAspect="1" noChangeArrowheads="1"/>
          </p:cNvPicPr>
          <p:nvPr/>
        </p:nvPicPr>
        <p:blipFill>
          <a:blip r:embed="rId3"/>
          <a:srcRect/>
          <a:stretch>
            <a:fillRect/>
          </a:stretch>
        </p:blipFill>
        <p:spPr bwMode="auto">
          <a:xfrm>
            <a:off x="2133600" y="1905000"/>
            <a:ext cx="4724400" cy="4495800"/>
          </a:xfrm>
          <a:prstGeom prst="rect">
            <a:avLst/>
          </a:prstGeom>
          <a:noFill/>
        </p:spPr>
      </p:pic>
      <p:sp>
        <p:nvSpPr>
          <p:cNvPr id="5" name="TextBox 4"/>
          <p:cNvSpPr txBox="1"/>
          <p:nvPr/>
        </p:nvSpPr>
        <p:spPr>
          <a:xfrm>
            <a:off x="3581400" y="5943600"/>
            <a:ext cx="3020379" cy="230832"/>
          </a:xfrm>
          <a:prstGeom prst="rect">
            <a:avLst/>
          </a:prstGeom>
          <a:noFill/>
        </p:spPr>
        <p:txBody>
          <a:bodyPr wrap="none" rtlCol="0">
            <a:spAutoFit/>
          </a:bodyPr>
          <a:lstStyle/>
          <a:p>
            <a:r>
              <a:rPr lang="en-US" sz="900" dirty="0" smtClean="0"/>
              <a:t>http://www.rcsb.org/pdb/explore.do?structureId=3se6</a:t>
            </a:r>
            <a:endParaRPr lang="en-US" sz="900" dirty="0"/>
          </a:p>
        </p:txBody>
      </p:sp>
      <p:sp>
        <p:nvSpPr>
          <p:cNvPr id="6" name="TextBox 5"/>
          <p:cNvSpPr txBox="1"/>
          <p:nvPr/>
        </p:nvSpPr>
        <p:spPr>
          <a:xfrm>
            <a:off x="4495800" y="2286000"/>
            <a:ext cx="2999539" cy="369332"/>
          </a:xfrm>
          <a:prstGeom prst="rect">
            <a:avLst/>
          </a:prstGeom>
          <a:noFill/>
        </p:spPr>
        <p:txBody>
          <a:bodyPr wrap="none" rtlCol="0">
            <a:spAutoFit/>
          </a:bodyPr>
          <a:lstStyle/>
          <a:p>
            <a:r>
              <a:rPr lang="en-US" dirty="0" smtClean="0"/>
              <a:t>Structure of ERAP2 protein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ERAP2 has two </a:t>
            </a:r>
            <a:r>
              <a:rPr lang="en-US" dirty="0" err="1" smtClean="0"/>
              <a:t>isoforms</a:t>
            </a:r>
            <a:endParaRPr lang="en-US" dirty="0"/>
          </a:p>
        </p:txBody>
      </p:sp>
      <p:pic>
        <p:nvPicPr>
          <p:cNvPr id="4" name="Picture 2" descr="https://cdn.rcsb.org/images/rutgers/se/3se6/3se6.pdb1-500.jpg"/>
          <p:cNvPicPr>
            <a:picLocks noChangeAspect="1" noChangeArrowheads="1"/>
          </p:cNvPicPr>
          <p:nvPr/>
        </p:nvPicPr>
        <p:blipFill>
          <a:blip r:embed="rId3"/>
          <a:srcRect/>
          <a:stretch>
            <a:fillRect/>
          </a:stretch>
        </p:blipFill>
        <p:spPr bwMode="auto">
          <a:xfrm>
            <a:off x="2133600" y="1905000"/>
            <a:ext cx="4724400" cy="4495800"/>
          </a:xfrm>
          <a:prstGeom prst="rect">
            <a:avLst/>
          </a:prstGeom>
          <a:noFill/>
        </p:spPr>
      </p:pic>
      <p:sp>
        <p:nvSpPr>
          <p:cNvPr id="5" name="TextBox 4"/>
          <p:cNvSpPr txBox="1"/>
          <p:nvPr/>
        </p:nvSpPr>
        <p:spPr>
          <a:xfrm>
            <a:off x="3581400" y="5943600"/>
            <a:ext cx="3020379" cy="230832"/>
          </a:xfrm>
          <a:prstGeom prst="rect">
            <a:avLst/>
          </a:prstGeom>
          <a:noFill/>
        </p:spPr>
        <p:txBody>
          <a:bodyPr wrap="none" rtlCol="0">
            <a:spAutoFit/>
          </a:bodyPr>
          <a:lstStyle/>
          <a:p>
            <a:r>
              <a:rPr lang="en-US" sz="900" dirty="0" smtClean="0"/>
              <a:t>http://www.rcsb.org/pdb/explore.do?structureId=3se6</a:t>
            </a:r>
            <a:endParaRPr lang="en-US"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Melanoma cell line MRN-1</a:t>
            </a:r>
            <a:endParaRPr lang="en-US" dirty="0"/>
          </a:p>
        </p:txBody>
      </p:sp>
      <p:pic>
        <p:nvPicPr>
          <p:cNvPr id="4" name="Picture 3"/>
          <p:cNvPicPr/>
          <p:nvPr/>
        </p:nvPicPr>
        <p:blipFill>
          <a:blip r:embed="rId3"/>
          <a:srcRect l="42730" t="50037" r="35547" b="34598"/>
          <a:stretch>
            <a:fillRect/>
          </a:stretch>
        </p:blipFill>
        <p:spPr bwMode="auto">
          <a:xfrm>
            <a:off x="1371600" y="2133600"/>
            <a:ext cx="6324600" cy="3733800"/>
          </a:xfrm>
          <a:prstGeom prst="rect">
            <a:avLst/>
          </a:prstGeom>
          <a:noFill/>
          <a:ln w="9525">
            <a:noFill/>
            <a:miter lim="800000"/>
            <a:headEnd/>
            <a:tailEnd/>
          </a:ln>
        </p:spPr>
      </p:pic>
      <p:sp>
        <p:nvSpPr>
          <p:cNvPr id="7" name="Oval 6"/>
          <p:cNvSpPr/>
          <p:nvPr/>
        </p:nvSpPr>
        <p:spPr>
          <a:xfrm>
            <a:off x="3200400" y="3124200"/>
            <a:ext cx="228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5029200"/>
            <a:ext cx="228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6096000"/>
            <a:ext cx="4025461" cy="369332"/>
          </a:xfrm>
          <a:prstGeom prst="rect">
            <a:avLst/>
          </a:prstGeom>
          <a:noFill/>
        </p:spPr>
        <p:txBody>
          <a:bodyPr wrap="none" rtlCol="0">
            <a:spAutoFit/>
          </a:bodyPr>
          <a:lstStyle/>
          <a:p>
            <a:pPr lvl="0"/>
            <a:r>
              <a:rPr lang="en-US" sz="900" dirty="0" err="1"/>
              <a:t>Fruci</a:t>
            </a:r>
            <a:r>
              <a:rPr lang="en-US" sz="900" dirty="0"/>
              <a:t>, D. et al (2006</a:t>
            </a:r>
            <a:r>
              <a:rPr lang="en-US" sz="900" dirty="0" smtClean="0"/>
              <a:t>), </a:t>
            </a:r>
            <a:r>
              <a:rPr lang="en-US" sz="900" u="sng" dirty="0">
                <a:hlinkClick r:id="rId4"/>
              </a:rPr>
              <a:t>http://www.jimmunol.org/content/176/8/4869.long</a:t>
            </a:r>
            <a:endParaRPr lang="en-US" sz="900" dirty="0"/>
          </a:p>
          <a:p>
            <a:endParaRPr lang="en-US" sz="900" dirty="0"/>
          </a:p>
        </p:txBody>
      </p:sp>
      <p:sp>
        <p:nvSpPr>
          <p:cNvPr id="10" name="TextBox 9"/>
          <p:cNvSpPr txBox="1"/>
          <p:nvPr/>
        </p:nvSpPr>
        <p:spPr>
          <a:xfrm>
            <a:off x="762000" y="2057400"/>
            <a:ext cx="2515662" cy="400110"/>
          </a:xfrm>
          <a:prstGeom prst="rect">
            <a:avLst/>
          </a:prstGeom>
          <a:noFill/>
        </p:spPr>
        <p:txBody>
          <a:bodyPr wrap="square" rtlCol="0">
            <a:spAutoFit/>
          </a:bodyPr>
          <a:lstStyle/>
          <a:p>
            <a:r>
              <a:rPr lang="en-US" sz="2000" dirty="0" smtClean="0"/>
              <a:t>What is melanoma?</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lstStyle/>
          <a:p>
            <a:r>
              <a:rPr lang="en-US" dirty="0" smtClean="0"/>
              <a:t>Purpose of the experiment</a:t>
            </a:r>
          </a:p>
          <a:p>
            <a:r>
              <a:rPr lang="en-US" dirty="0" smtClean="0"/>
              <a:t>Why this specific cell line for this experiment</a:t>
            </a:r>
          </a:p>
          <a:p>
            <a:r>
              <a:rPr lang="en-US" dirty="0" smtClean="0"/>
              <a:t>Goal of this experiment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Procedures used in this experiment</a:t>
            </a:r>
            <a:endParaRPr lang="en-US" dirty="0"/>
          </a:p>
        </p:txBody>
      </p:sp>
      <p:sp>
        <p:nvSpPr>
          <p:cNvPr id="3" name="Content Placeholder 2"/>
          <p:cNvSpPr>
            <a:spLocks noGrp="1"/>
          </p:cNvSpPr>
          <p:nvPr>
            <p:ph idx="1"/>
          </p:nvPr>
        </p:nvSpPr>
        <p:spPr/>
        <p:txBody>
          <a:bodyPr/>
          <a:lstStyle/>
          <a:p>
            <a:r>
              <a:rPr lang="en-US" dirty="0" err="1" smtClean="0"/>
              <a:t>Transfection</a:t>
            </a:r>
            <a:endParaRPr lang="en-US" dirty="0" smtClean="0"/>
          </a:p>
          <a:p>
            <a:r>
              <a:rPr lang="en-US" dirty="0" smtClean="0"/>
              <a:t>Western blotting</a:t>
            </a:r>
          </a:p>
          <a:p>
            <a:r>
              <a:rPr lang="en-US" dirty="0" smtClean="0"/>
              <a:t>Lymphocyte activation assay</a:t>
            </a:r>
          </a:p>
          <a:p>
            <a:r>
              <a:rPr lang="en-US" dirty="0" smtClean="0"/>
              <a:t>Flow </a:t>
            </a:r>
            <a:r>
              <a:rPr lang="en-US" dirty="0" err="1" smtClean="0"/>
              <a:t>cytometry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Lymphocyte activation assay</a:t>
            </a:r>
            <a:endParaRPr lang="en-US" dirty="0"/>
          </a:p>
        </p:txBody>
      </p:sp>
      <p:sp>
        <p:nvSpPr>
          <p:cNvPr id="3" name="Content Placeholder 2"/>
          <p:cNvSpPr>
            <a:spLocks noGrp="1"/>
          </p:cNvSpPr>
          <p:nvPr>
            <p:ph idx="1"/>
          </p:nvPr>
        </p:nvSpPr>
        <p:spPr/>
        <p:txBody>
          <a:bodyPr/>
          <a:lstStyle/>
          <a:p>
            <a:r>
              <a:rPr lang="en-US" dirty="0" smtClean="0"/>
              <a:t>What are lymphocytes?</a:t>
            </a:r>
          </a:p>
          <a:p>
            <a:r>
              <a:rPr lang="en-US" dirty="0" smtClean="0"/>
              <a:t>Natural killer cells?</a:t>
            </a:r>
          </a:p>
          <a:p>
            <a:r>
              <a:rPr lang="en-US" dirty="0" smtClean="0"/>
              <a:t>T-cells?</a:t>
            </a:r>
          </a:p>
          <a:p>
            <a:r>
              <a:rPr lang="en-US" dirty="0" smtClean="0"/>
              <a:t>When does lymphocyte activation occur?</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measured?</a:t>
            </a:r>
            <a:endParaRPr lang="en-US" dirty="0"/>
          </a:p>
        </p:txBody>
      </p:sp>
      <p:pic>
        <p:nvPicPr>
          <p:cNvPr id="26626" name="Picture 2" descr="http://www.pathologystudent.com/wp-content/uploads/2010/07/normal-lymphs.jpg"/>
          <p:cNvPicPr>
            <a:picLocks noChangeAspect="1" noChangeArrowheads="1"/>
          </p:cNvPicPr>
          <p:nvPr/>
        </p:nvPicPr>
        <p:blipFill>
          <a:blip r:embed="rId3"/>
          <a:srcRect/>
          <a:stretch>
            <a:fillRect/>
          </a:stretch>
        </p:blipFill>
        <p:spPr bwMode="auto">
          <a:xfrm>
            <a:off x="1295400" y="2057400"/>
            <a:ext cx="3216465" cy="2381251"/>
          </a:xfrm>
          <a:prstGeom prst="rect">
            <a:avLst/>
          </a:prstGeom>
          <a:noFill/>
        </p:spPr>
      </p:pic>
      <p:sp>
        <p:nvSpPr>
          <p:cNvPr id="26632" name="AutoShape 8" descr="https://static.wixstatic.com/media/201177_d491bf3ba07f477dac080646b7280662~mv2.jpg/v1/fill/w_251,h_259,al_c,q_80,usm_0.66_1.00_0.01/201177_d491bf3ba07f477dac080646b7280662~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p:nvPr/>
        </p:nvPicPr>
        <p:blipFill>
          <a:blip r:embed="rId4"/>
          <a:srcRect l="56942" t="18967" r="24407" b="40200"/>
          <a:stretch>
            <a:fillRect/>
          </a:stretch>
        </p:blipFill>
        <p:spPr bwMode="auto">
          <a:xfrm>
            <a:off x="4648200" y="2133600"/>
            <a:ext cx="3445119" cy="4243242"/>
          </a:xfrm>
          <a:prstGeom prst="rect">
            <a:avLst/>
          </a:prstGeom>
          <a:noFill/>
          <a:ln w="9525">
            <a:noFill/>
            <a:miter lim="800000"/>
            <a:headEnd/>
            <a:tailEnd/>
          </a:ln>
        </p:spPr>
      </p:pic>
      <p:sp>
        <p:nvSpPr>
          <p:cNvPr id="9" name="TextBox 8"/>
          <p:cNvSpPr txBox="1"/>
          <p:nvPr/>
        </p:nvSpPr>
        <p:spPr>
          <a:xfrm>
            <a:off x="5715000" y="6019800"/>
            <a:ext cx="2226892" cy="230832"/>
          </a:xfrm>
          <a:prstGeom prst="rect">
            <a:avLst/>
          </a:prstGeom>
          <a:noFill/>
        </p:spPr>
        <p:txBody>
          <a:bodyPr wrap="none" rtlCol="0">
            <a:spAutoFit/>
          </a:bodyPr>
          <a:lstStyle/>
          <a:p>
            <a:r>
              <a:rPr lang="en-US" sz="900" dirty="0" smtClean="0"/>
              <a:t>https://www.naturale-cell.com/nk-cells</a:t>
            </a:r>
            <a:endParaRPr lang="en-US" sz="900" dirty="0"/>
          </a:p>
        </p:txBody>
      </p:sp>
      <p:sp>
        <p:nvSpPr>
          <p:cNvPr id="10" name="TextBox 9"/>
          <p:cNvSpPr txBox="1"/>
          <p:nvPr/>
        </p:nvSpPr>
        <p:spPr>
          <a:xfrm>
            <a:off x="304800" y="4495800"/>
            <a:ext cx="4443845" cy="230832"/>
          </a:xfrm>
          <a:prstGeom prst="rect">
            <a:avLst/>
          </a:prstGeom>
          <a:noFill/>
        </p:spPr>
        <p:txBody>
          <a:bodyPr wrap="none" rtlCol="0">
            <a:spAutoFit/>
          </a:bodyPr>
          <a:lstStyle/>
          <a:p>
            <a:r>
              <a:rPr lang="en-US" sz="900" dirty="0" smtClean="0"/>
              <a:t>http://www.pathologyoutlines.com/topic/bonemarrowlymphocytematuration.html</a:t>
            </a:r>
            <a:endParaRPr lang="en-US"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Three possible results</a:t>
            </a:r>
          </a:p>
          <a:p>
            <a:r>
              <a:rPr lang="en-US" dirty="0" smtClean="0"/>
              <a:t>Hypothesis</a:t>
            </a:r>
          </a:p>
          <a:p>
            <a:r>
              <a:rPr lang="en-US" dirty="0" smtClean="0"/>
              <a:t>What can skew the results?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399</TotalTime>
  <Words>846</Words>
  <Application>Microsoft Office PowerPoint</Application>
  <PresentationFormat>On-screen Show (4:3)</PresentationFormat>
  <Paragraphs>91</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Immune response when ERAP2-N is introduced to Melanoma cell line MRN-1</vt:lpstr>
      <vt:lpstr>What is ERAP2?</vt:lpstr>
      <vt:lpstr>ERAP2 has two isoforms</vt:lpstr>
      <vt:lpstr>Melanoma cell line MRN-1</vt:lpstr>
      <vt:lpstr>The Experiment</vt:lpstr>
      <vt:lpstr>Procedures used in this experiment</vt:lpstr>
      <vt:lpstr>Lymphocyte activation assay</vt:lpstr>
      <vt:lpstr>What is being measured?</vt:lpstr>
      <vt:lpstr>Results?</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response when ERAP2-N is introduced to Melanoma cell line MRN-1</dc:title>
  <dc:creator>sandarora@hotmail.com</dc:creator>
  <cp:lastModifiedBy>sandarora@hotmail.com</cp:lastModifiedBy>
  <cp:revision>1</cp:revision>
  <dcterms:created xsi:type="dcterms:W3CDTF">2017-11-28T03:24:49Z</dcterms:created>
  <dcterms:modified xsi:type="dcterms:W3CDTF">2017-11-28T10:04:00Z</dcterms:modified>
</cp:coreProperties>
</file>