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11" autoAdjust="0"/>
    <p:restoredTop sz="79920" autoAdjust="0"/>
  </p:normalViewPr>
  <p:slideViewPr>
    <p:cSldViewPr snapToGrid="0">
      <p:cViewPr>
        <p:scale>
          <a:sx n="44" d="100"/>
          <a:sy n="44" d="100"/>
        </p:scale>
        <p:origin x="146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4E2E6-C20F-42F7-904B-8D6C1C5756C2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BE79F-57CF-422C-BF03-51144C4B2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3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42qw4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BE79F-57CF-422C-BF03-51144C4B23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0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BE79F-57CF-422C-BF03-51144C4B23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1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A6FDED7-F025-44A2-B9FA-F50B877B2D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81439CE-15DD-43E5-9A8A-037B3042335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413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DED7-F025-44A2-B9FA-F50B877B2D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39CE-15DD-43E5-9A8A-037B30423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7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DED7-F025-44A2-B9FA-F50B877B2D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39CE-15DD-43E5-9A8A-037B30423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1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DED7-F025-44A2-B9FA-F50B877B2D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39CE-15DD-43E5-9A8A-037B30423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4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6FDED7-F025-44A2-B9FA-F50B877B2D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1439CE-15DD-43E5-9A8A-037B304233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9913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DED7-F025-44A2-B9FA-F50B877B2D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39CE-15DD-43E5-9A8A-037B30423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4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DED7-F025-44A2-B9FA-F50B877B2D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39CE-15DD-43E5-9A8A-037B30423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7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DED7-F025-44A2-B9FA-F50B877B2D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39CE-15DD-43E5-9A8A-037B30423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3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DED7-F025-44A2-B9FA-F50B877B2D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39CE-15DD-43E5-9A8A-037B30423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4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6FDED7-F025-44A2-B9FA-F50B877B2D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1439CE-15DD-43E5-9A8A-037B304233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589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6FDED7-F025-44A2-B9FA-F50B877B2D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1439CE-15DD-43E5-9A8A-037B304233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973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A6FDED7-F025-44A2-B9FA-F50B877B2DC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81439CE-15DD-43E5-9A8A-037B304233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756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j.placenta.2017.03.01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ytotoxic_T_cell#/media/File:Antigen_presentation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84826-F9DE-4DAE-865E-EEF6A2AE5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415" y="2548110"/>
            <a:ext cx="8361229" cy="2098226"/>
          </a:xfrm>
        </p:spPr>
        <p:txBody>
          <a:bodyPr>
            <a:normAutofit fontScale="90000"/>
          </a:bodyPr>
          <a:lstStyle/>
          <a:p>
            <a:r>
              <a:rPr lang="en-US" dirty="0"/>
              <a:t>ERAP2N and Spontaneous Terminal Pregnancies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EAF3A-AED0-44FA-9211-EF905CD84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8891" y="4504919"/>
            <a:ext cx="6831673" cy="1086237"/>
          </a:xfrm>
        </p:spPr>
        <p:txBody>
          <a:bodyPr/>
          <a:lstStyle/>
          <a:p>
            <a:r>
              <a:rPr lang="en-US" dirty="0"/>
              <a:t>Shradda Adhikari </a:t>
            </a:r>
          </a:p>
          <a:p>
            <a:r>
              <a:rPr lang="en-US" dirty="0"/>
              <a:t>Mentor: </a:t>
            </a:r>
            <a:r>
              <a:rPr lang="en-US" dirty="0" err="1"/>
              <a:t>Eun</a:t>
            </a:r>
            <a:r>
              <a:rPr lang="en-US" dirty="0"/>
              <a:t> D. Lee </a:t>
            </a:r>
          </a:p>
        </p:txBody>
      </p:sp>
    </p:spTree>
    <p:extLst>
      <p:ext uri="{BB962C8B-B14F-4D97-AF65-F5344CB8AC3E}">
        <p14:creationId xmlns:p14="http://schemas.microsoft.com/office/powerpoint/2010/main" val="313046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F8F04-5E53-4EC1-94E9-343648A15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Results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46D6C-4937-4994-9B44-207AFBDB1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The gene editing works and ERAP2N is transcribed </a:t>
            </a:r>
          </a:p>
          <a:p>
            <a:r>
              <a:rPr lang="en-US" dirty="0"/>
              <a:t>2. ERAP2N (double) induces more antibodies from binding to NKC and T cells.</a:t>
            </a:r>
          </a:p>
          <a:p>
            <a:pPr lvl="1"/>
            <a:r>
              <a:rPr lang="en-US" dirty="0"/>
              <a:t>ERAP2N (single) makes less lymphocytes from being activated </a:t>
            </a:r>
          </a:p>
          <a:p>
            <a:pPr lvl="1"/>
            <a:r>
              <a:rPr lang="en-US" dirty="0"/>
              <a:t>No ERAP2 makes almost none lymphocytes from being activated  </a:t>
            </a:r>
          </a:p>
        </p:txBody>
      </p:sp>
    </p:spTree>
    <p:extLst>
      <p:ext uri="{BB962C8B-B14F-4D97-AF65-F5344CB8AC3E}">
        <p14:creationId xmlns:p14="http://schemas.microsoft.com/office/powerpoint/2010/main" val="2903503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8DC77-B60E-413B-9F63-A1DE0C330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Improvement/Pitfalls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28D71-9FB9-47AF-B12A-137465C0D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 1 failure </a:t>
            </a:r>
          </a:p>
          <a:p>
            <a:r>
              <a:rPr lang="en-US" dirty="0"/>
              <a:t>Antibody binding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1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832F0-F6EF-4FD6-A876-7BF80507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35609-CE28-4DD4-ADA2-F78A91D04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760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1.Colucci F, </a:t>
            </a:r>
            <a:r>
              <a:rPr lang="en-US" dirty="0" err="1"/>
              <a:t>Boulenouar</a:t>
            </a:r>
            <a:r>
              <a:rPr lang="en-US" dirty="0"/>
              <a:t> S, </a:t>
            </a:r>
            <a:r>
              <a:rPr lang="en-US" dirty="0" err="1"/>
              <a:t>Kieckbusch</a:t>
            </a:r>
            <a:r>
              <a:rPr lang="en-US" dirty="0"/>
              <a:t> J, Moffett A. How does variability of immune system genes affect placentation? </a:t>
            </a:r>
            <a:r>
              <a:rPr lang="en-US" i="1" dirty="0"/>
              <a:t>Placenta</a:t>
            </a:r>
            <a:r>
              <a:rPr lang="en-US" dirty="0"/>
              <a:t>. 2011;32(8):539-545. doi:10.1016/j.placenta.2011.05.001.</a:t>
            </a:r>
          </a:p>
          <a:p>
            <a:pPr marL="0" indent="0">
              <a:buNone/>
            </a:pPr>
            <a:r>
              <a:rPr lang="en-US" dirty="0"/>
              <a:t>2. Human and Mouse CD Marker Handbook BD Biosciences 2010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Vanhille</a:t>
            </a:r>
            <a:r>
              <a:rPr lang="en-US" dirty="0"/>
              <a:t> DL, Hill LD, Hilliard DD, et al. A novel </a:t>
            </a:r>
            <a:r>
              <a:rPr lang="en-US" i="1" dirty="0"/>
              <a:t>ERAP2</a:t>
            </a:r>
            <a:r>
              <a:rPr lang="en-US" dirty="0"/>
              <a:t> haplotype structure in a Chilean population: implications for ERAP2 protein expression and preeclampsia risk. </a:t>
            </a:r>
            <a:r>
              <a:rPr lang="en-US" i="1" dirty="0"/>
              <a:t>Molecular Genetics &amp; Genomic Medicine</a:t>
            </a:r>
            <a:r>
              <a:rPr lang="en-US" dirty="0"/>
              <a:t>. 2013;1(2):98-107. doi:10.1002/mgg3.13.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Evnouchidou</a:t>
            </a:r>
            <a:r>
              <a:rPr lang="en-US" dirty="0"/>
              <a:t> I, Birtley J, </a:t>
            </a:r>
            <a:r>
              <a:rPr lang="en-US" dirty="0" err="1"/>
              <a:t>Seregin</a:t>
            </a:r>
            <a:r>
              <a:rPr lang="en-US" dirty="0"/>
              <a:t> S, </a:t>
            </a:r>
            <a:r>
              <a:rPr lang="en-US" dirty="0" err="1"/>
              <a:t>Papakyriakou</a:t>
            </a:r>
            <a:r>
              <a:rPr lang="en-US" dirty="0"/>
              <a:t> A, </a:t>
            </a:r>
            <a:r>
              <a:rPr lang="en-US" dirty="0" err="1"/>
              <a:t>Zervoudi</a:t>
            </a:r>
            <a:r>
              <a:rPr lang="en-US" dirty="0"/>
              <a:t> E, </a:t>
            </a:r>
            <a:r>
              <a:rPr lang="en-US" dirty="0" err="1"/>
              <a:t>Samiotaki</a:t>
            </a:r>
            <a:r>
              <a:rPr lang="en-US" dirty="0"/>
              <a:t> M, et al. A common single nucleotide polymorphism in endoplasmic reticulum aminopeptidase 2 induces a specificity switch that leads to altered antigen processing. J. Immunol. 2012;189:2383–2392</a:t>
            </a:r>
          </a:p>
          <a:p>
            <a:pPr marL="0" indent="0">
              <a:buNone/>
            </a:pPr>
            <a:r>
              <a:rPr lang="en-US" dirty="0"/>
              <a:t>5. Lee D, </a:t>
            </a:r>
            <a:r>
              <a:rPr lang="en-US" dirty="0" err="1"/>
              <a:t>Eun</a:t>
            </a:r>
            <a:r>
              <a:rPr lang="en-US" dirty="0"/>
              <a:t> Endoplasmic Reticulum Aminopeptidase 2, a common immunological link to adverse pregnancy outcomes and cancer clearance? </a:t>
            </a:r>
            <a:r>
              <a:rPr lang="en-US" i="1" dirty="0"/>
              <a:t>Placenta. </a:t>
            </a:r>
            <a:r>
              <a:rPr lang="en-US" dirty="0"/>
              <a:t>2017;(56)40-43 </a:t>
            </a:r>
            <a:r>
              <a:rPr lang="en-US" dirty="0">
                <a:hlinkClick r:id="rId2"/>
              </a:rPr>
              <a:t>https://doi.org/10.1016/j.placenta.2017.03.012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Vanhille</a:t>
            </a:r>
            <a:r>
              <a:rPr lang="en-US" dirty="0"/>
              <a:t> DL, Hill LD, Hilliard DD, et al. A novel </a:t>
            </a:r>
            <a:r>
              <a:rPr lang="en-US" i="1" dirty="0"/>
              <a:t>ERAP2</a:t>
            </a:r>
            <a:r>
              <a:rPr lang="en-US" dirty="0"/>
              <a:t> haplotype structure in a Chilean population: implications for ERAP2 protein expression and preeclampsia risk. </a:t>
            </a:r>
            <a:r>
              <a:rPr lang="en-US" i="1" dirty="0"/>
              <a:t>Molecular Genetics &amp; Genomic Medicine</a:t>
            </a:r>
            <a:r>
              <a:rPr lang="en-US" dirty="0"/>
              <a:t>. 2013;1(2):98-107. doi:10.1002/mgg3.13.</a:t>
            </a:r>
          </a:p>
          <a:p>
            <a:pPr marL="0" indent="0">
              <a:buNone/>
            </a:pPr>
            <a:r>
              <a:rPr lang="en-US" dirty="0"/>
              <a:t>7. Lee D, </a:t>
            </a:r>
            <a:r>
              <a:rPr lang="en-US" dirty="0" err="1"/>
              <a:t>Eun</a:t>
            </a:r>
            <a:r>
              <a:rPr lang="en-US" dirty="0"/>
              <a:t> Comparative expression profiling of endoplasmic reticulum aminopeptidase 2 and human leukocyte antigen-C expression in choriocarcinoma cell lines </a:t>
            </a:r>
            <a:r>
              <a:rPr lang="en-US" i="1" dirty="0"/>
              <a:t>Pregnancy Hypertension: An International Journal of Women's Cardiovascular Health </a:t>
            </a:r>
            <a:r>
              <a:rPr lang="en-US" dirty="0"/>
              <a:t>2015;5(1)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70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BF060-9CCC-45C9-BA97-612E2129B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EC682-E3DE-41D5-9062-9FEC726F88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9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40B7-1CD9-43C3-8E6E-E3F228362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Spontaneous Miscarriages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5B645-D00C-4FA2-AA8B-A0FB8393D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5190"/>
            <a:ext cx="9645502" cy="4000308"/>
          </a:xfrm>
        </p:spPr>
        <p:txBody>
          <a:bodyPr>
            <a:normAutofit/>
          </a:bodyPr>
          <a:lstStyle/>
          <a:p>
            <a:r>
              <a:rPr lang="en-US" dirty="0"/>
              <a:t>Most common type of pregnancy loss- more than 3 billion cases per year in the US alone </a:t>
            </a:r>
          </a:p>
          <a:p>
            <a:r>
              <a:rPr lang="en-US" dirty="0"/>
              <a:t>Possible reason: immune system imbalance </a:t>
            </a:r>
          </a:p>
          <a:p>
            <a:r>
              <a:rPr lang="en-US" dirty="0"/>
              <a:t>TNF= Tumor neurosis Factors- induced by the lymphocytes that is known to be a factor in repeated miscarriages (1) </a:t>
            </a:r>
          </a:p>
          <a:p>
            <a:pPr lvl="1"/>
            <a:r>
              <a:rPr lang="en-US" dirty="0"/>
              <a:t>NKCs (CD16 and CD56) (2) </a:t>
            </a:r>
          </a:p>
          <a:p>
            <a:endParaRPr lang="en-US" dirty="0"/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F558031E-26E0-42C9-90A3-7F90A22F0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951" y="4570209"/>
            <a:ext cx="3418072" cy="192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003F55-3BD5-4826-B202-6DFA5EB6722D}"/>
              </a:ext>
            </a:extLst>
          </p:cNvPr>
          <p:cNvSpPr txBox="1"/>
          <p:nvPr/>
        </p:nvSpPr>
        <p:spPr>
          <a:xfrm>
            <a:off x="9231845" y="4877048"/>
            <a:ext cx="250371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https://www.google.com/</a:t>
            </a:r>
            <a:r>
              <a:rPr lang="en-US" sz="1100" dirty="0" err="1"/>
              <a:t>search?biw</a:t>
            </a:r>
            <a:r>
              <a:rPr lang="en-US" sz="1100" dirty="0"/>
              <a:t>=1242&amp;bih=611&amp;tbm=</a:t>
            </a:r>
            <a:r>
              <a:rPr lang="en-US" sz="1100" dirty="0" err="1"/>
              <a:t>isch&amp;sa</a:t>
            </a:r>
            <a:r>
              <a:rPr lang="en-US" sz="1100" dirty="0"/>
              <a:t>=1&amp;ei=nqchWuLMA4Wqggeq_ojoBg&amp;q=</a:t>
            </a:r>
            <a:r>
              <a:rPr lang="en-US" sz="1100" dirty="0" err="1"/>
              <a:t>pregnant&amp;oq</a:t>
            </a:r>
            <a:r>
              <a:rPr lang="en-US" sz="1100" dirty="0"/>
              <a:t>=</a:t>
            </a:r>
            <a:r>
              <a:rPr lang="en-US" sz="1100" dirty="0" err="1"/>
              <a:t>pregnant&amp;gs_l</a:t>
            </a:r>
            <a:r>
              <a:rPr lang="en-US" sz="1100" dirty="0"/>
              <a:t>=psy-ab.3..0i67k1l2j0l3j0i67k1j0l3j0i67k1.2764.3444.0.3805.3.3.0.0.0.0.132.277.2j1.3.0....0...1c.1.64.psy-ab..0.3.276....0.hamtsB1RD84#imgrc=0I083Sxcb3KufM:</a:t>
            </a:r>
          </a:p>
        </p:txBody>
      </p:sp>
    </p:spTree>
    <p:extLst>
      <p:ext uri="{BB962C8B-B14F-4D97-AF65-F5344CB8AC3E}">
        <p14:creationId xmlns:p14="http://schemas.microsoft.com/office/powerpoint/2010/main" val="163381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DEAE3-05BF-448A-82F2-D9665B01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ERAP2 and the Immune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63455-575F-4BC7-861A-15F556C97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White blood cells (lymphocytes) work by detecting antigens on cells </a:t>
            </a:r>
          </a:p>
          <a:p>
            <a:r>
              <a:rPr lang="en-US" dirty="0"/>
              <a:t>ERAP2 cleaves these antigens to be presented on HLA-C1 (3)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51B404-2F66-4D1D-85DF-322A4AD5C0B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047342" y="3263316"/>
            <a:ext cx="5160993" cy="32295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D6AF21-E336-44AA-BAA7-ABEDDF7FCDCB}"/>
              </a:ext>
            </a:extLst>
          </p:cNvPr>
          <p:cNvSpPr txBox="1"/>
          <p:nvPr/>
        </p:nvSpPr>
        <p:spPr>
          <a:xfrm>
            <a:off x="6727370" y="6492875"/>
            <a:ext cx="2786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from Ref. 5</a:t>
            </a:r>
          </a:p>
        </p:txBody>
      </p:sp>
    </p:spTree>
    <p:extLst>
      <p:ext uri="{BB962C8B-B14F-4D97-AF65-F5344CB8AC3E}">
        <p14:creationId xmlns:p14="http://schemas.microsoft.com/office/powerpoint/2010/main" val="318502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6491B-41A8-40C9-ABE4-C272DCEAF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ERAP2N and ERAP2K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5ED3B-99FE-4DF0-A52F-DDE297809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Difference in the protein level: N392K (asparagine and Lysine) (4)</a:t>
            </a:r>
          </a:p>
          <a:p>
            <a:r>
              <a:rPr lang="en-US" dirty="0"/>
              <a:t>Difference in the genetic level: determined by SNPs (single nucleotide Polymorphisms) in LD (linkage disequilibrium) (3)</a:t>
            </a:r>
          </a:p>
          <a:p>
            <a:r>
              <a:rPr lang="en-US" dirty="0"/>
              <a:t>ERAP2N has 165 times the cleaving capability (4) </a:t>
            </a:r>
          </a:p>
          <a:p>
            <a:r>
              <a:rPr lang="en-US" dirty="0"/>
              <a:t>“The largest functional changes described for a common coding polymorphism” (4)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E5CF8F-A2F0-485E-AFF7-EA559B0E64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982" y="4323038"/>
            <a:ext cx="5586523" cy="23824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843A11-CB83-4823-81BE-89EBDBBB5300}"/>
              </a:ext>
            </a:extLst>
          </p:cNvPr>
          <p:cNvSpPr txBox="1"/>
          <p:nvPr/>
        </p:nvSpPr>
        <p:spPr>
          <a:xfrm>
            <a:off x="9266144" y="6336194"/>
            <a:ext cx="2786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from Ref. 4</a:t>
            </a:r>
          </a:p>
        </p:txBody>
      </p:sp>
    </p:spTree>
    <p:extLst>
      <p:ext uri="{BB962C8B-B14F-4D97-AF65-F5344CB8AC3E}">
        <p14:creationId xmlns:p14="http://schemas.microsoft.com/office/powerpoint/2010/main" val="1844701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7A586-0871-4E62-AB85-ECCA86E2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Genetics of ERAP2 N and 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30111-3935-421D-AEFA-617F94196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63140" cy="4351338"/>
          </a:xfrm>
        </p:spPr>
        <p:txBody>
          <a:bodyPr>
            <a:normAutofit/>
          </a:bodyPr>
          <a:lstStyle/>
          <a:p>
            <a:r>
              <a:rPr lang="en-US" dirty="0"/>
              <a:t>Two SNPs determine the phenotype of the gene (SNP rs-22 and SNP rs-25)  (6)</a:t>
            </a:r>
          </a:p>
          <a:p>
            <a:r>
              <a:rPr lang="en-US" dirty="0"/>
              <a:t>They are in LD so if there is a chance that SNP rs-25 codes for the N allele, the SNP rs-22 allele comes in and induces a premature stop codon in RNA so it never gets transcribed (6)</a:t>
            </a:r>
          </a:p>
          <a:p>
            <a:r>
              <a:rPr lang="en-US" dirty="0"/>
              <a:t>Chilean population: not linked, but STILL didn’t express the N allele (6)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A28DFA-BFB8-417A-BE8F-92CB767C0B14}"/>
              </a:ext>
            </a:extLst>
          </p:cNvPr>
          <p:cNvPicPr/>
          <p:nvPr/>
        </p:nvPicPr>
        <p:blipFill rotWithShape="1">
          <a:blip r:embed="rId2"/>
          <a:srcRect l="4880" r="6078"/>
          <a:stretch/>
        </p:blipFill>
        <p:spPr bwMode="auto">
          <a:xfrm>
            <a:off x="6276518" y="1975036"/>
            <a:ext cx="5077282" cy="43513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9AD594-1A3E-44FD-9880-A7DE9BB34715}"/>
              </a:ext>
            </a:extLst>
          </p:cNvPr>
          <p:cNvSpPr txBox="1"/>
          <p:nvPr/>
        </p:nvSpPr>
        <p:spPr>
          <a:xfrm>
            <a:off x="8186057" y="6382577"/>
            <a:ext cx="2786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from Ref. 6</a:t>
            </a:r>
          </a:p>
        </p:txBody>
      </p:sp>
    </p:spTree>
    <p:extLst>
      <p:ext uri="{BB962C8B-B14F-4D97-AF65-F5344CB8AC3E}">
        <p14:creationId xmlns:p14="http://schemas.microsoft.com/office/powerpoint/2010/main" val="252019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9CC7F-0D83-4583-B4FE-35D1DF30F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8524F-2411-4AA5-A430-9BAA70259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gene editing results in the transcription of N allele, it would induce a great immune response brought on by the hyper cleaving of the ERAP2N that the uterus becomes a hostile environment resulting in termination of trophoblast cell and fetal survival.</a:t>
            </a:r>
          </a:p>
        </p:txBody>
      </p:sp>
    </p:spTree>
    <p:extLst>
      <p:ext uri="{BB962C8B-B14F-4D97-AF65-F5344CB8AC3E}">
        <p14:creationId xmlns:p14="http://schemas.microsoft.com/office/powerpoint/2010/main" val="283439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40481-0E51-4510-AC5C-B98427E66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Experiment 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5F02B-E6DD-418E-B31F-02B1262E4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Gene editing</a:t>
            </a:r>
          </a:p>
          <a:p>
            <a:pPr lvl="1"/>
            <a:r>
              <a:rPr lang="en-US" dirty="0"/>
              <a:t>a. </a:t>
            </a:r>
            <a:r>
              <a:rPr lang="en-US" dirty="0" err="1"/>
              <a:t>crispr</a:t>
            </a:r>
            <a:r>
              <a:rPr lang="en-US" dirty="0"/>
              <a:t> </a:t>
            </a:r>
            <a:r>
              <a:rPr lang="en-US" dirty="0" err="1"/>
              <a:t>cas</a:t>
            </a:r>
            <a:r>
              <a:rPr lang="en-US" dirty="0"/>
              <a:t> 9 </a:t>
            </a:r>
          </a:p>
          <a:p>
            <a:pPr lvl="1"/>
            <a:r>
              <a:rPr lang="en-US" dirty="0"/>
              <a:t>b. western blot</a:t>
            </a:r>
          </a:p>
          <a:p>
            <a:r>
              <a:rPr lang="en-US" dirty="0"/>
              <a:t>2. Lymphocyte activation assay  </a:t>
            </a:r>
          </a:p>
          <a:p>
            <a:pPr lvl="1"/>
            <a:r>
              <a:rPr lang="en-US" dirty="0"/>
              <a:t>a. Isolation of lymphocytes</a:t>
            </a:r>
          </a:p>
          <a:p>
            <a:pPr lvl="1"/>
            <a:r>
              <a:rPr lang="en-US" dirty="0"/>
              <a:t>b. Insertion of antibodies</a:t>
            </a:r>
          </a:p>
          <a:p>
            <a:pPr lvl="1"/>
            <a:r>
              <a:rPr lang="en-US" dirty="0"/>
              <a:t>c. Quantification of activated lymphocytes</a:t>
            </a:r>
          </a:p>
        </p:txBody>
      </p:sp>
    </p:spTree>
    <p:extLst>
      <p:ext uri="{BB962C8B-B14F-4D97-AF65-F5344CB8AC3E}">
        <p14:creationId xmlns:p14="http://schemas.microsoft.com/office/powerpoint/2010/main" val="1483991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937D-41FE-4353-936A-26C44CD38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 Editing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2B0D0-4252-48DC-B300-0FD4C6851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7461738" cy="4462633"/>
          </a:xfrm>
        </p:spPr>
        <p:txBody>
          <a:bodyPr/>
          <a:lstStyle/>
          <a:p>
            <a:r>
              <a:rPr lang="en-US" dirty="0"/>
              <a:t>JEG-3 Cells: (7)</a:t>
            </a:r>
          </a:p>
          <a:p>
            <a:pPr lvl="1"/>
            <a:r>
              <a:rPr lang="en-US" dirty="0"/>
              <a:t>SNP-rs22</a:t>
            </a:r>
          </a:p>
          <a:p>
            <a:pPr lvl="2"/>
            <a:r>
              <a:rPr lang="en-US" dirty="0"/>
              <a:t>Homozygous GG</a:t>
            </a:r>
          </a:p>
          <a:p>
            <a:pPr lvl="1"/>
            <a:r>
              <a:rPr lang="en-US" dirty="0"/>
              <a:t>SNP-rs25</a:t>
            </a:r>
          </a:p>
          <a:p>
            <a:pPr lvl="2"/>
            <a:r>
              <a:rPr lang="en-US" dirty="0"/>
              <a:t>Homozygous TT</a:t>
            </a:r>
          </a:p>
          <a:p>
            <a:pPr lvl="1"/>
            <a:r>
              <a:rPr lang="en-US" dirty="0"/>
              <a:t>SHOULD produce ERAP2N, but does not because of the LD with rs-22 and homozygous GG </a:t>
            </a:r>
          </a:p>
          <a:p>
            <a:pPr lvl="1"/>
            <a:r>
              <a:rPr lang="en-US" dirty="0"/>
              <a:t>If we can change homozygous GG--&gt; homozygous AA so the N allele can be transcribed </a:t>
            </a:r>
          </a:p>
          <a:p>
            <a:r>
              <a:rPr lang="en-US" dirty="0"/>
              <a:t>Results checked with western blotting </a:t>
            </a:r>
          </a:p>
          <a:p>
            <a:pPr lvl="1"/>
            <a:r>
              <a:rPr lang="en-US" dirty="0"/>
              <a:t>ERAP2N= 110 </a:t>
            </a:r>
            <a:r>
              <a:rPr lang="en-US" dirty="0" err="1"/>
              <a:t>Kda</a:t>
            </a:r>
            <a:r>
              <a:rPr lang="en-US" dirty="0"/>
              <a:t> (3)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59FB51-E85A-41CD-8923-67A4BDD2D0D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015" y="916110"/>
            <a:ext cx="3215102" cy="51189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CDD7BE-E613-4C41-96CD-1CC391D23108}"/>
              </a:ext>
            </a:extLst>
          </p:cNvPr>
          <p:cNvSpPr txBox="1"/>
          <p:nvPr/>
        </p:nvSpPr>
        <p:spPr>
          <a:xfrm>
            <a:off x="6988629" y="6035040"/>
            <a:ext cx="4898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https://en.wikipedia.org/wiki/Cytotoxic_T_cell#/media/File:Antigen_presentation.svg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49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CBF99-3992-40B4-9904-04E2FC171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Lymphocyte Activation Assay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BAA4-4E19-4AF2-A550-D8910F5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741" y="1825623"/>
            <a:ext cx="4165545" cy="4705805"/>
          </a:xfrm>
        </p:spPr>
        <p:txBody>
          <a:bodyPr>
            <a:normAutofit/>
          </a:bodyPr>
          <a:lstStyle/>
          <a:p>
            <a:r>
              <a:rPr lang="en-US" dirty="0"/>
              <a:t>Isolation of Lymphocytes </a:t>
            </a:r>
          </a:p>
          <a:p>
            <a:pPr lvl="1"/>
            <a:r>
              <a:rPr lang="en-US" dirty="0"/>
              <a:t>PBMC protocol – centrifugation (8)</a:t>
            </a:r>
          </a:p>
          <a:p>
            <a:r>
              <a:rPr lang="en-US" dirty="0"/>
              <a:t>Insertion of florescence tagged antibodies (2)</a:t>
            </a:r>
          </a:p>
          <a:p>
            <a:pPr lvl="1"/>
            <a:r>
              <a:rPr lang="en-US" dirty="0"/>
              <a:t>CD8</a:t>
            </a:r>
          </a:p>
          <a:p>
            <a:pPr lvl="1"/>
            <a:r>
              <a:rPr lang="en-US" dirty="0"/>
              <a:t>CD4</a:t>
            </a:r>
          </a:p>
          <a:p>
            <a:pPr lvl="1"/>
            <a:r>
              <a:rPr lang="en-US" dirty="0"/>
              <a:t>CD56</a:t>
            </a:r>
          </a:p>
          <a:p>
            <a:pPr lvl="1"/>
            <a:r>
              <a:rPr lang="en-US" dirty="0"/>
              <a:t>CD69</a:t>
            </a:r>
          </a:p>
          <a:p>
            <a:pPr lvl="1"/>
            <a:r>
              <a:rPr lang="en-US" dirty="0"/>
              <a:t>CD16 </a:t>
            </a:r>
          </a:p>
          <a:p>
            <a:r>
              <a:rPr lang="en-US" dirty="0"/>
              <a:t>Quantification by Flow cytometry  </a:t>
            </a:r>
          </a:p>
        </p:txBody>
      </p:sp>
      <p:pic>
        <p:nvPicPr>
          <p:cNvPr id="1026" name="Picture 2" descr="Plasma &#10;Buffy coat &#10;Fico&quot; &#10;Red blood cells &#10;FIGURE 1. P@tograph ot Fimll layering. Image c*Jicts a 50-mL &#10;oonical tube after centrtLoabon for Fmll äyentp. PatvlC are in tfE &#10;Wilts layer between fie plasma ard Ficdl. ">
            <a:extLst>
              <a:ext uri="{FF2B5EF4-FFF2-40B4-BE49-F238E27FC236}">
                <a16:creationId xmlns:a16="http://schemas.microsoft.com/office/drawing/2014/main" id="{34E4F87C-F145-4D02-835D-0B12DC1DB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293" y="1278676"/>
            <a:ext cx="2302125" cy="289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low cytometry">
            <a:extLst>
              <a:ext uri="{FF2B5EF4-FFF2-40B4-BE49-F238E27FC236}">
                <a16:creationId xmlns:a16="http://schemas.microsoft.com/office/drawing/2014/main" id="{A5057C2F-75C0-4DD3-8E92-51E64ECB0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286" y="1330779"/>
            <a:ext cx="4400958" cy="305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CA2AD0-5DCC-4DBA-957F-4AA70DA25912}"/>
              </a:ext>
            </a:extLst>
          </p:cNvPr>
          <p:cNvSpPr txBox="1"/>
          <p:nvPr/>
        </p:nvSpPr>
        <p:spPr>
          <a:xfrm>
            <a:off x="9847887" y="4238178"/>
            <a:ext cx="2786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from Ref. 8</a:t>
            </a:r>
          </a:p>
        </p:txBody>
      </p:sp>
      <p:pic>
        <p:nvPicPr>
          <p:cNvPr id="1030" name="Picture 6" descr="Flow cytometry | Fluorescent light filtered">
            <a:extLst>
              <a:ext uri="{FF2B5EF4-FFF2-40B4-BE49-F238E27FC236}">
                <a16:creationId xmlns:a16="http://schemas.microsoft.com/office/drawing/2014/main" id="{F540ACD6-FED0-40B0-AC17-A9B6529C1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493" y="4607510"/>
            <a:ext cx="44958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E6F4EE-21FC-4B0D-A9BD-88864CC3E2BC}"/>
              </a:ext>
            </a:extLst>
          </p:cNvPr>
          <p:cNvSpPr txBox="1"/>
          <p:nvPr/>
        </p:nvSpPr>
        <p:spPr>
          <a:xfrm>
            <a:off x="9628451" y="5892154"/>
            <a:ext cx="2302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http://www.abcam.com/protocols/introduction-to-flow-cytometry</a:t>
            </a:r>
          </a:p>
        </p:txBody>
      </p:sp>
    </p:spTree>
    <p:extLst>
      <p:ext uri="{BB962C8B-B14F-4D97-AF65-F5344CB8AC3E}">
        <p14:creationId xmlns:p14="http://schemas.microsoft.com/office/powerpoint/2010/main" val="29325222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3512</TotalTime>
  <Words>628</Words>
  <Application>Microsoft Office PowerPoint</Application>
  <PresentationFormat>Widescreen</PresentationFormat>
  <Paragraphs>81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Franklin Gothic Book</vt:lpstr>
      <vt:lpstr>Crop</vt:lpstr>
      <vt:lpstr>ERAP2N and Spontaneous Terminal Pregnancies </vt:lpstr>
      <vt:lpstr>Spontaneous Miscarriages  </vt:lpstr>
      <vt:lpstr>ERAP2 and the Immune System</vt:lpstr>
      <vt:lpstr>ERAP2N and ERAP2K</vt:lpstr>
      <vt:lpstr>Genetics of ERAP2 N and K</vt:lpstr>
      <vt:lpstr>Hypothesis </vt:lpstr>
      <vt:lpstr>Parts of the Experiment   </vt:lpstr>
      <vt:lpstr>Gene Editing </vt:lpstr>
      <vt:lpstr>Lymphocyte Activation Assay </vt:lpstr>
      <vt:lpstr>Best Possible Results </vt:lpstr>
      <vt:lpstr>Improvement/Pitfalls </vt:lpstr>
      <vt:lpstr>References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ERAP2N and terminal pregnancies</dc:title>
  <dc:creator>Shradda Adhikari</dc:creator>
  <cp:lastModifiedBy>Shradda Adhikari</cp:lastModifiedBy>
  <cp:revision>19</cp:revision>
  <dcterms:created xsi:type="dcterms:W3CDTF">2017-11-28T22:24:04Z</dcterms:created>
  <dcterms:modified xsi:type="dcterms:W3CDTF">2017-12-01T19:06:17Z</dcterms:modified>
</cp:coreProperties>
</file>