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1" r:id="rId5"/>
    <p:sldId id="264" r:id="rId6"/>
    <p:sldId id="272" r:id="rId7"/>
    <p:sldId id="273" r:id="rId8"/>
    <p:sldId id="274" r:id="rId9"/>
    <p:sldId id="265" r:id="rId10"/>
    <p:sldId id="266" r:id="rId11"/>
    <p:sldId id="268" r:id="rId12"/>
    <p:sldId id="269" r:id="rId13"/>
    <p:sldId id="278" r:id="rId14"/>
    <p:sldId id="277" r:id="rId15"/>
    <p:sldId id="279" r:id="rId16"/>
    <p:sldId id="280" r:id="rId17"/>
    <p:sldId id="282" r:id="rId18"/>
    <p:sldId id="283" r:id="rId19"/>
    <p:sldId id="281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E4D3F5"/>
    <a:srgbClr val="EEDDFF"/>
    <a:srgbClr val="A50021"/>
    <a:srgbClr val="FF00FF"/>
    <a:srgbClr val="00B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86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11F35-D67F-4CF6-9B3B-1BC61DBD98BF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67DEA-3860-4C61-B76A-16489D5D2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90600" y="1981200"/>
            <a:ext cx="1914138" cy="2047875"/>
            <a:chOff x="6015231" y="3886200"/>
            <a:chExt cx="1914138" cy="2047875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4038600"/>
              <a:ext cx="1774825" cy="176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Oval 5"/>
            <p:cNvSpPr/>
            <p:nvPr/>
          </p:nvSpPr>
          <p:spPr>
            <a:xfrm>
              <a:off x="6096000" y="3962400"/>
              <a:ext cx="1752600" cy="1828800"/>
            </a:xfrm>
            <a:prstGeom prst="ellipse">
              <a:avLst/>
            </a:prstGeom>
            <a:noFill/>
            <a:ln w="76200"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035298" y="3931404"/>
              <a:ext cx="1857756" cy="1938528"/>
            </a:xfrm>
            <a:prstGeom prst="ellipse">
              <a:avLst/>
            </a:prstGeom>
            <a:noFill/>
            <a:ln w="76200"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015231" y="3951055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flipH="1">
              <a:off x="7089780" y="3886200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V="1">
              <a:off x="6019800" y="5390622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 flipV="1">
              <a:off x="7094349" y="5335292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85800" y="1411069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How does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62000" y="22098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lead to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8000" y="2667000"/>
            <a:ext cx="3124200" cy="45720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2567"/>
          <a:stretch/>
        </p:blipFill>
        <p:spPr>
          <a:xfrm>
            <a:off x="6629400" y="1219200"/>
            <a:ext cx="1741985" cy="3670300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62000" y="38862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X-ray diffraction image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324600" y="49530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Structural model </a:t>
            </a:r>
            <a:br>
              <a:rPr lang="en-US" altLang="en-US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of DNA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4741783"/>
            <a:ext cx="5562600" cy="135421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this presentation I focus just on why: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diffraction image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physical model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spacing between spots              distance between atoms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spacing between spots              distance between atoms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084282" y="5491447"/>
            <a:ext cx="384048" cy="18288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077022" y="5823097"/>
            <a:ext cx="384048" cy="18288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628762" y="5563657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3495334" y="5889431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496922" y="5544719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30350" y="5936603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/>
          <p:nvPr/>
        </p:nvCxnSpPr>
        <p:spPr>
          <a:xfrm rot="5400000">
            <a:off x="5272314" y="4448628"/>
            <a:ext cx="533400" cy="5334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3810000" y="4419600"/>
            <a:ext cx="533400" cy="5334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60" name="Cloud Callout 59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4007574" y="5338515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5429955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2011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2580000">
            <a:off x="1174328" y="1816170"/>
            <a:ext cx="3618684" cy="173736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020000" flipH="1">
            <a:off x="4898125" y="1828738"/>
            <a:ext cx="3537433" cy="1737360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cxnSpLocks noChangeAspect="1"/>
            <a:stCxn id="51" idx="5"/>
          </p:cNvCxnSpPr>
          <p:nvPr/>
        </p:nvCxnSpPr>
        <p:spPr>
          <a:xfrm flipH="1" flipV="1">
            <a:off x="1162755" y="2003778"/>
            <a:ext cx="3692171" cy="3412786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4134" y="2056487"/>
            <a:ext cx="3604218" cy="332355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540000" flipV="1">
            <a:off x="3914229" y="3294821"/>
            <a:ext cx="809992" cy="12400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20116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 noChangeAspect="1"/>
          </p:cNvCxnSpPr>
          <p:nvPr/>
        </p:nvCxnSpPr>
        <p:spPr>
          <a:xfrm flipH="1" flipV="1">
            <a:off x="2167100" y="920629"/>
            <a:ext cx="2619067" cy="242088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 noChangeAspect="1"/>
          </p:cNvCxnSpPr>
          <p:nvPr/>
        </p:nvCxnSpPr>
        <p:spPr>
          <a:xfrm flipV="1">
            <a:off x="4816458" y="979311"/>
            <a:ext cx="2532936" cy="2341269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 noChangeAspect="1"/>
          </p:cNvCxnSpPr>
          <p:nvPr/>
        </p:nvCxnSpPr>
        <p:spPr>
          <a:xfrm rot="21060000" flipH="1" flipV="1">
            <a:off x="4942821" y="3298455"/>
            <a:ext cx="809992" cy="12400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p Arrow 12"/>
          <p:cNvSpPr/>
          <p:nvPr/>
        </p:nvSpPr>
        <p:spPr>
          <a:xfrm>
            <a:off x="8436591" y="385138"/>
            <a:ext cx="304800" cy="453062"/>
          </a:xfrm>
          <a:prstGeom prst="up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5607756"/>
            <a:ext cx="920209" cy="42933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973689" y="62116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 rot="16200000">
            <a:off x="4638972" y="5646962"/>
            <a:ext cx="351024" cy="959095"/>
            <a:chOff x="2342445" y="4389886"/>
            <a:chExt cx="351024" cy="1020314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Connector 91"/>
          <p:cNvCxnSpPr/>
          <p:nvPr/>
        </p:nvCxnSpPr>
        <p:spPr>
          <a:xfrm>
            <a:off x="4335929" y="5201355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288844" y="5181600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5" name="TextBox 94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838200" y="4278868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~6 nanometer</a:t>
            </a:r>
            <a:endParaRPr lang="en-US" dirty="0"/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04800" y="5706070"/>
            <a:ext cx="38100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seems plausible. You pull the dot down, and the stretching makes the angle more sharp and the spot rise.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867400" y="5715000"/>
            <a:ext cx="28956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Plausible, but WRONG!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extra segment is now bigger than one wavelength!</a:t>
            </a:r>
          </a:p>
        </p:txBody>
      </p:sp>
    </p:spTree>
    <p:extLst>
      <p:ext uri="{BB962C8B-B14F-4D97-AF65-F5344CB8AC3E}">
        <p14:creationId xmlns="" xmlns:p14="http://schemas.microsoft.com/office/powerpoint/2010/main" val="397673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7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60" name="Cloud Callout 59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4007574" y="5338515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5338515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5429955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2011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rot="840000">
            <a:off x="1002549" y="2762550"/>
            <a:ext cx="3618684" cy="2207147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20700000" flipH="1">
            <a:off x="4980153" y="2757337"/>
            <a:ext cx="3537433" cy="2180315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cxnSpLocks noChangeAspect="1"/>
          </p:cNvCxnSpPr>
          <p:nvPr/>
        </p:nvCxnSpPr>
        <p:spPr>
          <a:xfrm rot="1680000" flipV="1">
            <a:off x="5290469" y="3547362"/>
            <a:ext cx="2887360" cy="266251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20116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 noChangeAspect="1"/>
          </p:cNvCxnSpPr>
          <p:nvPr/>
        </p:nvCxnSpPr>
        <p:spPr>
          <a:xfrm rot="1740000" flipH="1" flipV="1">
            <a:off x="4373345" y="3582059"/>
            <a:ext cx="1323062" cy="14615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p Arrow 12"/>
          <p:cNvSpPr/>
          <p:nvPr/>
        </p:nvSpPr>
        <p:spPr>
          <a:xfrm flipV="1">
            <a:off x="8436591" y="1905000"/>
            <a:ext cx="304800" cy="453062"/>
          </a:xfrm>
          <a:prstGeom prst="upArrow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5607756"/>
            <a:ext cx="920209" cy="42933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973689" y="62116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 rot="16200000">
            <a:off x="4638972" y="5646962"/>
            <a:ext cx="351024" cy="959095"/>
            <a:chOff x="2342445" y="4389886"/>
            <a:chExt cx="351024" cy="1020314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Connector 91"/>
          <p:cNvCxnSpPr/>
          <p:nvPr/>
        </p:nvCxnSpPr>
        <p:spPr>
          <a:xfrm>
            <a:off x="4335929" y="5201355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277555" y="5241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rot="1680000" flipV="1">
            <a:off x="5211435" y="1728176"/>
            <a:ext cx="2529888" cy="2332881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rot="19860000" flipV="1">
            <a:off x="3917667" y="3581889"/>
            <a:ext cx="1323062" cy="14615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 noChangeAspect="1"/>
          </p:cNvCxnSpPr>
          <p:nvPr/>
        </p:nvCxnSpPr>
        <p:spPr>
          <a:xfrm rot="19920000" flipH="1" flipV="1">
            <a:off x="1283779" y="3457578"/>
            <a:ext cx="3037160" cy="2800656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19920000" flipH="1" flipV="1">
            <a:off x="1738103" y="1681755"/>
            <a:ext cx="2625188" cy="2420764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73" name="TextBox 72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" y="5706070"/>
            <a:ext cx="3810000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more like it. The extra segment is still one wavelength.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715000" y="5706070"/>
            <a:ext cx="28956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to make this happen,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angle has become more shallow, and the spot drops.</a:t>
            </a:r>
          </a:p>
        </p:txBody>
      </p:sp>
    </p:spTree>
    <p:extLst>
      <p:ext uri="{BB962C8B-B14F-4D97-AF65-F5344CB8AC3E}">
        <p14:creationId xmlns="" xmlns:p14="http://schemas.microsoft.com/office/powerpoint/2010/main" val="2857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04800" y="5706070"/>
            <a:ext cx="3810000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may find a simple mathematical proof more convincing.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410200" y="5486400"/>
            <a:ext cx="3505200" cy="120032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angles marked </a:t>
            </a:r>
            <a:r>
              <a:rPr lang="el-GR" b="1" dirty="0" smtClean="0">
                <a:latin typeface="Times New Roman"/>
                <a:cs typeface="Times New Roman"/>
              </a:rPr>
              <a:t>θ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are the same, because the x-ray beam bounces like a ball off a wall: the angle of incidence  = the angle of reflection.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9" name="Oval 108"/>
          <p:cNvSpPr/>
          <p:nvPr/>
        </p:nvSpPr>
        <p:spPr>
          <a:xfrm>
            <a:off x="5105400" y="3078480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4234542" y="3096624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  <p:bldP spid="108" grpId="0" animBg="1"/>
      <p:bldP spid="109" grpId="0" animBg="1"/>
      <p:bldP spid="1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304800" y="5706070"/>
            <a:ext cx="38100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so are the bottom two angles (as you can work out from the parallel lines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354656" y="4147926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343400" y="4126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5044698" y="4142434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029200" y="41119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47805" y="3348164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786086" y="3639456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542972" y="3639456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343400" y="4126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029200" y="411195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52400" y="5706070"/>
            <a:ext cx="4267200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so are the inner two angles (as you can work out from the similar right triangles).</a:t>
            </a:r>
          </a:p>
        </p:txBody>
      </p:sp>
      <p:sp>
        <p:nvSpPr>
          <p:cNvPr id="98" name="Rectangle 97"/>
          <p:cNvSpPr>
            <a:spLocks/>
          </p:cNvSpPr>
          <p:nvPr/>
        </p:nvSpPr>
        <p:spPr>
          <a:xfrm rot="21600000" flipH="1">
            <a:off x="4681584" y="4252686"/>
            <a:ext cx="137160" cy="109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5486400" y="5715000"/>
            <a:ext cx="3505200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we have enough to calculate the length of the extra segment.</a:t>
            </a:r>
          </a:p>
        </p:txBody>
      </p:sp>
      <p:sp>
        <p:nvSpPr>
          <p:cNvPr id="101" name="Rectangle 100"/>
          <p:cNvSpPr>
            <a:spLocks/>
          </p:cNvSpPr>
          <p:nvPr/>
        </p:nvSpPr>
        <p:spPr>
          <a:xfrm rot="21600000" flipH="1">
            <a:off x="4833984" y="4252686"/>
            <a:ext cx="137160" cy="109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100" grpId="0" animBg="1"/>
      <p:bldP spid="1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486400" y="5715000"/>
            <a:ext cx="35052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right half of the segment equals the hypotenuse,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of the right triangle times sin </a:t>
            </a:r>
            <a:r>
              <a:rPr lang="el-GR" b="1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78" name="Straight Connector 77"/>
          <p:cNvCxnSpPr/>
          <p:nvPr/>
        </p:nvCxnSpPr>
        <p:spPr>
          <a:xfrm rot="10800000" flipV="1">
            <a:off x="838200" y="56660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47800" y="551369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= d</a:t>
            </a:r>
            <a:endParaRPr lang="en-US" sz="28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981200" y="551369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486400" y="5715000"/>
            <a:ext cx="3505200" cy="6463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both halves is twice that, all of which equals one wavelength, </a:t>
            </a:r>
            <a:r>
              <a:rPr lang="el-GR" b="1" dirty="0" smtClean="0">
                <a:solidFill>
                  <a:sysClr val="windowText" lastClr="000000"/>
                </a:solidFill>
              </a:rPr>
              <a:t>λ</a:t>
            </a:r>
            <a:r>
              <a:rPr lang="en-US" dirty="0" smtClean="0">
                <a:solidFill>
                  <a:sysClr val="windowText" lastClr="000000"/>
                </a:solidFill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10800000" flipV="1">
            <a:off x="838200" y="56660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47800" y="551369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= d</a:t>
            </a:r>
            <a:endParaRPr lang="en-US" sz="28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981200" y="551369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824551" y="6240440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H="1" flipV="1">
            <a:off x="381000" y="62756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61334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2d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615232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    </a:t>
            </a:r>
            <a:r>
              <a:rPr lang="el-GR" sz="2800" b="1" dirty="0" smtClean="0">
                <a:solidFill>
                  <a:sysClr val="windowText" lastClr="000000"/>
                </a:solidFill>
              </a:rPr>
              <a:t>λ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80094" y="61352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181600" y="5715000"/>
            <a:ext cx="38862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wave length of the x-ray beam is constant, increasing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means decreasing Sin </a:t>
            </a:r>
            <a:r>
              <a:rPr lang="el-GR" b="1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(and </a:t>
            </a:r>
            <a:r>
              <a:rPr lang="el-GR" b="1" dirty="0" smtClean="0">
                <a:latin typeface="Times New Roman"/>
                <a:cs typeface="Times New Roman"/>
              </a:rPr>
              <a:t>θ</a:t>
            </a:r>
            <a:r>
              <a:rPr lang="en-US" b="1" dirty="0" smtClean="0">
                <a:latin typeface="Times New Roman"/>
                <a:cs typeface="Times New Roman"/>
              </a:rPr>
              <a:t>) </a:t>
            </a:r>
            <a:r>
              <a:rPr lang="en-US" dirty="0" smtClean="0">
                <a:latin typeface="Times New Roman"/>
                <a:cs typeface="Times New Roman"/>
              </a:rPr>
              <a:t>and vice versa.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10800000" flipV="1">
            <a:off x="838200" y="56660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47800" y="551369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= d</a:t>
            </a:r>
            <a:endParaRPr lang="en-US" sz="28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981200" y="551369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824551" y="6240440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H="1" flipV="1">
            <a:off x="381000" y="62756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61334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2d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615232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    </a:t>
            </a:r>
            <a:r>
              <a:rPr lang="el-GR" sz="2800" b="1" dirty="0" smtClean="0">
                <a:solidFill>
                  <a:sysClr val="windowText" lastClr="000000"/>
                </a:solidFill>
              </a:rPr>
              <a:t>λ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80094" y="61352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 flipV="1">
            <a:off x="838200" y="56660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47800" y="551369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= d</a:t>
            </a:r>
            <a:endParaRPr lang="en-US" sz="28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1981200" y="551369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824551" y="6240440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H="1" flipV="1">
            <a:off x="381000" y="62756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61334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2d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615232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    </a:t>
            </a:r>
            <a:r>
              <a:rPr lang="el-GR" sz="2800" b="1" dirty="0" smtClean="0">
                <a:solidFill>
                  <a:sysClr val="windowText" lastClr="000000"/>
                </a:solidFill>
              </a:rPr>
              <a:t>λ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80094" y="61352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57400" y="1524000"/>
            <a:ext cx="5562600" cy="135421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therefore: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diffraction image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physical model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spacing between spots              distance between atoms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spacing between spots              distance between atoms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Right Arrow 104"/>
          <p:cNvSpPr/>
          <p:nvPr/>
        </p:nvSpPr>
        <p:spPr>
          <a:xfrm>
            <a:off x="4532082" y="2273664"/>
            <a:ext cx="384048" cy="18288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ight Arrow 106"/>
          <p:cNvSpPr/>
          <p:nvPr/>
        </p:nvSpPr>
        <p:spPr>
          <a:xfrm>
            <a:off x="4524822" y="2605314"/>
            <a:ext cx="384048" cy="18288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/>
          <p:cNvCxnSpPr/>
          <p:nvPr/>
        </p:nvCxnSpPr>
        <p:spPr>
          <a:xfrm rot="5400000" flipH="1" flipV="1">
            <a:off x="2076562" y="2345874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5400000" flipH="1" flipV="1">
            <a:off x="4943134" y="2671648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5400000" flipH="1" flipV="1">
            <a:off x="4944722" y="2326936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 flipH="1" flipV="1">
            <a:off x="2078150" y="271882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648200" y="5791200"/>
            <a:ext cx="44196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make the equation more general by noting that the two waves will remain in phase with any number of wavelengths, so…</a:t>
            </a: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3368040" y="6245496"/>
            <a:ext cx="365760" cy="36576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486400" y="5715000"/>
            <a:ext cx="35052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a given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will produce a family of reflections,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having values of 1, 2, 3,…</a:t>
            </a:r>
            <a:r>
              <a:rPr lang="en-US" dirty="0" smtClean="0">
                <a:solidFill>
                  <a:sysClr val="windowText" lastClr="000000"/>
                </a:solidFill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824551" y="6240440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H="1" flipV="1">
            <a:off x="381000" y="62756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61334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2d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615232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    </a:t>
            </a:r>
            <a:r>
              <a:rPr lang="el-GR" sz="2800" b="1" dirty="0" smtClean="0">
                <a:solidFill>
                  <a:sysClr val="windowText" lastClr="000000"/>
                </a:solidFill>
              </a:rPr>
              <a:t>λ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383796" y="614214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80094" y="61352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832"/>
          <a:stretch/>
        </p:blipFill>
        <p:spPr>
          <a:xfrm rot="-2280000" flipH="1">
            <a:off x="824306" y="1936888"/>
            <a:ext cx="1363028" cy="1284925"/>
          </a:xfrm>
          <a:prstGeom prst="rect">
            <a:avLst/>
          </a:prstGeom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24000" y="4572000"/>
            <a:ext cx="5562600" cy="175432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beam of X-rays with a wavelength close to 1 nm is aimed at a fiber of DNA (~a million aligned molecules). Most of the beam passes unhindered to the center of the film, but some is reflected off of the fiber and exposes a different part of the film. The fiber is rotated to capture all possible reflections.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rapezoid 30"/>
          <p:cNvSpPr/>
          <p:nvPr/>
        </p:nvSpPr>
        <p:spPr>
          <a:xfrm rot="16200000">
            <a:off x="6343650" y="1924050"/>
            <a:ext cx="2476500" cy="1600200"/>
          </a:xfrm>
          <a:prstGeom prst="trapezoid">
            <a:avLst>
              <a:gd name="adj" fmla="val 14116"/>
            </a:avLst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2362200" y="2667000"/>
            <a:ext cx="5105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391400" y="259080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381000" y="30480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X-ray source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 rot="360000">
            <a:off x="6477000" y="3832352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film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660000">
            <a:off x="4267200" y="2362200"/>
            <a:ext cx="76200" cy="68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rved Left Arrow 32"/>
          <p:cNvSpPr/>
          <p:nvPr/>
        </p:nvSpPr>
        <p:spPr>
          <a:xfrm>
            <a:off x="4572000" y="2514600"/>
            <a:ext cx="228600" cy="533400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Left Arrow 33"/>
          <p:cNvSpPr/>
          <p:nvPr/>
        </p:nvSpPr>
        <p:spPr>
          <a:xfrm rot="10800000">
            <a:off x="3810000" y="2438400"/>
            <a:ext cx="228600" cy="533400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-420000">
            <a:off x="4314372" y="2460840"/>
            <a:ext cx="3383280" cy="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3349170" y="3156858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DNA fiber</a:t>
            </a:r>
            <a:br>
              <a:rPr lang="en-US" altLang="en-US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(slowly rotating)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2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val 107"/>
          <p:cNvSpPr/>
          <p:nvPr/>
        </p:nvSpPr>
        <p:spPr>
          <a:xfrm>
            <a:off x="1895928" y="6201954"/>
            <a:ext cx="365760" cy="36576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486400" y="5562600"/>
            <a:ext cx="3505200" cy="120032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since the wavelength is known, you can determine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atoms just with a ruler to measure the spacing between spots.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824551" y="6240440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H="1" flipV="1">
            <a:off x="381000" y="62756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61334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2d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615232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    </a:t>
            </a:r>
            <a:r>
              <a:rPr lang="el-GR" sz="2800" b="1" dirty="0" smtClean="0">
                <a:solidFill>
                  <a:sysClr val="windowText" lastClr="000000"/>
                </a:solidFill>
              </a:rPr>
              <a:t>λ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383796" y="614214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80094" y="61352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Oval 107"/>
          <p:cNvSpPr/>
          <p:nvPr/>
        </p:nvSpPr>
        <p:spPr>
          <a:xfrm>
            <a:off x="1895928" y="6201954"/>
            <a:ext cx="365760" cy="365760"/>
          </a:xfrm>
          <a:prstGeom prst="ellipse">
            <a:avLst/>
          </a:prstGeom>
          <a:solidFill>
            <a:srgbClr val="FFFF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Simple Mathematical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9144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>
            <a:spLocks noChangeAspect="1"/>
          </p:cNvSpPr>
          <p:nvPr/>
        </p:nvSpPr>
        <p:spPr>
          <a:xfrm rot="1800000">
            <a:off x="4391078" y="3897160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>
            <a:spLocks noChangeAspect="1"/>
          </p:cNvSpPr>
          <p:nvPr/>
        </p:nvSpPr>
        <p:spPr>
          <a:xfrm rot="19800000" flipH="1">
            <a:off x="5047172" y="3929446"/>
            <a:ext cx="182880" cy="182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089902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23286" y="30751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739898" y="3917196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>
            <a:off x="914400" y="4372428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26796" y="3593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69604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θ</a:t>
            </a:r>
            <a:endParaRPr lang="en-US" dirty="0">
              <a:latin typeface="Wingdings" pitchFamily="2" charset="2"/>
              <a:cs typeface="Times New Roman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160000">
            <a:off x="4090822" y="4077093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440000" flipH="1">
            <a:off x="5190138" y="4070724"/>
            <a:ext cx="351811" cy="2457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410200" y="5715000"/>
            <a:ext cx="35052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Lawrence Bragg was director of the Cavendish Lab in Cambridge, where Watson and Crick worked.</a:t>
            </a:r>
          </a:p>
        </p:txBody>
      </p:sp>
      <p:cxnSp>
        <p:nvCxnSpPr>
          <p:cNvPr id="77" name="Straight Connector 76"/>
          <p:cNvCxnSpPr/>
          <p:nvPr/>
        </p:nvCxnSpPr>
        <p:spPr>
          <a:xfrm rot="10800000" flipV="1">
            <a:off x="824551" y="6240440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H="1" flipV="1">
            <a:off x="381000" y="6275696"/>
            <a:ext cx="457200" cy="228600"/>
          </a:xfrm>
          <a:prstGeom prst="line">
            <a:avLst/>
          </a:prstGeom>
          <a:ln w="762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447800" y="613347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2d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048000" y="6152324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=     </a:t>
            </a:r>
            <a:r>
              <a:rPr lang="el-GR" sz="2800" b="1" dirty="0" smtClean="0">
                <a:solidFill>
                  <a:sysClr val="windowText" lastClr="000000"/>
                </a:solidFill>
              </a:rPr>
              <a:t>λ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383796" y="614214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ysClr val="windowText" lastClr="000000"/>
                </a:solidFill>
              </a:rPr>
              <a:t>n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180094" y="6135208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Sin </a:t>
            </a:r>
            <a:r>
              <a:rPr lang="el-GR" sz="2800" b="1" dirty="0" smtClean="0">
                <a:latin typeface="Times New Roman"/>
                <a:cs typeface="Times New Roman"/>
              </a:rPr>
              <a:t>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33400" y="5181600"/>
            <a:ext cx="35052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called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Bragg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equation, used to determine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interatomic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distances.</a:t>
            </a:r>
          </a:p>
        </p:txBody>
      </p: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990600" y="1981200"/>
            <a:ext cx="1914138" cy="2047875"/>
            <a:chOff x="6015231" y="3886200"/>
            <a:chExt cx="1914138" cy="2047875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96000" y="4038600"/>
              <a:ext cx="1774825" cy="176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Oval 5"/>
            <p:cNvSpPr/>
            <p:nvPr/>
          </p:nvSpPr>
          <p:spPr>
            <a:xfrm>
              <a:off x="6096000" y="3962400"/>
              <a:ext cx="1752600" cy="1828800"/>
            </a:xfrm>
            <a:prstGeom prst="ellipse">
              <a:avLst/>
            </a:prstGeom>
            <a:noFill/>
            <a:ln w="76200"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035298" y="3931404"/>
              <a:ext cx="1857756" cy="1938528"/>
            </a:xfrm>
            <a:prstGeom prst="ellipse">
              <a:avLst/>
            </a:prstGeom>
            <a:noFill/>
            <a:ln w="76200"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015231" y="3951055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 flipH="1">
              <a:off x="7089780" y="3886200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 flipV="1">
              <a:off x="6019800" y="5390622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 flipV="1">
              <a:off x="7094349" y="5335292"/>
              <a:ext cx="835020" cy="543453"/>
            </a:xfrm>
            <a:custGeom>
              <a:avLst/>
              <a:gdLst>
                <a:gd name="connsiteX0" fmla="*/ 835020 w 835020"/>
                <a:gd name="connsiteY0" fmla="*/ 1013 h 543453"/>
                <a:gd name="connsiteX1" fmla="*/ 835020 w 835020"/>
                <a:gd name="connsiteY1" fmla="*/ 1013 h 543453"/>
                <a:gd name="connsiteX2" fmla="*/ 618044 w 835020"/>
                <a:gd name="connsiteY2" fmla="*/ 78504 h 543453"/>
                <a:gd name="connsiteX3" fmla="*/ 571549 w 835020"/>
                <a:gd name="connsiteY3" fmla="*/ 94003 h 543453"/>
                <a:gd name="connsiteX4" fmla="*/ 540552 w 835020"/>
                <a:gd name="connsiteY4" fmla="*/ 140498 h 543453"/>
                <a:gd name="connsiteX5" fmla="*/ 494057 w 835020"/>
                <a:gd name="connsiteY5" fmla="*/ 155996 h 543453"/>
                <a:gd name="connsiteX6" fmla="*/ 401067 w 835020"/>
                <a:gd name="connsiteY6" fmla="*/ 202491 h 543453"/>
                <a:gd name="connsiteX7" fmla="*/ 339074 w 835020"/>
                <a:gd name="connsiteY7" fmla="*/ 264484 h 543453"/>
                <a:gd name="connsiteX8" fmla="*/ 308077 w 835020"/>
                <a:gd name="connsiteY8" fmla="*/ 310979 h 543453"/>
                <a:gd name="connsiteX9" fmla="*/ 261583 w 835020"/>
                <a:gd name="connsiteY9" fmla="*/ 341976 h 543453"/>
                <a:gd name="connsiteX10" fmla="*/ 199589 w 835020"/>
                <a:gd name="connsiteY10" fmla="*/ 434965 h 543453"/>
                <a:gd name="connsiteX11" fmla="*/ 184091 w 835020"/>
                <a:gd name="connsiteY11" fmla="*/ 481460 h 543453"/>
                <a:gd name="connsiteX12" fmla="*/ 153094 w 835020"/>
                <a:gd name="connsiteY12" fmla="*/ 527955 h 543453"/>
                <a:gd name="connsiteX13" fmla="*/ 75603 w 835020"/>
                <a:gd name="connsiteY13" fmla="*/ 543453 h 543453"/>
                <a:gd name="connsiteX14" fmla="*/ 75603 w 835020"/>
                <a:gd name="connsiteY14" fmla="*/ 124999 h 543453"/>
                <a:gd name="connsiteX15" fmla="*/ 199589 w 835020"/>
                <a:gd name="connsiteY15" fmla="*/ 109501 h 543453"/>
                <a:gd name="connsiteX16" fmla="*/ 261583 w 835020"/>
                <a:gd name="connsiteY16" fmla="*/ 94003 h 543453"/>
                <a:gd name="connsiteX17" fmla="*/ 354572 w 835020"/>
                <a:gd name="connsiteY17" fmla="*/ 63006 h 543453"/>
                <a:gd name="connsiteX18" fmla="*/ 556050 w 835020"/>
                <a:gd name="connsiteY18" fmla="*/ 47508 h 543453"/>
                <a:gd name="connsiteX19" fmla="*/ 711033 w 835020"/>
                <a:gd name="connsiteY19" fmla="*/ 16511 h 543453"/>
                <a:gd name="connsiteX20" fmla="*/ 835020 w 835020"/>
                <a:gd name="connsiteY20" fmla="*/ 1013 h 543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835020" h="543453">
                  <a:moveTo>
                    <a:pt x="835020" y="1013"/>
                  </a:moveTo>
                  <a:lnTo>
                    <a:pt x="835020" y="1013"/>
                  </a:lnTo>
                  <a:cubicBezTo>
                    <a:pt x="680414" y="58990"/>
                    <a:pt x="752927" y="33543"/>
                    <a:pt x="618044" y="78504"/>
                  </a:cubicBezTo>
                  <a:lnTo>
                    <a:pt x="571549" y="94003"/>
                  </a:lnTo>
                  <a:cubicBezTo>
                    <a:pt x="561217" y="109501"/>
                    <a:pt x="555097" y="128862"/>
                    <a:pt x="540552" y="140498"/>
                  </a:cubicBezTo>
                  <a:cubicBezTo>
                    <a:pt x="527795" y="150703"/>
                    <a:pt x="508669" y="148690"/>
                    <a:pt x="494057" y="155996"/>
                  </a:cubicBezTo>
                  <a:cubicBezTo>
                    <a:pt x="373873" y="216087"/>
                    <a:pt x="517941" y="163531"/>
                    <a:pt x="401067" y="202491"/>
                  </a:cubicBezTo>
                  <a:cubicBezTo>
                    <a:pt x="367253" y="303934"/>
                    <a:pt x="414217" y="204370"/>
                    <a:pt x="339074" y="264484"/>
                  </a:cubicBezTo>
                  <a:cubicBezTo>
                    <a:pt x="324529" y="276120"/>
                    <a:pt x="321248" y="297808"/>
                    <a:pt x="308077" y="310979"/>
                  </a:cubicBezTo>
                  <a:cubicBezTo>
                    <a:pt x="294906" y="324150"/>
                    <a:pt x="277081" y="331644"/>
                    <a:pt x="261583" y="341976"/>
                  </a:cubicBezTo>
                  <a:cubicBezTo>
                    <a:pt x="240918" y="372972"/>
                    <a:pt x="211369" y="399623"/>
                    <a:pt x="199589" y="434965"/>
                  </a:cubicBezTo>
                  <a:cubicBezTo>
                    <a:pt x="194423" y="450463"/>
                    <a:pt x="191397" y="466848"/>
                    <a:pt x="184091" y="481460"/>
                  </a:cubicBezTo>
                  <a:cubicBezTo>
                    <a:pt x="175761" y="498120"/>
                    <a:pt x="169267" y="518714"/>
                    <a:pt x="153094" y="527955"/>
                  </a:cubicBezTo>
                  <a:cubicBezTo>
                    <a:pt x="130223" y="541024"/>
                    <a:pt x="101433" y="538287"/>
                    <a:pt x="75603" y="543453"/>
                  </a:cubicBezTo>
                  <a:cubicBezTo>
                    <a:pt x="28686" y="402702"/>
                    <a:pt x="0" y="335008"/>
                    <a:pt x="75603" y="124999"/>
                  </a:cubicBezTo>
                  <a:cubicBezTo>
                    <a:pt x="89711" y="85811"/>
                    <a:pt x="158505" y="116348"/>
                    <a:pt x="199589" y="109501"/>
                  </a:cubicBezTo>
                  <a:cubicBezTo>
                    <a:pt x="220600" y="105999"/>
                    <a:pt x="241181" y="100124"/>
                    <a:pt x="261583" y="94003"/>
                  </a:cubicBezTo>
                  <a:cubicBezTo>
                    <a:pt x="292878" y="84614"/>
                    <a:pt x="321995" y="65512"/>
                    <a:pt x="354572" y="63006"/>
                  </a:cubicBezTo>
                  <a:lnTo>
                    <a:pt x="556050" y="47508"/>
                  </a:lnTo>
                  <a:cubicBezTo>
                    <a:pt x="645163" y="17802"/>
                    <a:pt x="568566" y="40255"/>
                    <a:pt x="711033" y="16511"/>
                  </a:cubicBezTo>
                  <a:cubicBezTo>
                    <a:pt x="810102" y="0"/>
                    <a:pt x="814356" y="3596"/>
                    <a:pt x="835020" y="1013"/>
                  </a:cubicBezTo>
                  <a:close/>
                </a:path>
              </a:pathLst>
            </a:custGeom>
            <a:solidFill>
              <a:srgbClr val="EEDDFF"/>
            </a:solidFill>
            <a:ln>
              <a:solidFill>
                <a:srgbClr val="EEDD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85800" y="1411069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How does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762000" y="22098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lead to</a:t>
            </a:r>
            <a:endParaRPr lang="en-US" alt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8000" y="2667000"/>
            <a:ext cx="3124200" cy="45720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2567"/>
          <a:stretch/>
        </p:blipFill>
        <p:spPr>
          <a:xfrm>
            <a:off x="6629400" y="1219200"/>
            <a:ext cx="1741985" cy="3670300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762000" y="38862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X-ray diffraction image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324600" y="4953000"/>
            <a:ext cx="243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Structural model </a:t>
            </a:r>
            <a:br>
              <a:rPr lang="en-US" altLang="en-US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of DNA</a:t>
            </a:r>
            <a:endParaRPr lang="en-US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4741783"/>
            <a:ext cx="5562600" cy="1354217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this presentation I focus just on why: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diffraction image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physical model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spacing between spots              distance between atoms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spacing between spots              distance between atoms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3084282" y="5491447"/>
            <a:ext cx="384048" cy="18288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077022" y="5823097"/>
            <a:ext cx="384048" cy="182880"/>
          </a:xfrm>
          <a:prstGeom prst="rightArrow">
            <a:avLst/>
          </a:prstGeom>
          <a:solidFill>
            <a:srgbClr val="E4D3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628762" y="5563657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3495334" y="5889431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496922" y="5544719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630350" y="5936603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97" r="77341"/>
          <a:stretch/>
        </p:blipFill>
        <p:spPr>
          <a:xfrm rot="420000">
            <a:off x="2569137" y="2824190"/>
            <a:ext cx="4366743" cy="1981962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2286000" y="1143000"/>
            <a:ext cx="5410200" cy="4648200"/>
          </a:xfrm>
          <a:prstGeom prst="rect">
            <a:avLst/>
          </a:prstGeom>
          <a:solidFill>
            <a:srgbClr val="EEDD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381000" y="0"/>
            <a:ext cx="2122807" cy="1959967"/>
            <a:chOff x="326570" y="2840633"/>
            <a:chExt cx="2122807" cy="1959967"/>
          </a:xfrm>
        </p:grpSpPr>
        <p:sp>
          <p:nvSpPr>
            <p:cNvPr id="3" name="Cloud Callout 2"/>
            <p:cNvSpPr/>
            <p:nvPr/>
          </p:nvSpPr>
          <p:spPr>
            <a:xfrm>
              <a:off x="326570" y="2840633"/>
              <a:ext cx="2122807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8832"/>
            <a:stretch/>
          </p:blipFill>
          <p:spPr>
            <a:xfrm flipH="1">
              <a:off x="792163" y="3075243"/>
              <a:ext cx="1363028" cy="1284925"/>
            </a:xfrm>
            <a:prstGeom prst="rect">
              <a:avLst/>
            </a:prstGeom>
          </p:spPr>
        </p:pic>
      </p:grp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621" y="1570038"/>
            <a:ext cx="1371779" cy="995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1752600"/>
            <a:ext cx="103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</a:t>
            </a:r>
            <a:r>
              <a:rPr lang="en-US" dirty="0" smtClean="0"/>
              <a:t>1 meter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90045" y="3376709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190045" y="4385733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39088" y="3365419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28" name="Up Arrow 27"/>
          <p:cNvSpPr/>
          <p:nvPr/>
        </p:nvSpPr>
        <p:spPr>
          <a:xfrm>
            <a:off x="4648200" y="22860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flipV="1">
            <a:off x="4691742" y="48006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" y="4874329"/>
            <a:ext cx="3276600" cy="1831271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Here’s a vastly blown up view of a small part of the DNA fiber.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You’re seeing only one molecule of the fiber and a very tiny part of that. The molecule continues in both directions.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2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97" r="77341"/>
          <a:stretch/>
        </p:blipFill>
        <p:spPr>
          <a:xfrm rot="420000">
            <a:off x="2569137" y="2824190"/>
            <a:ext cx="4366743" cy="1981962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2286000" y="1143000"/>
            <a:ext cx="5410200" cy="4648200"/>
          </a:xfrm>
          <a:prstGeom prst="rect">
            <a:avLst/>
          </a:prstGeom>
          <a:solidFill>
            <a:srgbClr val="EEDD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381000" y="0"/>
            <a:ext cx="2122807" cy="1959967"/>
            <a:chOff x="326570" y="2840633"/>
            <a:chExt cx="2122807" cy="1959967"/>
          </a:xfrm>
        </p:grpSpPr>
        <p:sp>
          <p:nvSpPr>
            <p:cNvPr id="3" name="Cloud Callout 2"/>
            <p:cNvSpPr/>
            <p:nvPr/>
          </p:nvSpPr>
          <p:spPr>
            <a:xfrm>
              <a:off x="326570" y="2840633"/>
              <a:ext cx="2122807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18832"/>
            <a:stretch/>
          </p:blipFill>
          <p:spPr>
            <a:xfrm flipH="1">
              <a:off x="792163" y="3075243"/>
              <a:ext cx="1363028" cy="1284925"/>
            </a:xfrm>
            <a:prstGeom prst="rect">
              <a:avLst/>
            </a:prstGeom>
          </p:spPr>
        </p:pic>
      </p:grp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986266" y="3319136"/>
            <a:ext cx="3688308" cy="1100464"/>
            <a:chOff x="2986266" y="3319136"/>
            <a:chExt cx="3688308" cy="1100464"/>
          </a:xfrm>
        </p:grpSpPr>
        <p:sp>
          <p:nvSpPr>
            <p:cNvPr id="39" name="Oval 38"/>
            <p:cNvSpPr/>
            <p:nvPr/>
          </p:nvSpPr>
          <p:spPr>
            <a:xfrm>
              <a:off x="2986266" y="331913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901576" y="331913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5654176" y="331913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6568576" y="331913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4762319" y="331913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000824" y="43281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3916134" y="43281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5668734" y="43281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6583134" y="43281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4776877" y="432816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621" y="1570038"/>
            <a:ext cx="1371779" cy="995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1752600"/>
            <a:ext cx="103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</a:t>
            </a:r>
            <a:r>
              <a:rPr lang="en-US" dirty="0" smtClean="0"/>
              <a:t>1 meter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90045" y="3376709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190045" y="4385733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39088" y="3365419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28" name="Up Arrow 27"/>
          <p:cNvSpPr/>
          <p:nvPr/>
        </p:nvSpPr>
        <p:spPr>
          <a:xfrm>
            <a:off x="4648200" y="22860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 flipV="1">
            <a:off x="4691742" y="4800600"/>
            <a:ext cx="3048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" y="5373469"/>
            <a:ext cx="3276600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molecule can be considered a lattice of atoms. Five atoms are shown here, along with five others in equivalent positions.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52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24841" t="-7136" r="17635" b="-23853"/>
          <a:stretch/>
        </p:blipFill>
        <p:spPr>
          <a:xfrm rot="1980000">
            <a:off x="825771" y="2853826"/>
            <a:ext cx="3867787" cy="458005"/>
          </a:xfrm>
          <a:prstGeom prst="rect">
            <a:avLst/>
          </a:prstGeom>
        </p:spPr>
      </p:pic>
      <p:pic>
        <p:nvPicPr>
          <p:cNvPr id="24" name="Picture 23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38842" t="-21477" r="5913" b="-17179"/>
          <a:stretch/>
        </p:blipFill>
        <p:spPr>
          <a:xfrm rot="1980000">
            <a:off x="1353945" y="2120448"/>
            <a:ext cx="3691472" cy="481797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81624" y="1521228"/>
            <a:ext cx="3119251" cy="2679065"/>
            <a:chOff x="1781624" y="1521228"/>
            <a:chExt cx="3119251" cy="2679065"/>
          </a:xfrm>
        </p:grpSpPr>
        <p:cxnSp>
          <p:nvCxnSpPr>
            <p:cNvPr id="58" name="Straight Connector 57"/>
            <p:cNvCxnSpPr>
              <a:cxnSpLocks noChangeAspect="1"/>
            </p:cNvCxnSpPr>
            <p:nvPr/>
          </p:nvCxnSpPr>
          <p:spPr>
            <a:xfrm rot="16200000" flipH="1" flipV="1">
              <a:off x="1554903" y="174794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 rot="16200000" flipH="1" flipV="1">
              <a:off x="2328054" y="2231277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 noChangeAspect="1"/>
            </p:cNvCxnSpPr>
            <p:nvPr/>
          </p:nvCxnSpPr>
          <p:spPr>
            <a:xfrm rot="16200000" flipH="1" flipV="1">
              <a:off x="3134264" y="2665122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 noChangeAspect="1"/>
            </p:cNvCxnSpPr>
            <p:nvPr/>
          </p:nvCxnSpPr>
          <p:spPr>
            <a:xfrm rot="16200000" flipH="1" flipV="1">
              <a:off x="3853911" y="315332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04800" y="5373469"/>
            <a:ext cx="365760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Watch the x-ray beam hit the lattice. I’ve shown two waves, in phase and with the same wavelength.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876800" y="5105400"/>
            <a:ext cx="3810000" cy="147732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I’ve paused the wave so that you can notice that the peaks and troughs of the two waves line up. Now, notice what happens when the waves bounce off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spaced atoms.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1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23910" t="-12275" r="823" b="-26262"/>
          <a:stretch/>
        </p:blipFill>
        <p:spPr>
          <a:xfrm rot="19620000" flipH="1">
            <a:off x="3504038" y="3308183"/>
            <a:ext cx="5029173" cy="4813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24841" t="-7136" r="17635" b="-23853"/>
          <a:stretch/>
        </p:blipFill>
        <p:spPr>
          <a:xfrm rot="1980000">
            <a:off x="825771" y="2853826"/>
            <a:ext cx="3867787" cy="458005"/>
          </a:xfrm>
          <a:prstGeom prst="rect">
            <a:avLst/>
          </a:prstGeom>
        </p:spPr>
      </p:pic>
      <p:pic>
        <p:nvPicPr>
          <p:cNvPr id="24" name="Picture 23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38842" t="-21477" r="5913" b="-17179"/>
          <a:stretch/>
        </p:blipFill>
        <p:spPr>
          <a:xfrm rot="1980000">
            <a:off x="1353945" y="2120448"/>
            <a:ext cx="3691472" cy="481797"/>
          </a:xfrm>
          <a:prstGeom prst="rect">
            <a:avLst/>
          </a:prstGeom>
        </p:spPr>
      </p:pic>
      <p:pic>
        <p:nvPicPr>
          <p:cNvPr id="25" name="Picture 24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19779" t="-12277" r="11607" b="-10369"/>
          <a:stretch/>
        </p:blipFill>
        <p:spPr>
          <a:xfrm rot="19620000" flipH="1">
            <a:off x="4439392" y="1853703"/>
            <a:ext cx="4584806" cy="426154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1781624" y="1521228"/>
            <a:ext cx="3119251" cy="2679065"/>
            <a:chOff x="1781624" y="1521228"/>
            <a:chExt cx="3119251" cy="2679065"/>
          </a:xfrm>
        </p:grpSpPr>
        <p:cxnSp>
          <p:nvCxnSpPr>
            <p:cNvPr id="58" name="Straight Connector 57"/>
            <p:cNvCxnSpPr>
              <a:cxnSpLocks noChangeAspect="1"/>
            </p:cNvCxnSpPr>
            <p:nvPr/>
          </p:nvCxnSpPr>
          <p:spPr>
            <a:xfrm rot="16200000" flipH="1" flipV="1">
              <a:off x="1554903" y="174794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 rot="16200000" flipH="1" flipV="1">
              <a:off x="2328054" y="2231277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 noChangeAspect="1"/>
            </p:cNvCxnSpPr>
            <p:nvPr/>
          </p:nvCxnSpPr>
          <p:spPr>
            <a:xfrm rot="16200000" flipH="1" flipV="1">
              <a:off x="3134264" y="2665122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 noChangeAspect="1"/>
            </p:cNvCxnSpPr>
            <p:nvPr/>
          </p:nvCxnSpPr>
          <p:spPr>
            <a:xfrm rot="16200000" flipH="1" flipV="1">
              <a:off x="3853911" y="315332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"/>
          <p:cNvGrpSpPr/>
          <p:nvPr/>
        </p:nvGrpSpPr>
        <p:grpSpPr>
          <a:xfrm>
            <a:off x="5102828" y="1644804"/>
            <a:ext cx="2333486" cy="2289499"/>
            <a:chOff x="5102828" y="1644804"/>
            <a:chExt cx="2333486" cy="2289499"/>
          </a:xfrm>
        </p:grpSpPr>
        <p:cxnSp>
          <p:nvCxnSpPr>
            <p:cNvPr id="62" name="Straight Connector 61"/>
            <p:cNvCxnSpPr>
              <a:cxnSpLocks noChangeAspect="1"/>
            </p:cNvCxnSpPr>
            <p:nvPr/>
          </p:nvCxnSpPr>
          <p:spPr>
            <a:xfrm rot="5400000" flipV="1">
              <a:off x="4876107" y="288733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 noChangeAspect="1"/>
            </p:cNvCxnSpPr>
            <p:nvPr/>
          </p:nvCxnSpPr>
          <p:spPr>
            <a:xfrm rot="5400000" flipV="1">
              <a:off x="5647401" y="2360323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cxnSpLocks noChangeAspect="1"/>
            </p:cNvCxnSpPr>
            <p:nvPr/>
          </p:nvCxnSpPr>
          <p:spPr>
            <a:xfrm rot="5400000" flipV="1">
              <a:off x="6389350" y="1871525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9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77" name="TextBox 76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Picture 64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81332" t="-7136" r="10639" b="-15947"/>
          <a:stretch/>
        </p:blipFill>
        <p:spPr>
          <a:xfrm rot="1980000">
            <a:off x="4288329" y="4009648"/>
            <a:ext cx="539851" cy="430362"/>
          </a:xfrm>
          <a:prstGeom prst="rect">
            <a:avLst/>
          </a:prstGeom>
        </p:spPr>
      </p:pic>
      <p:sp>
        <p:nvSpPr>
          <p:cNvPr id="90" name="Oval 89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5105400"/>
            <a:ext cx="3810000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that the bottom wave lags behind, but the two waves remain in phase (peaks and troughs in lockstep).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1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23910" t="-12275" r="823" b="-26262"/>
          <a:stretch/>
        </p:blipFill>
        <p:spPr>
          <a:xfrm rot="19620000" flipH="1">
            <a:off x="3504038" y="3308183"/>
            <a:ext cx="5029173" cy="4813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24841" t="-7136" r="17635" b="-23853"/>
          <a:stretch/>
        </p:blipFill>
        <p:spPr>
          <a:xfrm rot="1980000">
            <a:off x="825771" y="2853826"/>
            <a:ext cx="3867787" cy="458005"/>
          </a:xfrm>
          <a:prstGeom prst="rect">
            <a:avLst/>
          </a:prstGeom>
        </p:spPr>
      </p:pic>
      <p:pic>
        <p:nvPicPr>
          <p:cNvPr id="24" name="Picture 23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38842" t="-21477" r="5913" b="-17179"/>
          <a:stretch/>
        </p:blipFill>
        <p:spPr>
          <a:xfrm rot="1980000">
            <a:off x="1353945" y="2120448"/>
            <a:ext cx="3691472" cy="481797"/>
          </a:xfrm>
          <a:prstGeom prst="rect">
            <a:avLst/>
          </a:prstGeom>
        </p:spPr>
      </p:pic>
      <p:pic>
        <p:nvPicPr>
          <p:cNvPr id="25" name="Picture 24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19779" t="-12277" r="11607" b="-10369"/>
          <a:stretch/>
        </p:blipFill>
        <p:spPr>
          <a:xfrm rot="19620000" flipH="1">
            <a:off x="4439392" y="1853703"/>
            <a:ext cx="4584806" cy="426154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1781624" y="1521228"/>
            <a:ext cx="3119251" cy="2679065"/>
            <a:chOff x="1781624" y="1521228"/>
            <a:chExt cx="3119251" cy="2679065"/>
          </a:xfrm>
        </p:grpSpPr>
        <p:cxnSp>
          <p:nvCxnSpPr>
            <p:cNvPr id="58" name="Straight Connector 57"/>
            <p:cNvCxnSpPr>
              <a:cxnSpLocks noChangeAspect="1"/>
            </p:cNvCxnSpPr>
            <p:nvPr/>
          </p:nvCxnSpPr>
          <p:spPr>
            <a:xfrm rot="16200000" flipH="1" flipV="1">
              <a:off x="1554903" y="174794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 rot="16200000" flipH="1" flipV="1">
              <a:off x="2328054" y="2231277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 noChangeAspect="1"/>
            </p:cNvCxnSpPr>
            <p:nvPr/>
          </p:nvCxnSpPr>
          <p:spPr>
            <a:xfrm rot="16200000" flipH="1" flipV="1">
              <a:off x="3134264" y="2665122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 noChangeAspect="1"/>
            </p:cNvCxnSpPr>
            <p:nvPr/>
          </p:nvCxnSpPr>
          <p:spPr>
            <a:xfrm rot="16200000" flipH="1" flipV="1">
              <a:off x="3853911" y="315332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"/>
          <p:cNvGrpSpPr/>
          <p:nvPr/>
        </p:nvGrpSpPr>
        <p:grpSpPr>
          <a:xfrm>
            <a:off x="5102828" y="1644804"/>
            <a:ext cx="2333486" cy="2289499"/>
            <a:chOff x="5102828" y="1644804"/>
            <a:chExt cx="2333486" cy="2289499"/>
          </a:xfrm>
        </p:grpSpPr>
        <p:cxnSp>
          <p:nvCxnSpPr>
            <p:cNvPr id="62" name="Straight Connector 61"/>
            <p:cNvCxnSpPr>
              <a:cxnSpLocks noChangeAspect="1"/>
            </p:cNvCxnSpPr>
            <p:nvPr/>
          </p:nvCxnSpPr>
          <p:spPr>
            <a:xfrm rot="5400000" flipV="1">
              <a:off x="4876107" y="288733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 noChangeAspect="1"/>
            </p:cNvCxnSpPr>
            <p:nvPr/>
          </p:nvCxnSpPr>
          <p:spPr>
            <a:xfrm rot="5400000" flipV="1">
              <a:off x="5647401" y="2360323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cxnSpLocks noChangeAspect="1"/>
            </p:cNvCxnSpPr>
            <p:nvPr/>
          </p:nvCxnSpPr>
          <p:spPr>
            <a:xfrm rot="5400000" flipV="1">
              <a:off x="6389350" y="1871525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"/>
          <p:cNvGrpSpPr/>
          <p:nvPr/>
        </p:nvGrpSpPr>
        <p:grpSpPr>
          <a:xfrm>
            <a:off x="7924800" y="402233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9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77" name="TextBox 76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Picture 64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81332" t="-7136" r="10639" b="-15947"/>
          <a:stretch/>
        </p:blipFill>
        <p:spPr>
          <a:xfrm rot="1980000">
            <a:off x="4288329" y="4009648"/>
            <a:ext cx="539851" cy="430362"/>
          </a:xfrm>
          <a:prstGeom prst="rect">
            <a:avLst/>
          </a:prstGeom>
        </p:spPr>
      </p:pic>
      <p:sp>
        <p:nvSpPr>
          <p:cNvPr id="90" name="Oval 89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24400" y="5105400"/>
            <a:ext cx="3962400" cy="1477328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waves are in phase, their intensities add to each other and a spot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produced on the film. If they were not in phase, they would interfere and there would not be a spot at that position.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1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23910" t="-12275" r="823" b="-26262"/>
          <a:stretch/>
        </p:blipFill>
        <p:spPr>
          <a:xfrm rot="19620000" flipH="1">
            <a:off x="3504038" y="3308183"/>
            <a:ext cx="5029173" cy="4813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24841" t="-7136" r="17635" b="-23853"/>
          <a:stretch/>
        </p:blipFill>
        <p:spPr>
          <a:xfrm rot="1980000">
            <a:off x="825771" y="2853826"/>
            <a:ext cx="3867787" cy="458005"/>
          </a:xfrm>
          <a:prstGeom prst="rect">
            <a:avLst/>
          </a:prstGeom>
        </p:spPr>
      </p:pic>
      <p:pic>
        <p:nvPicPr>
          <p:cNvPr id="24" name="Picture 23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38842" t="-21477" r="5913" b="-17179"/>
          <a:stretch/>
        </p:blipFill>
        <p:spPr>
          <a:xfrm rot="1980000">
            <a:off x="1353945" y="2120448"/>
            <a:ext cx="3691472" cy="481797"/>
          </a:xfrm>
          <a:prstGeom prst="rect">
            <a:avLst/>
          </a:prstGeom>
        </p:spPr>
      </p:pic>
      <p:pic>
        <p:nvPicPr>
          <p:cNvPr id="25" name="Picture 24" descr="sine-wave-red-nobg__IMG_5284__swharden.com.gif"/>
          <p:cNvPicPr>
            <a:picLocks/>
          </p:cNvPicPr>
          <p:nvPr/>
        </p:nvPicPr>
        <p:blipFill rotWithShape="1">
          <a:blip r:embed="rId2" cstate="print"/>
          <a:srcRect l="19779" t="-12277" r="11607" b="-10369"/>
          <a:stretch/>
        </p:blipFill>
        <p:spPr>
          <a:xfrm rot="19620000" flipH="1">
            <a:off x="4439392" y="1853703"/>
            <a:ext cx="4584806" cy="426154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4"/>
          <p:cNvGrpSpPr/>
          <p:nvPr/>
        </p:nvGrpSpPr>
        <p:grpSpPr>
          <a:xfrm>
            <a:off x="1781624" y="1521228"/>
            <a:ext cx="3119251" cy="2679065"/>
            <a:chOff x="1781624" y="1521228"/>
            <a:chExt cx="3119251" cy="2679065"/>
          </a:xfrm>
        </p:grpSpPr>
        <p:cxnSp>
          <p:nvCxnSpPr>
            <p:cNvPr id="58" name="Straight Connector 57"/>
            <p:cNvCxnSpPr>
              <a:cxnSpLocks noChangeAspect="1"/>
            </p:cNvCxnSpPr>
            <p:nvPr/>
          </p:nvCxnSpPr>
          <p:spPr>
            <a:xfrm rot="16200000" flipH="1" flipV="1">
              <a:off x="1554903" y="174794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cxnSpLocks noChangeAspect="1"/>
            </p:cNvCxnSpPr>
            <p:nvPr/>
          </p:nvCxnSpPr>
          <p:spPr>
            <a:xfrm rot="16200000" flipH="1" flipV="1">
              <a:off x="2328054" y="2231277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cxnSpLocks noChangeAspect="1"/>
            </p:cNvCxnSpPr>
            <p:nvPr/>
          </p:nvCxnSpPr>
          <p:spPr>
            <a:xfrm rot="16200000" flipH="1" flipV="1">
              <a:off x="3134264" y="2665122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cxnSpLocks noChangeAspect="1"/>
            </p:cNvCxnSpPr>
            <p:nvPr/>
          </p:nvCxnSpPr>
          <p:spPr>
            <a:xfrm rot="16200000" flipH="1" flipV="1">
              <a:off x="3853911" y="315332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"/>
          <p:cNvGrpSpPr/>
          <p:nvPr/>
        </p:nvGrpSpPr>
        <p:grpSpPr>
          <a:xfrm>
            <a:off x="5102828" y="1644804"/>
            <a:ext cx="2333486" cy="2289499"/>
            <a:chOff x="5102828" y="1644804"/>
            <a:chExt cx="2333486" cy="2289499"/>
          </a:xfrm>
        </p:grpSpPr>
        <p:cxnSp>
          <p:nvCxnSpPr>
            <p:cNvPr id="62" name="Straight Connector 61"/>
            <p:cNvCxnSpPr>
              <a:cxnSpLocks noChangeAspect="1"/>
            </p:cNvCxnSpPr>
            <p:nvPr/>
          </p:nvCxnSpPr>
          <p:spPr>
            <a:xfrm rot="5400000" flipV="1">
              <a:off x="4876107" y="2887339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cxnSpLocks noChangeAspect="1"/>
            </p:cNvCxnSpPr>
            <p:nvPr/>
          </p:nvCxnSpPr>
          <p:spPr>
            <a:xfrm rot="5400000" flipV="1">
              <a:off x="5647401" y="2360323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cxnSpLocks noChangeAspect="1"/>
            </p:cNvCxnSpPr>
            <p:nvPr/>
          </p:nvCxnSpPr>
          <p:spPr>
            <a:xfrm rot="5400000" flipV="1">
              <a:off x="6389350" y="1871525"/>
              <a:ext cx="1273685" cy="8202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6"/>
          <p:cNvGrpSpPr/>
          <p:nvPr/>
        </p:nvGrpSpPr>
        <p:grpSpPr>
          <a:xfrm>
            <a:off x="7924800" y="402233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" name="Group 9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77" name="TextBox 76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5" name="Picture 64" descr="sine-wave-red-nobg__IMG_5284__swharden.com.gif"/>
          <p:cNvPicPr>
            <a:picLocks noChangeAspect="1"/>
          </p:cNvPicPr>
          <p:nvPr/>
        </p:nvPicPr>
        <p:blipFill rotWithShape="1">
          <a:blip r:embed="rId2" cstate="print"/>
          <a:srcRect l="81332" t="-7136" r="10639" b="-15947"/>
          <a:stretch/>
        </p:blipFill>
        <p:spPr>
          <a:xfrm rot="1980000">
            <a:off x="4288329" y="4009648"/>
            <a:ext cx="539851" cy="430362"/>
          </a:xfrm>
          <a:prstGeom prst="rect">
            <a:avLst/>
          </a:prstGeom>
        </p:spPr>
      </p:pic>
      <p:sp>
        <p:nvSpPr>
          <p:cNvPr id="90" name="Oval 89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12"/>
          <p:cNvGrpSpPr/>
          <p:nvPr/>
        </p:nvGrpSpPr>
        <p:grpSpPr>
          <a:xfrm>
            <a:off x="3973689" y="4098691"/>
            <a:ext cx="1720664" cy="1692509"/>
            <a:chOff x="3973689" y="4098691"/>
            <a:chExt cx="1720664" cy="1692509"/>
          </a:xfrm>
        </p:grpSpPr>
        <p:pic>
          <p:nvPicPr>
            <p:cNvPr id="91" name="Picture 90" descr="sine-wave-red-nobg__IMG_5284__swharden.com.gif"/>
            <p:cNvPicPr>
              <a:picLocks/>
            </p:cNvPicPr>
            <p:nvPr/>
          </p:nvPicPr>
          <p:blipFill rotWithShape="1">
            <a:blip r:embed="rId2" cstate="print"/>
            <a:srcRect l="81332" t="-6843" r="3966" b="-15947"/>
            <a:stretch/>
          </p:blipFill>
          <p:spPr>
            <a:xfrm>
              <a:off x="4365978" y="4540956"/>
              <a:ext cx="920209" cy="429338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3973689" y="5144869"/>
              <a:ext cx="1720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 wavelength </a:t>
              </a:r>
              <a:br>
                <a:rPr lang="en-US" dirty="0" smtClean="0"/>
              </a:br>
              <a:r>
                <a:rPr lang="en-US" dirty="0" smtClean="0"/>
                <a:t>( = </a:t>
              </a:r>
              <a:r>
                <a:rPr lang="en-US" dirty="0" smtClean="0">
                  <a:sym typeface="Symbol"/>
                </a:rPr>
                <a:t>)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pSp>
          <p:nvGrpSpPr>
            <p:cNvPr id="8" name="Group 92"/>
            <p:cNvGrpSpPr/>
            <p:nvPr/>
          </p:nvGrpSpPr>
          <p:grpSpPr>
            <a:xfrm rot="16200000">
              <a:off x="4638972" y="4526541"/>
              <a:ext cx="351024" cy="959095"/>
              <a:chOff x="2342445" y="4389886"/>
              <a:chExt cx="351024" cy="1020314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2342445" y="4401176"/>
                <a:ext cx="351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342445" y="5410200"/>
                <a:ext cx="35102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2491488" y="4389886"/>
                <a:ext cx="0" cy="10058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Straight Connector 96"/>
            <p:cNvCxnSpPr/>
            <p:nvPr/>
          </p:nvCxnSpPr>
          <p:spPr>
            <a:xfrm>
              <a:off x="4335929" y="4118446"/>
              <a:ext cx="0" cy="473309"/>
            </a:xfrm>
            <a:prstGeom prst="line">
              <a:avLst/>
            </a:prstGeom>
            <a:ln w="12700">
              <a:solidFill>
                <a:srgbClr val="A5002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5288844" y="4098691"/>
              <a:ext cx="0" cy="473309"/>
            </a:xfrm>
            <a:prstGeom prst="line">
              <a:avLst/>
            </a:prstGeom>
            <a:ln w="12700">
              <a:solidFill>
                <a:srgbClr val="A5002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extBox 98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04800" y="5486400"/>
            <a:ext cx="3810000" cy="127727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highlight two regions where the two waves travel the same distance.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leaves the bottom wave with an extra segment.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181600" y="5562600"/>
            <a:ext cx="3810000" cy="120032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the two waves are in phase before and after the extra segment, that segment must be one or more complete wavelengths (let’s say just one).</a:t>
            </a:r>
          </a:p>
        </p:txBody>
      </p:sp>
    </p:spTree>
    <p:extLst>
      <p:ext uri="{BB962C8B-B14F-4D97-AF65-F5344CB8AC3E}">
        <p14:creationId xmlns="" xmlns:p14="http://schemas.microsoft.com/office/powerpoint/2010/main" val="7701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1" grpId="0" animBg="1"/>
      <p:bldP spid="71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07574" y="4328160"/>
            <a:ext cx="846185" cy="853440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AutoShape 4" descr="http://upload.wikimedia.org/wikipedia/commons/6/6d/Sine_waves_different_frequencies.svg"/>
          <p:cNvSpPr>
            <a:spLocks noChangeAspect="1" noChangeArrowheads="1"/>
          </p:cNvSpPr>
          <p:nvPr/>
        </p:nvSpPr>
        <p:spPr bwMode="auto">
          <a:xfrm>
            <a:off x="155575" y="-1439863"/>
            <a:ext cx="9020175" cy="3009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98626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3901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56541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568576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762319" y="3319136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00082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3916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56687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4677228" y="4238172"/>
            <a:ext cx="274320" cy="27432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583134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4776877" y="432816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 rot="3540000">
            <a:off x="7909664" y="479375"/>
            <a:ext cx="668895" cy="1342177"/>
          </a:xfrm>
          <a:prstGeom prst="rect">
            <a:avLst/>
          </a:prstGeom>
          <a:solidFill>
            <a:srgbClr val="EE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38200" y="3702756"/>
            <a:ext cx="172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~3 nanometer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2190045" y="3410576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190045" y="4419600"/>
            <a:ext cx="351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339088" y="3399286"/>
            <a:ext cx="0" cy="1005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7924800" y="403578"/>
            <a:ext cx="1295400" cy="1959967"/>
            <a:chOff x="7848601" y="86816"/>
            <a:chExt cx="1295400" cy="1959967"/>
          </a:xfrm>
        </p:grpSpPr>
        <p:sp>
          <p:nvSpPr>
            <p:cNvPr id="75" name="Cloud Callout 74"/>
            <p:cNvSpPr/>
            <p:nvPr/>
          </p:nvSpPr>
          <p:spPr>
            <a:xfrm>
              <a:off x="7848601" y="86816"/>
              <a:ext cx="1295400" cy="1959967"/>
            </a:xfrm>
            <a:prstGeom prst="cloudCallout">
              <a:avLst>
                <a:gd name="adj1" fmla="val -21761"/>
                <a:gd name="adj2" fmla="val 12092"/>
              </a:avLst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24"/>
            <p:cNvGrpSpPr/>
            <p:nvPr/>
          </p:nvGrpSpPr>
          <p:grpSpPr>
            <a:xfrm>
              <a:off x="8229600" y="609600"/>
              <a:ext cx="560696" cy="914400"/>
              <a:chOff x="8098808" y="976952"/>
              <a:chExt cx="560696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8098808" y="976952"/>
                <a:ext cx="560696" cy="914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8229600" y="1143000"/>
                <a:ext cx="304800" cy="609600"/>
              </a:xfrm>
              <a:prstGeom prst="rect">
                <a:avLst/>
              </a:prstGeom>
              <a:gradFill>
                <a:gsLst>
                  <a:gs pos="0">
                    <a:schemeClr val="tx1"/>
                  </a:gs>
                  <a:gs pos="50000">
                    <a:srgbClr val="FF00FF"/>
                  </a:gs>
                  <a:gs pos="100000">
                    <a:schemeClr val="tx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 rot="1980000">
            <a:off x="1033928" y="2113357"/>
            <a:ext cx="3821374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 rot="19620000" flipH="1">
            <a:off x="4768802" y="2098371"/>
            <a:ext cx="3537433" cy="1210883"/>
          </a:xfrm>
          <a:prstGeom prst="rect">
            <a:avLst/>
          </a:prstGeom>
          <a:solidFill>
            <a:srgbClr val="00B05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81" descr="sine-wave-red-nobg__IMG_5284__swharden.com.gif"/>
          <p:cNvPicPr>
            <a:picLocks/>
          </p:cNvPicPr>
          <p:nvPr/>
        </p:nvPicPr>
        <p:blipFill rotWithShape="1">
          <a:blip r:embed="rId3" cstate="print"/>
          <a:srcRect l="81332" t="-6843" r="3966" b="-15947"/>
          <a:stretch/>
        </p:blipFill>
        <p:spPr>
          <a:xfrm>
            <a:off x="4365978" y="4540956"/>
            <a:ext cx="920209" cy="429338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3973689" y="5144869"/>
            <a:ext cx="1720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 wavelength </a:t>
            </a:r>
            <a:br>
              <a:rPr lang="en-US" dirty="0" smtClean="0"/>
            </a:br>
            <a:r>
              <a:rPr lang="en-US" dirty="0" smtClean="0"/>
              <a:t>( = </a:t>
            </a:r>
            <a:r>
              <a:rPr lang="en-US" dirty="0" smtClean="0">
                <a:sym typeface="Symbol"/>
              </a:rPr>
              <a:t>)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 rot="16200000">
            <a:off x="4638972" y="4526541"/>
            <a:ext cx="351024" cy="959095"/>
            <a:chOff x="2342445" y="4389886"/>
            <a:chExt cx="351024" cy="1020314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2342445" y="4401176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342445" y="5410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491488" y="4389886"/>
              <a:ext cx="0" cy="10058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/>
          <p:cNvCxnSpPr>
            <a:cxnSpLocks noChangeAspect="1"/>
          </p:cNvCxnSpPr>
          <p:nvPr/>
        </p:nvCxnSpPr>
        <p:spPr>
          <a:xfrm flipH="1" flipV="1">
            <a:off x="1162755" y="2003778"/>
            <a:ext cx="3651228" cy="2351362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 noChangeAspect="1"/>
          </p:cNvCxnSpPr>
          <p:nvPr/>
        </p:nvCxnSpPr>
        <p:spPr>
          <a:xfrm flipH="1" flipV="1">
            <a:off x="1579584" y="1277253"/>
            <a:ext cx="3222939" cy="2075547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cxnSpLocks noChangeAspect="1"/>
          </p:cNvCxnSpPr>
          <p:nvPr/>
        </p:nvCxnSpPr>
        <p:spPr>
          <a:xfrm flipV="1">
            <a:off x="4829549" y="2156178"/>
            <a:ext cx="3426314" cy="2206518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 noChangeAspect="1"/>
          </p:cNvCxnSpPr>
          <p:nvPr/>
        </p:nvCxnSpPr>
        <p:spPr>
          <a:xfrm flipV="1">
            <a:off x="4816676" y="1443297"/>
            <a:ext cx="2965103" cy="1909503"/>
          </a:xfrm>
          <a:prstGeom prst="line">
            <a:avLst/>
          </a:prstGeom>
          <a:ln w="28575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16320000">
            <a:off x="4205078" y="351039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280000" flipH="1">
            <a:off x="4693961" y="3492305"/>
            <a:ext cx="724951" cy="4382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811889" y="3364089"/>
            <a:ext cx="0" cy="10058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335929" y="4118446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288844" y="4098691"/>
            <a:ext cx="0" cy="473309"/>
          </a:xfrm>
          <a:prstGeom prst="line">
            <a:avLst/>
          </a:prstGeom>
          <a:ln w="12700">
            <a:solidFill>
              <a:srgbClr val="A5002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7391400" y="1185333"/>
            <a:ext cx="914400" cy="457200"/>
            <a:chOff x="7265469" y="766153"/>
            <a:chExt cx="914400" cy="457200"/>
          </a:xfrm>
        </p:grpSpPr>
        <p:sp>
          <p:nvSpPr>
            <p:cNvPr id="90" name="TextBox 89"/>
            <p:cNvSpPr txBox="1"/>
            <p:nvPr/>
          </p:nvSpPr>
          <p:spPr>
            <a:xfrm>
              <a:off x="7265469" y="815622"/>
              <a:ext cx="759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~1 cm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>
              <a:off x="7828845" y="766154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828845" y="1219200"/>
              <a:ext cx="35102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989177" y="766153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62000" y="76200"/>
            <a:ext cx="754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Structure</a:t>
            </a:r>
            <a:b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Intuitive Approach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" y="5486400"/>
            <a:ext cx="38100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I’ve simplified the diagram, replacing the waves with straight lines, but nothing essential has changed.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7800" y="5486400"/>
            <a:ext cx="3810000" cy="92333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28575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consider, what will happen if you pull on the central dot to increase the distance from the dot above?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4700814" y="4552044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526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3" grpId="0" animBg="1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960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Coly</dc:creator>
  <cp:lastModifiedBy>Coly</cp:lastModifiedBy>
  <cp:revision>44</cp:revision>
  <dcterms:created xsi:type="dcterms:W3CDTF">2014-09-24T02:28:29Z</dcterms:created>
  <dcterms:modified xsi:type="dcterms:W3CDTF">2014-09-25T04:54:41Z</dcterms:modified>
</cp:coreProperties>
</file>